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92" r:id="rId2"/>
    <p:sldId id="320" r:id="rId3"/>
    <p:sldId id="321" r:id="rId4"/>
    <p:sldId id="256" r:id="rId5"/>
    <p:sldId id="257" r:id="rId6"/>
    <p:sldId id="262" r:id="rId7"/>
    <p:sldId id="258" r:id="rId8"/>
    <p:sldId id="268" r:id="rId9"/>
    <p:sldId id="259" r:id="rId10"/>
    <p:sldId id="269" r:id="rId11"/>
    <p:sldId id="260" r:id="rId12"/>
    <p:sldId id="270" r:id="rId13"/>
    <p:sldId id="261"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316" r:id="rId36"/>
    <p:sldId id="295" r:id="rId37"/>
    <p:sldId id="317" r:id="rId38"/>
    <p:sldId id="302" r:id="rId39"/>
    <p:sldId id="318" r:id="rId40"/>
    <p:sldId id="303" r:id="rId41"/>
    <p:sldId id="319" r:id="rId42"/>
    <p:sldId id="304" r:id="rId43"/>
    <p:sldId id="301" r:id="rId44"/>
    <p:sldId id="305" r:id="rId45"/>
    <p:sldId id="306" r:id="rId46"/>
    <p:sldId id="307" r:id="rId47"/>
    <p:sldId id="308" r:id="rId48"/>
    <p:sldId id="309" r:id="rId49"/>
    <p:sldId id="310" r:id="rId50"/>
    <p:sldId id="311" r:id="rId51"/>
    <p:sldId id="312" r:id="rId52"/>
    <p:sldId id="313" r:id="rId53"/>
    <p:sldId id="314" r:id="rId54"/>
    <p:sldId id="315" r:id="rId55"/>
    <p:sldId id="324" r:id="rId56"/>
    <p:sldId id="323" r:id="rId57"/>
    <p:sldId id="325" r:id="rId58"/>
    <p:sldId id="326" r:id="rId59"/>
  </p:sldIdLst>
  <p:sldSz cx="10972800" cy="6858000"/>
  <p:notesSz cx="6858000" cy="9144000"/>
  <p:defaultTextStyle>
    <a:defPPr>
      <a:defRPr lang="en-US"/>
    </a:defPPr>
    <a:lvl1pPr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1pPr>
    <a:lvl2pPr marL="4572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2pPr>
    <a:lvl3pPr marL="9144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3pPr>
    <a:lvl4pPr marL="13716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4pPr>
    <a:lvl5pPr marL="18288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5pPr>
    <a:lvl6pPr marL="2286000" algn="l" defTabSz="914400" rtl="0" eaLnBrk="1" latinLnBrk="0" hangingPunct="1">
      <a:defRPr sz="1600" b="1" i="1" kern="1200">
        <a:solidFill>
          <a:srgbClr val="DFC505"/>
        </a:solidFill>
        <a:latin typeface="Times New Roman" pitchFamily="18" charset="0"/>
        <a:ea typeface="ＭＳ Ｐゴシック" charset="-128"/>
        <a:cs typeface="+mn-cs"/>
      </a:defRPr>
    </a:lvl6pPr>
    <a:lvl7pPr marL="2743200" algn="l" defTabSz="914400" rtl="0" eaLnBrk="1" latinLnBrk="0" hangingPunct="1">
      <a:defRPr sz="1600" b="1" i="1" kern="1200">
        <a:solidFill>
          <a:srgbClr val="DFC505"/>
        </a:solidFill>
        <a:latin typeface="Times New Roman" pitchFamily="18" charset="0"/>
        <a:ea typeface="ＭＳ Ｐゴシック" charset="-128"/>
        <a:cs typeface="+mn-cs"/>
      </a:defRPr>
    </a:lvl7pPr>
    <a:lvl8pPr marL="3200400" algn="l" defTabSz="914400" rtl="0" eaLnBrk="1" latinLnBrk="0" hangingPunct="1">
      <a:defRPr sz="1600" b="1" i="1" kern="1200">
        <a:solidFill>
          <a:srgbClr val="DFC505"/>
        </a:solidFill>
        <a:latin typeface="Times New Roman" pitchFamily="18" charset="0"/>
        <a:ea typeface="ＭＳ Ｐゴシック" charset="-128"/>
        <a:cs typeface="+mn-cs"/>
      </a:defRPr>
    </a:lvl8pPr>
    <a:lvl9pPr marL="3657600" algn="l" defTabSz="914400" rtl="0" eaLnBrk="1" latinLnBrk="0" hangingPunct="1">
      <a:defRPr sz="1600" b="1" i="1" kern="1200">
        <a:solidFill>
          <a:srgbClr val="DFC505"/>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FC505"/>
    <a:srgbClr val="FF3300"/>
    <a:srgbClr val="FFFF00"/>
    <a:srgbClr val="F9DC07"/>
    <a:srgbClr val="0066FF"/>
    <a:srgbClr val="99FF33"/>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Objects="1">
      <p:cViewPr>
        <p:scale>
          <a:sx n="75" d="100"/>
          <a:sy n="75" d="100"/>
        </p:scale>
        <p:origin x="66" y="78"/>
      </p:cViewPr>
      <p:guideLst>
        <p:guide orient="horz" pos="2160"/>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5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81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Times New Roman" pitchFamily="18" charset="0"/>
                <a:ea typeface="+mn-ea"/>
                <a:cs typeface="+mn-cs"/>
              </a:defRPr>
            </a:lvl1pPr>
          </a:lstStyle>
          <a:p>
            <a:pPr>
              <a:defRPr/>
            </a:pPr>
            <a:endParaRPr lang="en-US"/>
          </a:p>
        </p:txBody>
      </p:sp>
      <p:sp>
        <p:nvSpPr>
          <p:cNvPr id="481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81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A087326E-45D5-49AD-B92A-605755545B29}" type="slidenum">
              <a:rPr lang="en-US"/>
              <a:pPr/>
              <a:t>‹#›</a:t>
            </a:fld>
            <a:endParaRPr lang="en-US"/>
          </a:p>
        </p:txBody>
      </p:sp>
    </p:spTree>
    <p:extLst>
      <p:ext uri="{BB962C8B-B14F-4D97-AF65-F5344CB8AC3E}">
        <p14:creationId xmlns:p14="http://schemas.microsoft.com/office/powerpoint/2010/main" xmlns="" val="784729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71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8500B0E5-BA5A-4F94-A669-503E2857B621}" type="slidenum">
              <a:rPr lang="en-US"/>
              <a:pPr/>
              <a:t>‹#›</a:t>
            </a:fld>
            <a:endParaRPr lang="en-US"/>
          </a:p>
        </p:txBody>
      </p:sp>
    </p:spTree>
    <p:extLst>
      <p:ext uri="{BB962C8B-B14F-4D97-AF65-F5344CB8AC3E}">
        <p14:creationId xmlns:p14="http://schemas.microsoft.com/office/powerpoint/2010/main" xmlns="" val="483918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p:spPr>
        <p:txBody>
          <a:bodyPr/>
          <a:lstStyle/>
          <a:p>
            <a:fld id="{F53D8FFF-16AD-4552-9DE0-233E1E09BF0B}"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pPr>
              <a:buFontTx/>
              <a:buChar char="•"/>
            </a:pPr>
            <a:r>
              <a:rPr lang="en-US" smtClean="0">
                <a:ea typeface="ＭＳ Ｐゴシック" charset="-128"/>
              </a:rPr>
              <a:t>Theme music downloaded from:  http://www.angelfire.com/d20/boominc/</a:t>
            </a:r>
          </a:p>
          <a:p>
            <a:pPr>
              <a:buFontTx/>
              <a:buChar char="•"/>
            </a:pPr>
            <a:endParaRPr lang="en-US" smtClean="0">
              <a:ea typeface="ＭＳ Ｐゴシック" charset="-128"/>
            </a:endParaRPr>
          </a:p>
          <a:p>
            <a:pPr>
              <a:buFontTx/>
              <a:buChar char="•"/>
            </a:pPr>
            <a:r>
              <a:rPr lang="en-US" smtClean="0">
                <a:ea typeface="ＭＳ Ｐゴシック" charset="-128"/>
              </a:rPr>
              <a:t>To change the title, click on it, pause and click again.  The Word Art menu will appear.  Click on Edit Text to change the text.  Click Word Art Gallery button or the Word Art Shape button to change the look.  Click on the format button to change the color pattern.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B8FCD96A-029A-4935-B3AA-13362635E270}" type="slidenum">
              <a:rPr lang="en-US"/>
              <a:pPr/>
              <a:t>10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3E1031E3-832C-4E10-A88B-643C2EB9EE06}"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413C1E88-BE38-4319-8D64-691E04658435}" type="slidenum">
              <a:rPr lang="en-US"/>
              <a:pPr/>
              <a:t>12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48E90C9-DC36-4ECD-896A-06FC73EA134D}" type="slidenum">
              <a:rPr lang="en-US"/>
              <a:pPr/>
              <a:t>13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BD14B759-EE78-450C-B74E-7C0A4BBEAE80}" type="slidenum">
              <a:rPr lang="en-US"/>
              <a:pPr/>
              <a:t>14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32A1CF41-085B-4E2F-8A6B-2B3BF8C1F332}" type="slidenum">
              <a:rPr lang="en-US"/>
              <a:pPr/>
              <a:t>15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CE5D4860-7788-413D-AF46-E516D8B3D06A}" type="slidenum">
              <a:rPr lang="en-US"/>
              <a:pPr/>
              <a:t>16</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7CCCE475-BEE8-453D-8924-6198FEE16D64}" type="slidenum">
              <a:rPr lang="en-US"/>
              <a:pPr/>
              <a:t>17</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A42807EC-8650-429C-B128-01764F32B42D}" type="slidenum">
              <a:rPr lang="en-US"/>
              <a:pPr/>
              <a:t>18</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A24EA230-D306-46A9-B25D-7E0C9C0475C2}" type="slidenum">
              <a:rPr lang="en-US"/>
              <a:pPr/>
              <a:t>19</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p:spPr>
        <p:txBody>
          <a:bodyPr/>
          <a:lstStyle/>
          <a:p>
            <a:fld id="{5B72CF66-915F-4434-A348-E8D8B4E9F8EE}" type="slidenum">
              <a:rPr lang="en-US"/>
              <a:pPr/>
              <a:t>2</a:t>
            </a:fld>
            <a:endParaRPr lang="en-US"/>
          </a:p>
        </p:txBody>
      </p:sp>
      <p:sp>
        <p:nvSpPr>
          <p:cNvPr id="7170" name="Rectangle 2050"/>
          <p:cNvSpPr>
            <a:spLocks noGrp="1" noRot="1" noChangeAspect="1" noChangeArrowheads="1" noTextEdit="1"/>
          </p:cNvSpPr>
          <p:nvPr>
            <p:ph type="sldImg"/>
          </p:nvPr>
        </p:nvSpPr>
        <p:spPr>
          <a:ln/>
        </p:spPr>
      </p:sp>
      <p:sp>
        <p:nvSpPr>
          <p:cNvPr id="7171" name="Rectangle 2051"/>
          <p:cNvSpPr>
            <a:spLocks noGrp="1" noChangeArrowheads="1"/>
          </p:cNvSpPr>
          <p:nvPr>
            <p:ph type="body" idx="1"/>
          </p:nvPr>
        </p:nvSpPr>
        <p:spPr>
          <a:noFill/>
          <a:ln/>
        </p:spPr>
        <p:txBody>
          <a:bodyPr/>
          <a:lstStyle/>
          <a:p>
            <a:pPr>
              <a:buFontTx/>
              <a:buChar char="•"/>
            </a:pPr>
            <a:r>
              <a:rPr lang="en-US" smtClean="0">
                <a:ea typeface="ＭＳ Ｐゴシック" charset="-128"/>
              </a:rPr>
              <a:t>To change the font, style, color of text, click and highlight by dragging across the text and select the change using the format toolbar above or by clicking on Format and selecting Font.</a:t>
            </a:r>
          </a:p>
          <a:p>
            <a:pPr>
              <a:buFontTx/>
              <a:buChar char="•"/>
            </a:pPr>
            <a:r>
              <a:rPr lang="en-US" smtClean="0">
                <a:ea typeface="ＭＳ Ｐゴシック" charset="-128"/>
              </a:rPr>
              <a:t>To enhance your game insert clipart and graphics where appropriate.  Click on Insert, select Picture and either browse the clipart for a picture or insert a picture from your files.  Movie clips and sounds can be added in the same manner.</a:t>
            </a:r>
          </a:p>
          <a:p>
            <a:endParaRPr lang="en-US"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E2B504CA-9D6A-4E63-B494-005CD610EDC8}" type="slidenum">
              <a:rPr lang="en-US"/>
              <a:pPr/>
              <a:t>20</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C0897AF4-9A6E-4F26-9CC4-DC94A4C9E38B}" type="slidenum">
              <a:rPr lang="en-US"/>
              <a:pPr/>
              <a:t>21</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C8A6DE9C-9C23-43D0-AFD9-15D8C16B1B08}" type="slidenum">
              <a:rPr lang="en-US"/>
              <a:pPr/>
              <a:t>22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35C268B-0D92-4FCB-9A12-38A4D1C17C59}" type="slidenum">
              <a:rPr lang="en-US"/>
              <a:pPr/>
              <a:t>23</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D2A7C65E-9862-4CF3-AAF5-07FCB978524C}" type="slidenum">
              <a:rPr lang="en-US"/>
              <a:pPr/>
              <a:t>24</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C27885E8-FD76-4980-8702-61313E1C6E43}" type="slidenum">
              <a:rPr lang="en-US"/>
              <a:pPr/>
              <a:t>25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13A3F29A-3771-4F89-B2C2-83EC5F7301AA}" type="slidenum">
              <a:rPr lang="en-US"/>
              <a:pPr/>
              <a:t>26</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02EEA998-E9AD-4871-98D6-02EC36B71535}" type="slidenum">
              <a:rPr lang="en-US"/>
              <a:pPr/>
              <a:t>27</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0847937F-1C99-4A88-9E7B-05F57329DCC1}" type="slidenum">
              <a:rPr lang="en-US"/>
              <a:pPr/>
              <a:t>28</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5D005B32-B318-461A-ABAA-B5E83B682EB6}" type="slidenum">
              <a:rPr lang="en-US"/>
              <a:pPr/>
              <a:t>29</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p>
            <a:fld id="{9184E921-405E-4B0E-A326-F6BB2E215AFF}"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a:buFontTx/>
              <a:buChar char="•"/>
            </a:pPr>
            <a:r>
              <a:rPr lang="en-US" smtClean="0">
                <a:ea typeface="ＭＳ Ｐゴシック" charset="-128"/>
              </a:rPr>
              <a:t>To animate text or an object, click on the item and select Custom Animation from the Slide Show menu.  Select the effect, speed and timing for the animation.</a:t>
            </a:r>
          </a:p>
          <a:p>
            <a:pPr>
              <a:buFontTx/>
              <a:buChar char="•"/>
            </a:pPr>
            <a:r>
              <a:rPr lang="en-US" smtClean="0">
                <a:ea typeface="ＭＳ Ｐゴシック" charset="-128"/>
              </a:rPr>
              <a:t>To insert sound, click on Insert, select Movies and Sound and choose the source of your sound.  Scroll through the list and select the sound you want to play.   You will be asked if you want to play the sound automatically.  Select OK.  </a:t>
            </a:r>
          </a:p>
          <a:p>
            <a:endParaRPr lang="en-US" smtClean="0">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5A6BE75D-8F6E-419E-873C-48EC43A76414}" type="slidenum">
              <a:rPr lang="en-US"/>
              <a:pPr/>
              <a:t>30</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FE2589F0-9610-442E-B9C4-3C6ED95EF5AA}" type="slidenum">
              <a:rPr lang="en-US"/>
              <a:pPr/>
              <a:t>31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F63A6F96-9C07-4E1B-8208-56528FF8D83B}" type="slidenum">
              <a:rPr lang="en-US"/>
              <a:pPr/>
              <a:t>32</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033BCCF3-1A2C-4619-90AD-B13FA7E0DF37}" type="slidenum">
              <a:rPr lang="en-US"/>
              <a:pPr/>
              <a:t>33</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58A6A026-22AE-46F9-B317-10ED6454A78A}" type="slidenum">
              <a:rPr lang="en-US"/>
              <a:pPr/>
              <a:t>34</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102DB7B4-91B9-4E77-8FDB-F6EF396A2F23}" type="slidenum">
              <a:rPr lang="en-US"/>
              <a:pPr/>
              <a:t>35</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D2C98135-E81B-454D-839B-7539CDBEE8C3}" type="slidenum">
              <a:rPr lang="en-US"/>
              <a:pPr/>
              <a:t>36</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427FFBEA-9BC5-40B5-98C7-E2B9EDE6DC32}" type="slidenum">
              <a:rPr lang="en-US"/>
              <a:pPr/>
              <a:t>37</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1FD77D0A-21DF-4115-A106-20997B559179}" type="slidenum">
              <a:rPr lang="en-US"/>
              <a:pPr/>
              <a:t>38</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DB605961-080B-46E8-AFA2-B3AE3962E075}" type="slidenum">
              <a:rPr lang="en-US"/>
              <a:pPr/>
              <a:t>39</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p:spPr>
        <p:txBody>
          <a:bodyPr/>
          <a:lstStyle/>
          <a:p>
            <a:fld id="{398C600C-9936-4061-B1B3-F6495EA2DCA6}" type="slidenum">
              <a:rPr lang="en-US"/>
              <a:pPr/>
              <a:t>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pPr>
              <a:buFontTx/>
              <a:buChar char="•"/>
            </a:pPr>
            <a:r>
              <a:rPr lang="en-US" smtClean="0">
                <a:ea typeface="ＭＳ Ｐゴシック" charset="-128"/>
              </a:rPr>
              <a:t>To go to Final Jeopardy, click on the arrow on the bottom right of the slide.</a:t>
            </a:r>
          </a:p>
          <a:p>
            <a:pPr>
              <a:buFontTx/>
              <a:buChar char="•"/>
            </a:pPr>
            <a:r>
              <a:rPr lang="en-US" dirty="0" smtClean="0">
                <a:ea typeface="ＭＳ Ｐゴシック" charset="-128"/>
              </a:rPr>
              <a:t>To change the Category labels, click and highlight each label and type the new category name.  You will need to correct the name on each slide corresponding to that category.  A quick way to do this is to go to Edit in the menu bar, select Replace and use the Find and Replace feature.</a:t>
            </a:r>
          </a:p>
          <a:p>
            <a:pPr>
              <a:buFontTx/>
              <a:buChar char="•"/>
            </a:pPr>
            <a:r>
              <a:rPr lang="en-US" dirty="0" smtClean="0">
                <a:ea typeface="ＭＳ Ｐゴシック" charset="-128"/>
              </a:rPr>
              <a:t>To add a Daily Double to a Category:  Highlight the dollar amount.  Right click and select Edit Hyperlink.  Scroll through the list and select the Daily Double slide (Slide 58). Click OK.</a:t>
            </a:r>
          </a:p>
          <a:p>
            <a:pPr>
              <a:buFontTx/>
              <a:buChar char="•"/>
            </a:pPr>
            <a:r>
              <a:rPr lang="en-US" dirty="0" smtClean="0">
                <a:ea typeface="ＭＳ Ｐゴシック" charset="-128"/>
              </a:rPr>
              <a:t>To delete slides or categories:  Click on the box (</a:t>
            </a:r>
            <a:r>
              <a:rPr lang="en-US" dirty="0" err="1" smtClean="0">
                <a:ea typeface="ＭＳ Ｐゴシック" charset="-128"/>
              </a:rPr>
              <a:t>ie</a:t>
            </a:r>
            <a:r>
              <a:rPr lang="en-US" dirty="0" smtClean="0">
                <a:ea typeface="ＭＳ Ｐゴシック" charset="-128"/>
              </a:rPr>
              <a:t>. 400) or click on the Slide in Slide View and hit Delete on your keyboard.</a:t>
            </a:r>
          </a:p>
          <a:p>
            <a:pPr>
              <a:buFontTx/>
              <a:buChar char="•"/>
            </a:pPr>
            <a:r>
              <a:rPr lang="en-US" dirty="0" smtClean="0">
                <a:ea typeface="ＭＳ Ｐゴシック" charset="-128"/>
              </a:rPr>
              <a:t>To Hide a Slide, Click on the Slide in Slide View, Click on Slide Show and select Hide Slide.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91B37A10-F459-48F1-BAB4-D285C8BED1AD}" type="slidenum">
              <a:rPr lang="en-US"/>
              <a:pPr/>
              <a:t>40</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C9E8F941-144B-4D3A-A876-4BF7729D8F4C}" type="slidenum">
              <a:rPr lang="en-US"/>
              <a:pPr/>
              <a:t>41</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C0F3A538-84DE-4B43-8884-429E129927AA}" type="slidenum">
              <a:rPr lang="en-US"/>
              <a:pPr/>
              <a:t>42</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17785ADE-8415-4A38-8EBE-82F85EE2B147}" type="slidenum">
              <a:rPr lang="en-US"/>
              <a:pPr/>
              <a:t>43</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0361F6AD-8B95-454D-96FD-13046E9E99F5}" type="slidenum">
              <a:rPr lang="en-US"/>
              <a:pPr/>
              <a:t>44</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69DC9680-852F-4BC6-84BF-FBE36ADE9136}" type="slidenum">
              <a:rPr lang="en-US"/>
              <a:pPr/>
              <a:t>45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C0047667-A754-4E21-9159-6AEB8334A189}" type="slidenum">
              <a:rPr lang="en-US"/>
              <a:pPr/>
              <a:t>46</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7A1BF6B5-1965-467A-B4E1-64DC22F1F9DB}" type="slidenum">
              <a:rPr lang="en-US"/>
              <a:pPr/>
              <a:t>47</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fld id="{D608825F-C4B3-4FEC-AD2C-E9DD755F8A60}" type="slidenum">
              <a:rPr lang="en-US"/>
              <a:pPr/>
              <a:t>48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29EB0776-1F0D-4A82-86D1-5532DF71C49D}" type="slidenum">
              <a:rPr lang="en-US"/>
              <a:pPr/>
              <a:t>49</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p>
            <a:fld id="{E235B6A4-D59E-49F4-B9A1-FEC05CD9DCF1}" type="slidenum">
              <a:rPr lang="en-US"/>
              <a:pPr/>
              <a:t>5</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p:spPr>
        <p:txBody>
          <a:bodyPr/>
          <a:lstStyle/>
          <a:p>
            <a:r>
              <a:rPr lang="en-US" smtClean="0">
                <a:ea typeface="ＭＳ Ｐゴシック" charset="-128"/>
              </a:rPr>
              <a:t>To change the text, click and highlight the </a:t>
            </a:r>
            <a:r>
              <a:rPr lang="ja-JP" altLang="en-US" smtClean="0">
                <a:ea typeface="ＭＳ Ｐゴシック" charset="-128"/>
              </a:rPr>
              <a:t>“</a:t>
            </a:r>
            <a:r>
              <a:rPr lang="en-US" altLang="ja-JP" smtClean="0">
                <a:ea typeface="ＭＳ Ｐゴシック" charset="-128"/>
              </a:rPr>
              <a:t>Type the response here</a:t>
            </a:r>
            <a:r>
              <a:rPr lang="ja-JP" altLang="en-US" smtClean="0">
                <a:ea typeface="ＭＳ Ｐゴシック" charset="-128"/>
              </a:rPr>
              <a:t>”</a:t>
            </a:r>
            <a:r>
              <a:rPr lang="en-US" altLang="ja-JP" smtClean="0">
                <a:ea typeface="ＭＳ Ｐゴシック" charset="-128"/>
              </a:rPr>
              <a:t>.  Type your text.</a:t>
            </a:r>
            <a:endParaRPr lang="en-US" smtClean="0">
              <a:ea typeface="ＭＳ Ｐゴシック"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25CA68A8-7F12-4BD0-BBB7-49995B3C85F2}" type="slidenum">
              <a:rPr lang="en-US"/>
              <a:pPr/>
              <a:t>50</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p:spPr>
        <p:txBody>
          <a:bodyPr/>
          <a:lstStyle/>
          <a:p>
            <a:fld id="{A7C04CE5-D4C8-4464-A531-080688037A7A}" type="slidenum">
              <a:rPr lang="en-US"/>
              <a:pPr/>
              <a:t>51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8688A973-3CDD-4C0E-9F84-F2764D466AC3}" type="slidenum">
              <a:rPr lang="en-US"/>
              <a:pPr/>
              <a:t>52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r>
              <a:rPr lang="en-US" smtClean="0">
                <a:ea typeface="ＭＳ Ｐゴシック" charset="-128"/>
              </a:rPr>
              <a:t>To delete a sound, click on the speaker and hit Delete on your keyboard.</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BC729993-9E5A-4998-B389-6BEB15A77EE7}" type="slidenum">
              <a:rPr lang="en-US"/>
              <a:pPr/>
              <a:t>53</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p>
            <a:fld id="{754FD35C-F396-4E2A-9569-4C7D10D255EB}" type="slidenum">
              <a:rPr lang="en-US"/>
              <a:pPr/>
              <a:t>54</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24F4220F-9F9D-49CB-B4AA-2CD8CC7AFA9C}" type="slidenum">
              <a:rPr lang="en-US"/>
              <a:pPr/>
              <a:t>55</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r>
              <a:rPr lang="en-US" smtClean="0">
                <a:ea typeface="ＭＳ Ｐゴシック" charset="-128"/>
              </a:rPr>
              <a:t>To customize the Daily doubles, Click on the First Daily Double button using the right mouse button.  Select Action Settings. Click on the drop down menu next to the Option to Hyperlink to.  Select Slide.  A preview window of the slides will appear.  Select the slide you want to attach to the First Daily Double.  Do the same for the Second Daily Double.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p:spPr>
        <p:txBody>
          <a:bodyPr/>
          <a:lstStyle/>
          <a:p>
            <a:fld id="{B93F6FBD-E534-4148-B29D-598206A71BB6}" type="slidenum">
              <a:rPr lang="en-US"/>
              <a:pPr/>
              <a:t>56</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p>
            <a:fld id="{00C8CA58-4727-43E1-B811-504C019BE848}" type="slidenum">
              <a:rPr lang="en-US"/>
              <a:pPr/>
              <a:t>57</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235E7C17-B260-42C8-8685-37F8313997CD}" type="slidenum">
              <a:rPr lang="en-US"/>
              <a:pPr/>
              <a:t>58</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08164A99-BB42-4424-BD3F-FA11EC3EF0F8}" type="slidenum">
              <a:rPr lang="en-US"/>
              <a:pPr/>
              <a:t>6</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19559AC-0339-4383-9D0B-3932E5CF1EBD}"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A886BE58-0BC2-46B5-9CEB-BD2B92BB5D6A}" type="slidenum">
              <a:rPr lang="en-US"/>
              <a:pPr/>
              <a:t>8</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5E05F10-8BC1-4BC9-A144-941BCD3FF23D}" type="slidenum">
              <a:rPr lang="en-US"/>
              <a:pPr/>
              <a:t>9</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325" y="2130425"/>
            <a:ext cx="93281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6238" y="3886200"/>
            <a:ext cx="76803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18438" y="609600"/>
            <a:ext cx="2332037"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2325" y="609600"/>
            <a:ext cx="684371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2325" y="609600"/>
            <a:ext cx="93281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22325" y="1981200"/>
            <a:ext cx="9328150" cy="41148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22325" y="609600"/>
            <a:ext cx="93281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5" y="4406900"/>
            <a:ext cx="932656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5" y="2906713"/>
            <a:ext cx="93265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2325" y="1981200"/>
            <a:ext cx="45878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2600" y="1981200"/>
            <a:ext cx="45878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4638"/>
            <a:ext cx="98742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9275" y="1535113"/>
            <a:ext cx="48482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5" y="2174875"/>
            <a:ext cx="48482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3713" y="1535113"/>
            <a:ext cx="48498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3713" y="2174875"/>
            <a:ext cx="48498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3050"/>
            <a:ext cx="360997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89425" y="273050"/>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9275" y="1435100"/>
            <a:ext cx="360997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1063" y="4800600"/>
            <a:ext cx="658336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1063" y="612775"/>
            <a:ext cx="658336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151063" y="5367338"/>
            <a:ext cx="65833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2325" y="609600"/>
            <a:ext cx="93281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22325" y="1981200"/>
            <a:ext cx="93281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rgbClr val="F9DC07"/>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400">
          <a:solidFill>
            <a:srgbClr val="F9DC07"/>
          </a:solidFill>
          <a:latin typeface="Times New Roman" pitchFamily="18" charset="0"/>
        </a:defRPr>
      </a:lvl6pPr>
      <a:lvl7pPr marL="914400" algn="ctr" rtl="0" eaLnBrk="0" fontAlgn="base" hangingPunct="0">
        <a:spcBef>
          <a:spcPct val="0"/>
        </a:spcBef>
        <a:spcAft>
          <a:spcPct val="0"/>
        </a:spcAft>
        <a:defRPr sz="4400">
          <a:solidFill>
            <a:srgbClr val="F9DC07"/>
          </a:solidFill>
          <a:latin typeface="Times New Roman" pitchFamily="18" charset="0"/>
        </a:defRPr>
      </a:lvl7pPr>
      <a:lvl8pPr marL="1371600" algn="ctr" rtl="0" eaLnBrk="0" fontAlgn="base" hangingPunct="0">
        <a:spcBef>
          <a:spcPct val="0"/>
        </a:spcBef>
        <a:spcAft>
          <a:spcPct val="0"/>
        </a:spcAft>
        <a:defRPr sz="4400">
          <a:solidFill>
            <a:srgbClr val="F9DC07"/>
          </a:solidFill>
          <a:latin typeface="Times New Roman" pitchFamily="18" charset="0"/>
        </a:defRPr>
      </a:lvl8pPr>
      <a:lvl9pPr marL="1828800" algn="ctr" rtl="0" eaLnBrk="0" fontAlgn="base" hangingPunct="0">
        <a:spcBef>
          <a:spcPct val="0"/>
        </a:spcBef>
        <a:spcAft>
          <a:spcPct val="0"/>
        </a:spcAft>
        <a:defRPr sz="4400">
          <a:solidFill>
            <a:srgbClr val="F9DC07"/>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DFC505"/>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rgbClr val="DFC505"/>
          </a:solidFill>
          <a:latin typeface="+mn-lt"/>
          <a:ea typeface="ＭＳ Ｐゴシック" charset="0"/>
        </a:defRPr>
      </a:lvl2pPr>
      <a:lvl3pPr marL="1143000" indent="-228600" algn="l" rtl="0" eaLnBrk="0" fontAlgn="base" hangingPunct="0">
        <a:spcBef>
          <a:spcPct val="20000"/>
        </a:spcBef>
        <a:spcAft>
          <a:spcPct val="0"/>
        </a:spcAft>
        <a:buChar char="•"/>
        <a:defRPr sz="2400">
          <a:solidFill>
            <a:srgbClr val="DFC505"/>
          </a:solidFill>
          <a:latin typeface="+mn-lt"/>
          <a:ea typeface="ＭＳ Ｐゴシック" charset="0"/>
        </a:defRPr>
      </a:lvl3pPr>
      <a:lvl4pPr marL="1600200" indent="-228600" algn="l" rtl="0" eaLnBrk="0" fontAlgn="base" hangingPunct="0">
        <a:spcBef>
          <a:spcPct val="20000"/>
        </a:spcBef>
        <a:spcAft>
          <a:spcPct val="0"/>
        </a:spcAft>
        <a:buChar char="–"/>
        <a:defRPr sz="2000">
          <a:solidFill>
            <a:srgbClr val="DFC505"/>
          </a:solidFill>
          <a:latin typeface="+mn-lt"/>
          <a:ea typeface="ＭＳ Ｐゴシック" charset="0"/>
        </a:defRPr>
      </a:lvl4pPr>
      <a:lvl5pPr marL="2057400" indent="-228600" algn="l" rtl="0" eaLnBrk="0" fontAlgn="base" hangingPunct="0">
        <a:spcBef>
          <a:spcPct val="20000"/>
        </a:spcBef>
        <a:spcAft>
          <a:spcPct val="0"/>
        </a:spcAft>
        <a:buChar char="»"/>
        <a:defRPr sz="2000">
          <a:solidFill>
            <a:srgbClr val="DFC505"/>
          </a:solidFill>
          <a:latin typeface="+mn-lt"/>
          <a:ea typeface="ＭＳ Ｐゴシック" charset="0"/>
        </a:defRPr>
      </a:lvl5pPr>
      <a:lvl6pPr marL="2514600" indent="-228600" algn="l" rtl="0" eaLnBrk="0" fontAlgn="base" hangingPunct="0">
        <a:spcBef>
          <a:spcPct val="20000"/>
        </a:spcBef>
        <a:spcAft>
          <a:spcPct val="0"/>
        </a:spcAft>
        <a:buChar char="»"/>
        <a:defRPr sz="2000">
          <a:solidFill>
            <a:srgbClr val="DFC505"/>
          </a:solidFill>
          <a:latin typeface="+mn-lt"/>
        </a:defRPr>
      </a:lvl6pPr>
      <a:lvl7pPr marL="2971800" indent="-228600" algn="l" rtl="0" eaLnBrk="0" fontAlgn="base" hangingPunct="0">
        <a:spcBef>
          <a:spcPct val="20000"/>
        </a:spcBef>
        <a:spcAft>
          <a:spcPct val="0"/>
        </a:spcAft>
        <a:buChar char="»"/>
        <a:defRPr sz="2000">
          <a:solidFill>
            <a:srgbClr val="DFC505"/>
          </a:solidFill>
          <a:latin typeface="+mn-lt"/>
        </a:defRPr>
      </a:lvl7pPr>
      <a:lvl8pPr marL="3429000" indent="-228600" algn="l" rtl="0" eaLnBrk="0" fontAlgn="base" hangingPunct="0">
        <a:spcBef>
          <a:spcPct val="20000"/>
        </a:spcBef>
        <a:spcAft>
          <a:spcPct val="0"/>
        </a:spcAft>
        <a:buChar char="»"/>
        <a:defRPr sz="2000">
          <a:solidFill>
            <a:srgbClr val="DFC505"/>
          </a:solidFill>
          <a:latin typeface="+mn-lt"/>
        </a:defRPr>
      </a:lvl8pPr>
      <a:lvl9pPr marL="3886200" indent="-228600" algn="l" rtl="0" eaLnBrk="0" fontAlgn="base" hangingPunct="0">
        <a:spcBef>
          <a:spcPct val="20000"/>
        </a:spcBef>
        <a:spcAft>
          <a:spcPct val="0"/>
        </a:spcAft>
        <a:buChar char="»"/>
        <a:defRPr sz="2000">
          <a:solidFill>
            <a:srgbClr val="DFC50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encespot.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9.xml"/><Relationship Id="rId18" Type="http://schemas.openxmlformats.org/officeDocument/2006/relationships/slide" Target="slide35.xml"/><Relationship Id="rId26" Type="http://schemas.openxmlformats.org/officeDocument/2006/relationships/slide" Target="slide45.xml"/><Relationship Id="rId3" Type="http://schemas.openxmlformats.org/officeDocument/2006/relationships/slideLayout" Target="../slideLayouts/slideLayout12.xml"/><Relationship Id="rId21" Type="http://schemas.openxmlformats.org/officeDocument/2006/relationships/slide" Target="slide13.xml"/><Relationship Id="rId7" Type="http://schemas.openxmlformats.org/officeDocument/2006/relationships/slide" Target="slide53.xml"/><Relationship Id="rId12" Type="http://schemas.openxmlformats.org/officeDocument/2006/relationships/slide" Target="slide25.xml"/><Relationship Id="rId17" Type="http://schemas.openxmlformats.org/officeDocument/2006/relationships/slide" Target="slide37.xml"/><Relationship Id="rId25" Type="http://schemas.openxmlformats.org/officeDocument/2006/relationships/slide" Target="slide47.xml"/><Relationship Id="rId2" Type="http://schemas.openxmlformats.org/officeDocument/2006/relationships/audio" Target="THINKT~1.WAV" TargetMode="External"/><Relationship Id="rId16" Type="http://schemas.openxmlformats.org/officeDocument/2006/relationships/slide" Target="slide39.xml"/><Relationship Id="rId20" Type="http://schemas.openxmlformats.org/officeDocument/2006/relationships/slide" Target="slide23.xml"/><Relationship Id="rId29" Type="http://schemas.openxmlformats.org/officeDocument/2006/relationships/slide" Target="slide31.xml"/><Relationship Id="rId1" Type="http://schemas.openxmlformats.org/officeDocument/2006/relationships/themeOverride" Target="../theme/themeOverride1.xml"/><Relationship Id="rId6" Type="http://schemas.openxmlformats.org/officeDocument/2006/relationships/image" Target="../media/image2.png"/><Relationship Id="rId11" Type="http://schemas.openxmlformats.org/officeDocument/2006/relationships/slide" Target="slide15.xml"/><Relationship Id="rId24" Type="http://schemas.openxmlformats.org/officeDocument/2006/relationships/slide" Target="slide49.xml"/><Relationship Id="rId32" Type="http://schemas.openxmlformats.org/officeDocument/2006/relationships/slide" Target="slide55.xml"/><Relationship Id="rId5" Type="http://schemas.microsoft.com/office/2007/relationships/media" Target="THINKT~1.WAV" TargetMode="External"/><Relationship Id="rId15" Type="http://schemas.openxmlformats.org/officeDocument/2006/relationships/slide" Target="slide29.xml"/><Relationship Id="rId23" Type="http://schemas.openxmlformats.org/officeDocument/2006/relationships/slide" Target="slide43.xml"/><Relationship Id="rId28" Type="http://schemas.openxmlformats.org/officeDocument/2006/relationships/slide" Target="slide11.xml"/><Relationship Id="rId10" Type="http://schemas.openxmlformats.org/officeDocument/2006/relationships/slide" Target="slide19.xml"/><Relationship Id="rId19" Type="http://schemas.openxmlformats.org/officeDocument/2006/relationships/slide" Target="slide17.xml"/><Relationship Id="rId31" Type="http://schemas.openxmlformats.org/officeDocument/2006/relationships/slide" Target="slide51.xml"/><Relationship Id="rId4" Type="http://schemas.openxmlformats.org/officeDocument/2006/relationships/notesSlide" Target="../notesSlides/notesSlide4.xml"/><Relationship Id="rId9" Type="http://schemas.openxmlformats.org/officeDocument/2006/relationships/slide" Target="slide7.xml"/><Relationship Id="rId14" Type="http://schemas.openxmlformats.org/officeDocument/2006/relationships/slide" Target="slide27.xml"/><Relationship Id="rId22" Type="http://schemas.openxmlformats.org/officeDocument/2006/relationships/slide" Target="slide33.xml"/><Relationship Id="rId27" Type="http://schemas.openxmlformats.org/officeDocument/2006/relationships/slide" Target="slide21.xml"/><Relationship Id="rId30" Type="http://schemas.openxmlformats.org/officeDocument/2006/relationships/slide" Target="slide41.xml"/></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hemeOverride" Target="../theme/themeOverride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WordArt 3076"/>
          <p:cNvSpPr>
            <a:spLocks noChangeArrowheads="1" noChangeShapeType="1" noTextEdit="1"/>
          </p:cNvSpPr>
          <p:nvPr/>
        </p:nvSpPr>
        <p:spPr bwMode="auto">
          <a:xfrm>
            <a:off x="685800" y="762000"/>
            <a:ext cx="9739313" cy="4876800"/>
          </a:xfrm>
          <a:prstGeom prst="rect">
            <a:avLst/>
          </a:prstGeom>
        </p:spPr>
        <p:txBody>
          <a:bodyPr wrap="none" fromWordArt="1">
            <a:prstTxWarp prst="textPlain">
              <a:avLst>
                <a:gd name="adj" fmla="val 50000"/>
              </a:avLst>
            </a:prstTxWarp>
          </a:bodyPr>
          <a:lstStyle/>
          <a:p>
            <a:r>
              <a:rPr lang="en-US" sz="5400" kern="10" spc="-180">
                <a:ln w="38100">
                  <a:solidFill>
                    <a:srgbClr val="000000"/>
                  </a:solidFill>
                  <a:round/>
                  <a:headEnd/>
                  <a:tailEnd/>
                </a:ln>
                <a:solidFill>
                  <a:srgbClr val="FFFF00"/>
                </a:solidFill>
                <a:latin typeface="Cooper Black"/>
              </a:rPr>
              <a:t>Test Review</a:t>
            </a:r>
          </a:p>
          <a:p>
            <a:r>
              <a:rPr lang="en-US" sz="5400" kern="10" spc="-180">
                <a:ln w="38100">
                  <a:solidFill>
                    <a:srgbClr val="000000"/>
                  </a:solidFill>
                  <a:round/>
                  <a:headEnd/>
                  <a:tailEnd/>
                </a:ln>
                <a:solidFill>
                  <a:srgbClr val="FFFF00"/>
                </a:solidFill>
                <a:latin typeface="Cooper Black"/>
              </a:rPr>
              <a:t>Jeopardy</a:t>
            </a:r>
          </a:p>
        </p:txBody>
      </p:sp>
      <p:sp>
        <p:nvSpPr>
          <p:cNvPr id="4098" name="TextBox 5"/>
          <p:cNvSpPr txBox="1">
            <a:spLocks noChangeArrowheads="1"/>
          </p:cNvSpPr>
          <p:nvPr/>
        </p:nvSpPr>
        <p:spPr bwMode="auto">
          <a:xfrm>
            <a:off x="0" y="6519863"/>
            <a:ext cx="5410200" cy="338137"/>
          </a:xfrm>
          <a:prstGeom prst="rect">
            <a:avLst/>
          </a:prstGeom>
          <a:noFill/>
          <a:ln w="9525">
            <a:noFill/>
            <a:miter lim="800000"/>
            <a:headEnd/>
            <a:tailEnd/>
          </a:ln>
        </p:spPr>
        <p:txBody>
          <a:bodyPr>
            <a:spAutoFit/>
          </a:bodyPr>
          <a:lstStyle/>
          <a:p>
            <a:pPr algn="l"/>
            <a:r>
              <a:rPr lang="en-US">
                <a:solidFill>
                  <a:schemeClr val="tx1"/>
                </a:solidFill>
              </a:rPr>
              <a:t>Adapted by T. Trimpe   </a:t>
            </a:r>
            <a:r>
              <a:rPr lang="en-US">
                <a:solidFill>
                  <a:schemeClr val="tx1"/>
                </a:solidFill>
                <a:hlinkClick r:id="rId3"/>
              </a:rPr>
              <a:t>http://sciencespot.net/</a:t>
            </a:r>
            <a:r>
              <a:rPr lang="en-US">
                <a:solidFill>
                  <a:schemeClr val="tx1"/>
                </a:solidFill>
              </a:rPr>
              <a:t> </a:t>
            </a: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22530" name="AutoShape 12">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22531" name="Text Box 13"/>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22532" name="Text Box 14"/>
          <p:cNvSpPr txBox="1">
            <a:spLocks noChangeArrowheads="1"/>
          </p:cNvSpPr>
          <p:nvPr/>
        </p:nvSpPr>
        <p:spPr bwMode="auto">
          <a:xfrm>
            <a:off x="1279525" y="838200"/>
            <a:ext cx="8778875" cy="830263"/>
          </a:xfrm>
          <a:prstGeom prst="rect">
            <a:avLst/>
          </a:prstGeom>
          <a:noFill/>
          <a:ln w="9525">
            <a:noFill/>
            <a:miter lim="800000"/>
            <a:headEnd/>
            <a:tailEnd/>
          </a:ln>
        </p:spPr>
        <p:txBody>
          <a:bodyPr>
            <a:spAutoFit/>
          </a:bodyPr>
          <a:lstStyle/>
          <a:p>
            <a:pPr>
              <a:spcBef>
                <a:spcPct val="50000"/>
              </a:spcBef>
            </a:pPr>
            <a:r>
              <a:rPr lang="en-US" sz="4800" b="0" i="0" dirty="0">
                <a:solidFill>
                  <a:schemeClr val="tx1"/>
                </a:solidFill>
              </a:rPr>
              <a:t>x</a:t>
            </a:r>
          </a:p>
        </p:txBody>
      </p:sp>
    </p:spTree>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Gravity for $400</a:t>
            </a:r>
          </a:p>
        </p:txBody>
      </p:sp>
      <p:sp>
        <p:nvSpPr>
          <p:cNvPr id="14342" name="Text Box 6"/>
          <p:cNvSpPr txBox="1">
            <a:spLocks noChangeArrowheads="1"/>
          </p:cNvSpPr>
          <p:nvPr/>
        </p:nvSpPr>
        <p:spPr bwMode="auto">
          <a:xfrm>
            <a:off x="822325" y="1219200"/>
            <a:ext cx="9601200" cy="2554545"/>
          </a:xfrm>
          <a:prstGeom prst="rect">
            <a:avLst/>
          </a:prstGeom>
          <a:noFill/>
          <a:ln w="9525">
            <a:noFill/>
            <a:miter lim="800000"/>
            <a:headEnd/>
            <a:tailEnd/>
          </a:ln>
        </p:spPr>
        <p:txBody>
          <a:bodyPr>
            <a:spAutoFit/>
          </a:bodyPr>
          <a:lstStyle/>
          <a:p>
            <a:pPr>
              <a:spcBef>
                <a:spcPct val="50000"/>
              </a:spcBef>
            </a:pPr>
            <a:r>
              <a:rPr lang="en-US" sz="3200" b="0" i="0" dirty="0" smtClean="0">
                <a:solidFill>
                  <a:schemeClr val="tx1"/>
                </a:solidFill>
                <a:latin typeface="Arial" pitchFamily="34" charset="0"/>
              </a:rPr>
              <a:t>Four objects are orbiting a star along the same path. The objects are the same distance from the star and have the masses shown below. The gravitational force of attraction is weakest between the star and object ____.</a:t>
            </a:r>
            <a:endParaRPr lang="en-US" sz="3200" b="0" i="0" dirty="0">
              <a:solidFill>
                <a:schemeClr val="tx1"/>
              </a:solidFill>
              <a:latin typeface="Arial" pitchFamily="34" charset="0"/>
            </a:endParaRPr>
          </a:p>
        </p:txBody>
      </p:sp>
      <p:pic>
        <p:nvPicPr>
          <p:cNvPr id="4" name="Picture 3" descr="https://www31.studyisland.com/pics/201873massesshown.PNG"/>
          <p:cNvPicPr/>
          <p:nvPr/>
        </p:nvPicPr>
        <p:blipFill>
          <a:blip r:embed="rId3" cstate="print"/>
          <a:srcRect/>
          <a:stretch>
            <a:fillRect/>
          </a:stretch>
        </p:blipFill>
        <p:spPr bwMode="auto">
          <a:xfrm>
            <a:off x="533400" y="3352800"/>
            <a:ext cx="3810000" cy="3505200"/>
          </a:xfrm>
          <a:prstGeom prst="rect">
            <a:avLst/>
          </a:prstGeom>
          <a:noFill/>
          <a:ln w="9525">
            <a:noFill/>
            <a:miter lim="800000"/>
            <a:headEnd/>
            <a:tailEnd/>
          </a:ln>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26626"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26627" name="Text Box 11"/>
          <p:cNvSpPr txBox="1">
            <a:spLocks noChangeArrowheads="1"/>
          </p:cNvSpPr>
          <p:nvPr/>
        </p:nvSpPr>
        <p:spPr bwMode="auto">
          <a:xfrm>
            <a:off x="1279525" y="838200"/>
            <a:ext cx="8778875" cy="923330"/>
          </a:xfrm>
          <a:prstGeom prst="rect">
            <a:avLst/>
          </a:prstGeom>
          <a:noFill/>
          <a:ln w="9525">
            <a:noFill/>
            <a:miter lim="800000"/>
            <a:headEnd/>
            <a:tailEnd/>
          </a:ln>
        </p:spPr>
        <p:txBody>
          <a:bodyPr>
            <a:spAutoFit/>
          </a:bodyPr>
          <a:lstStyle/>
          <a:p>
            <a:pPr>
              <a:spcBef>
                <a:spcPct val="50000"/>
              </a:spcBef>
            </a:pPr>
            <a:r>
              <a:rPr lang="en-US" sz="5400" b="0" i="0" dirty="0">
                <a:solidFill>
                  <a:schemeClr val="tx1"/>
                </a:solidFill>
                <a:latin typeface="Arial" pitchFamily="34" charset="0"/>
              </a:rPr>
              <a:t>Y</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Gravity for $500</a:t>
            </a:r>
          </a:p>
        </p:txBody>
      </p:sp>
      <p:sp>
        <p:nvSpPr>
          <p:cNvPr id="15366" name="Text Box 6"/>
          <p:cNvSpPr txBox="1">
            <a:spLocks noChangeArrowheads="1"/>
          </p:cNvSpPr>
          <p:nvPr/>
        </p:nvSpPr>
        <p:spPr bwMode="auto">
          <a:xfrm>
            <a:off x="822325" y="1219200"/>
            <a:ext cx="9601200" cy="4524315"/>
          </a:xfrm>
          <a:prstGeom prst="rect">
            <a:avLst/>
          </a:prstGeom>
          <a:noFill/>
          <a:ln w="9525">
            <a:noFill/>
            <a:miter lim="800000"/>
            <a:headEnd/>
            <a:tailEnd/>
          </a:ln>
        </p:spPr>
        <p:txBody>
          <a:bodyPr>
            <a:spAutoFit/>
          </a:bodyPr>
          <a:lstStyle/>
          <a:p>
            <a:pPr>
              <a:spcBef>
                <a:spcPct val="50000"/>
              </a:spcBef>
            </a:pPr>
            <a:r>
              <a:rPr lang="en-US" sz="3600" b="0" i="0" dirty="0" smtClean="0">
                <a:solidFill>
                  <a:schemeClr val="tx1"/>
                </a:solidFill>
                <a:latin typeface="Arial" pitchFamily="34" charset="0"/>
              </a:rPr>
              <a:t>The force of gravity between two objects is affected by which of the following:</a:t>
            </a:r>
          </a:p>
          <a:p>
            <a:pPr>
              <a:spcBef>
                <a:spcPct val="50000"/>
              </a:spcBef>
            </a:pPr>
            <a:r>
              <a:rPr lang="en-US" sz="3600" b="0" i="0" dirty="0" smtClean="0">
                <a:solidFill>
                  <a:schemeClr val="tx1"/>
                </a:solidFill>
                <a:latin typeface="Arial" pitchFamily="34" charset="0"/>
              </a:rPr>
              <a:t>Masses of the objects</a:t>
            </a:r>
          </a:p>
          <a:p>
            <a:pPr>
              <a:spcBef>
                <a:spcPct val="50000"/>
              </a:spcBef>
            </a:pPr>
            <a:r>
              <a:rPr lang="en-US" sz="3600" b="0" i="0" dirty="0" smtClean="0">
                <a:solidFill>
                  <a:schemeClr val="tx1"/>
                </a:solidFill>
                <a:latin typeface="Arial" pitchFamily="34" charset="0"/>
              </a:rPr>
              <a:t>Volumes of the objects</a:t>
            </a:r>
          </a:p>
          <a:p>
            <a:pPr>
              <a:spcBef>
                <a:spcPct val="50000"/>
              </a:spcBef>
            </a:pPr>
            <a:r>
              <a:rPr lang="en-US" sz="3600" b="0" i="0" dirty="0" smtClean="0">
                <a:solidFill>
                  <a:schemeClr val="tx1"/>
                </a:solidFill>
                <a:latin typeface="Arial" pitchFamily="34" charset="0"/>
              </a:rPr>
              <a:t>Densities of the objects</a:t>
            </a:r>
          </a:p>
          <a:p>
            <a:pPr>
              <a:spcBef>
                <a:spcPct val="50000"/>
              </a:spcBef>
            </a:pPr>
            <a:r>
              <a:rPr lang="en-US" sz="3600" b="0" i="0" dirty="0" smtClean="0">
                <a:solidFill>
                  <a:schemeClr val="tx1"/>
                </a:solidFill>
                <a:latin typeface="Arial" pitchFamily="34" charset="0"/>
              </a:rPr>
              <a:t>Distance between the objects</a:t>
            </a:r>
            <a:endParaRPr lang="en-US" sz="3600" b="0" i="0" dirty="0">
              <a:solidFill>
                <a:schemeClr val="tx1"/>
              </a:solidFill>
              <a:latin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6"/>
                                        </p:tgtEl>
                                        <p:attrNameLst>
                                          <p:attrName>style.visibility</p:attrName>
                                        </p:attrNameLst>
                                      </p:cBhvr>
                                      <p:to>
                                        <p:strVal val="visible"/>
                                      </p:to>
                                    </p:set>
                                  </p:childTnLst>
                                  <p:subTnLst>
                                    <p:set>
                                      <p:cBhvr override="childStyle">
                                        <p:cTn dur="1" fill="hold" display="0" masterRel="nextClick" afterEffect="1"/>
                                        <p:tgtEl>
                                          <p:spTgt spid="153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0722"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0723" name="Text Box 12"/>
          <p:cNvSpPr txBox="1">
            <a:spLocks noChangeArrowheads="1"/>
          </p:cNvSpPr>
          <p:nvPr/>
        </p:nvSpPr>
        <p:spPr bwMode="auto">
          <a:xfrm>
            <a:off x="1279525" y="838200"/>
            <a:ext cx="8315325" cy="1754326"/>
          </a:xfrm>
          <a:prstGeom prst="rect">
            <a:avLst/>
          </a:prstGeom>
          <a:noFill/>
          <a:ln w="9525">
            <a:noFill/>
            <a:miter lim="800000"/>
            <a:headEnd/>
            <a:tailEnd/>
          </a:ln>
        </p:spPr>
        <p:txBody>
          <a:bodyPr>
            <a:spAutoFit/>
          </a:bodyPr>
          <a:lstStyle/>
          <a:p>
            <a:pPr>
              <a:spcBef>
                <a:spcPct val="50000"/>
              </a:spcBef>
            </a:pPr>
            <a:r>
              <a:rPr lang="en-US" sz="5400" b="0" i="0" dirty="0" smtClean="0">
                <a:solidFill>
                  <a:schemeClr val="tx1"/>
                </a:solidFill>
              </a:rPr>
              <a:t>Masses of the objects and the distance between the objects.</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Free Fall for $100</a:t>
            </a:r>
          </a:p>
        </p:txBody>
      </p:sp>
      <p:sp>
        <p:nvSpPr>
          <p:cNvPr id="4" name="TextBox 3"/>
          <p:cNvSpPr txBox="1"/>
          <p:nvPr/>
        </p:nvSpPr>
        <p:spPr>
          <a:xfrm>
            <a:off x="685800" y="1295400"/>
            <a:ext cx="9448800" cy="1446550"/>
          </a:xfrm>
          <a:prstGeom prst="rect">
            <a:avLst/>
          </a:prstGeom>
          <a:noFill/>
        </p:spPr>
        <p:txBody>
          <a:bodyPr wrap="square" rtlCol="0">
            <a:spAutoFit/>
          </a:bodyPr>
          <a:lstStyle/>
          <a:p>
            <a:r>
              <a:rPr lang="en-US" sz="4400" b="0" i="0" dirty="0" smtClean="0">
                <a:solidFill>
                  <a:schemeClr val="tx1"/>
                </a:solidFill>
                <a:latin typeface="Arial" pitchFamily="34" charset="0"/>
                <a:cs typeface="Arial" pitchFamily="34" charset="0"/>
              </a:rPr>
              <a:t>Air Resistance causes the speed of a falling object to ______________.</a:t>
            </a:r>
            <a:endParaRPr lang="en-US" sz="4400" b="0" i="0" dirty="0">
              <a:solidFill>
                <a:schemeClr val="tx1"/>
              </a:solidFill>
              <a:latin typeface="Arial" pitchFamily="34" charset="0"/>
              <a:cs typeface="Arial" pitchFamily="34" charset="0"/>
            </a:endParaRPr>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4818"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4819" name="Text Box 9"/>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Decrease</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Free Fall for $200</a:t>
            </a:r>
          </a:p>
        </p:txBody>
      </p:sp>
      <p:sp>
        <p:nvSpPr>
          <p:cNvPr id="36866" name="Text Box 6"/>
          <p:cNvSpPr txBox="1">
            <a:spLocks noChangeArrowheads="1"/>
          </p:cNvSpPr>
          <p:nvPr/>
        </p:nvSpPr>
        <p:spPr bwMode="auto">
          <a:xfrm>
            <a:off x="822325" y="1219200"/>
            <a:ext cx="9601200" cy="1446550"/>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Only in a vacuum or in space can </a:t>
            </a:r>
            <a:r>
              <a:rPr lang="en-US" sz="4400" i="0" dirty="0">
                <a:solidFill>
                  <a:schemeClr val="tx1"/>
                </a:solidFill>
                <a:latin typeface="Arial" pitchFamily="34" charset="0"/>
              </a:rPr>
              <a:t>a</a:t>
            </a:r>
            <a:r>
              <a:rPr lang="en-US" sz="4400" i="0" dirty="0" smtClean="0">
                <a:solidFill>
                  <a:schemeClr val="tx1"/>
                </a:solidFill>
                <a:latin typeface="Arial" pitchFamily="34" charset="0"/>
              </a:rPr>
              <a:t>n object be in _____________.</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8914"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8915" name="Text Box 10"/>
          <p:cNvSpPr txBox="1">
            <a:spLocks noChangeArrowheads="1"/>
          </p:cNvSpPr>
          <p:nvPr/>
        </p:nvSpPr>
        <p:spPr bwMode="auto">
          <a:xfrm>
            <a:off x="1279525" y="866775"/>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Free Fall</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Free Fall for $300</a:t>
            </a:r>
          </a:p>
        </p:txBody>
      </p:sp>
      <p:sp>
        <p:nvSpPr>
          <p:cNvPr id="40962" name="Text Box 6"/>
          <p:cNvSpPr txBox="1">
            <a:spLocks noChangeArrowheads="1"/>
          </p:cNvSpPr>
          <p:nvPr/>
        </p:nvSpPr>
        <p:spPr bwMode="auto">
          <a:xfrm>
            <a:off x="822325" y="990600"/>
            <a:ext cx="9601200" cy="5940088"/>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A feather is in free fall when the force of gravity:</a:t>
            </a:r>
          </a:p>
          <a:p>
            <a:pPr marL="742950" indent="-742950">
              <a:spcBef>
                <a:spcPct val="50000"/>
              </a:spcBef>
              <a:buAutoNum type="alphaLcPeriod"/>
            </a:pPr>
            <a:r>
              <a:rPr lang="en-US" sz="3600" i="0" dirty="0" smtClean="0">
                <a:solidFill>
                  <a:schemeClr val="tx1"/>
                </a:solidFill>
                <a:latin typeface="Arial" pitchFamily="34" charset="0"/>
              </a:rPr>
              <a:t>Is greater than the force of air resistance</a:t>
            </a:r>
          </a:p>
          <a:p>
            <a:pPr marL="742950" indent="-742950">
              <a:spcBef>
                <a:spcPct val="50000"/>
              </a:spcBef>
              <a:buAutoNum type="alphaLcPeriod"/>
            </a:pPr>
            <a:r>
              <a:rPr lang="en-US" sz="3600" i="0" dirty="0" smtClean="0">
                <a:solidFill>
                  <a:schemeClr val="tx1"/>
                </a:solidFill>
                <a:latin typeface="Arial" pitchFamily="34" charset="0"/>
              </a:rPr>
              <a:t>Is less than the force of air resistance</a:t>
            </a:r>
          </a:p>
          <a:p>
            <a:pPr marL="742950" indent="-742950">
              <a:spcBef>
                <a:spcPct val="50000"/>
              </a:spcBef>
              <a:buAutoNum type="alphaLcPeriod"/>
            </a:pPr>
            <a:r>
              <a:rPr lang="en-US" sz="3600" i="0" dirty="0" smtClean="0">
                <a:solidFill>
                  <a:schemeClr val="tx1"/>
                </a:solidFill>
                <a:latin typeface="Arial" pitchFamily="34" charset="0"/>
              </a:rPr>
              <a:t>Is equal to the force of air resistance</a:t>
            </a:r>
          </a:p>
          <a:p>
            <a:pPr marL="742950" indent="-742950">
              <a:spcBef>
                <a:spcPct val="50000"/>
              </a:spcBef>
              <a:buAutoNum type="alphaLcPeriod"/>
            </a:pPr>
            <a:r>
              <a:rPr lang="en-US" sz="3600" i="0" dirty="0" smtClean="0">
                <a:solidFill>
                  <a:schemeClr val="tx1"/>
                </a:solidFill>
                <a:latin typeface="Arial" pitchFamily="34" charset="0"/>
              </a:rPr>
              <a:t>Is the only force acting on it</a:t>
            </a:r>
            <a:r>
              <a:rPr lang="en-US" sz="4400" i="0" dirty="0">
                <a:solidFill>
                  <a:schemeClr val="tx1"/>
                </a:solidFill>
                <a:latin typeface="Arial" pitchFamily="34" charset="0"/>
              </a:rPr>
              <a:t/>
            </a:r>
            <a:br>
              <a:rPr lang="en-US" sz="4400" i="0" dirty="0">
                <a:solidFill>
                  <a:schemeClr val="tx1"/>
                </a:solidFill>
                <a:latin typeface="Arial" pitchFamily="34" charset="0"/>
              </a:rPr>
            </a:b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5" name="Object 1024"/>
          <p:cNvGraphicFramePr>
            <a:graphicFrameLocks noChangeAspect="1"/>
          </p:cNvGraphicFramePr>
          <p:nvPr/>
        </p:nvGraphicFramePr>
        <p:xfrm>
          <a:off x="850900" y="1066800"/>
          <a:ext cx="3943350" cy="4267200"/>
        </p:xfrm>
        <a:graphic>
          <a:graphicData uri="http://schemas.openxmlformats.org/presentationml/2006/ole">
            <p:oleObj spid="_x0000_s6150" name="Clip" r:id="rId4" imgW="3206692" imgH="3470945" progId="">
              <p:embed/>
            </p:oleObj>
          </a:graphicData>
        </a:graphic>
      </p:graphicFrame>
      <p:sp>
        <p:nvSpPr>
          <p:cNvPr id="6146" name="Text Box 5"/>
          <p:cNvSpPr txBox="1">
            <a:spLocks noChangeArrowheads="1"/>
          </p:cNvSpPr>
          <p:nvPr/>
        </p:nvSpPr>
        <p:spPr bwMode="auto">
          <a:xfrm>
            <a:off x="4572000" y="1936750"/>
            <a:ext cx="5486400" cy="2530475"/>
          </a:xfrm>
          <a:prstGeom prst="rect">
            <a:avLst/>
          </a:prstGeom>
          <a:noFill/>
          <a:ln w="9525">
            <a:noFill/>
            <a:miter lim="800000"/>
            <a:headEnd/>
            <a:tailEnd/>
          </a:ln>
        </p:spPr>
        <p:txBody>
          <a:bodyPr>
            <a:spAutoFit/>
          </a:bodyPr>
          <a:lstStyle/>
          <a:p>
            <a:pPr>
              <a:spcBef>
                <a:spcPct val="50000"/>
              </a:spcBef>
            </a:pPr>
            <a:r>
              <a:rPr lang="en-US" sz="8000" i="0">
                <a:solidFill>
                  <a:schemeClr val="tx1"/>
                </a:solidFill>
                <a:latin typeface="Arial" pitchFamily="34" charset="0"/>
              </a:rPr>
              <a:t>Don</a:t>
            </a:r>
            <a:r>
              <a:rPr lang="ja-JP" altLang="en-US" sz="8000" i="0">
                <a:solidFill>
                  <a:schemeClr val="tx1"/>
                </a:solidFill>
                <a:latin typeface="Arial" pitchFamily="34" charset="0"/>
              </a:rPr>
              <a:t>’</a:t>
            </a:r>
            <a:r>
              <a:rPr lang="en-US" altLang="ja-JP" sz="8000" i="0">
                <a:solidFill>
                  <a:schemeClr val="tx1"/>
                </a:solidFill>
                <a:latin typeface="Arial" pitchFamily="34" charset="0"/>
              </a:rPr>
              <a:t>t   Forget...</a:t>
            </a:r>
            <a:endParaRPr lang="en-US" sz="2400" b="0" i="0">
              <a:solidFill>
                <a:schemeClr val="tx1"/>
              </a:solidFill>
            </a:endParaRPr>
          </a:p>
        </p:txBody>
      </p:sp>
      <p:sp>
        <p:nvSpPr>
          <p:cNvPr id="6147" name="Text Box 6"/>
          <p:cNvSpPr txBox="1">
            <a:spLocks noChangeArrowheads="1"/>
          </p:cNvSpPr>
          <p:nvPr/>
        </p:nvSpPr>
        <p:spPr bwMode="auto">
          <a:xfrm>
            <a:off x="3382963" y="625475"/>
            <a:ext cx="7589837" cy="1311275"/>
          </a:xfrm>
          <a:prstGeom prst="rect">
            <a:avLst/>
          </a:prstGeom>
          <a:noFill/>
          <a:ln w="9525">
            <a:noFill/>
            <a:miter lim="800000"/>
            <a:headEnd/>
            <a:tailEnd/>
          </a:ln>
        </p:spPr>
        <p:txBody>
          <a:bodyPr>
            <a:spAutoFit/>
          </a:bodyPr>
          <a:lstStyle/>
          <a:p>
            <a:pPr algn="l">
              <a:spcBef>
                <a:spcPct val="50000"/>
              </a:spcBef>
            </a:pPr>
            <a:r>
              <a:rPr lang="en-US" sz="8000" i="0">
                <a:solidFill>
                  <a:schemeClr val="tx1"/>
                </a:solidFill>
                <a:latin typeface="Arial" pitchFamily="34" charset="0"/>
              </a:rPr>
              <a:t>Contestants</a:t>
            </a:r>
            <a:endParaRPr lang="en-US" sz="2400" b="0" i="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3">
            <a:hlinkClick r:id="rId3" action="ppaction://hlinksldjump" highlightClick="1"/>
          </p:cNvPr>
          <p:cNvSpPr>
            <a:spLocks noChangeArrowheads="1"/>
          </p:cNvSpPr>
          <p:nvPr/>
        </p:nvSpPr>
        <p:spPr bwMode="auto">
          <a:xfrm>
            <a:off x="9601200" y="4989513"/>
            <a:ext cx="1189038" cy="1046162"/>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43010" name="Text Box 4"/>
          <p:cNvSpPr txBox="1">
            <a:spLocks noChangeArrowheads="1"/>
          </p:cNvSpPr>
          <p:nvPr/>
        </p:nvSpPr>
        <p:spPr bwMode="auto">
          <a:xfrm>
            <a:off x="9326563" y="6035675"/>
            <a:ext cx="1646237"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43011" name="Text Box 8"/>
          <p:cNvSpPr txBox="1">
            <a:spLocks noChangeArrowheads="1"/>
          </p:cNvSpPr>
          <p:nvPr/>
        </p:nvSpPr>
        <p:spPr bwMode="auto">
          <a:xfrm>
            <a:off x="1279525" y="838200"/>
            <a:ext cx="8778875" cy="769441"/>
          </a:xfrm>
          <a:prstGeom prst="rect">
            <a:avLst/>
          </a:prstGeom>
          <a:noFill/>
          <a:ln w="9525">
            <a:noFill/>
            <a:miter lim="800000"/>
            <a:headEnd/>
            <a:tailEnd/>
          </a:ln>
        </p:spPr>
        <p:txBody>
          <a:bodyPr>
            <a:spAutoFit/>
          </a:bodyPr>
          <a:lstStyle/>
          <a:p>
            <a:pPr marL="742950" indent="-742950">
              <a:spcBef>
                <a:spcPct val="50000"/>
              </a:spcBef>
            </a:pPr>
            <a:r>
              <a:rPr lang="en-US" sz="4400" i="0" dirty="0" smtClean="0">
                <a:solidFill>
                  <a:schemeClr val="tx1"/>
                </a:solidFill>
                <a:latin typeface="Arial" pitchFamily="34" charset="0"/>
              </a:rPr>
              <a:t>d. Is the only force acting on it</a:t>
            </a:r>
            <a:endParaRPr lang="en-US" sz="44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45058"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Free Fall for $400</a:t>
            </a:r>
          </a:p>
        </p:txBody>
      </p:sp>
      <p:sp>
        <p:nvSpPr>
          <p:cNvPr id="45059" name="Text Box 9"/>
          <p:cNvSpPr txBox="1">
            <a:spLocks noChangeArrowheads="1"/>
          </p:cNvSpPr>
          <p:nvPr/>
        </p:nvSpPr>
        <p:spPr bwMode="auto">
          <a:xfrm>
            <a:off x="822325" y="1219200"/>
            <a:ext cx="9601200" cy="1446550"/>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Why do astronauts in space appear weightless?</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47106"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47107"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47108" name="Text Box 14"/>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They are in free fall.</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Free Fall for $500</a:t>
            </a:r>
          </a:p>
        </p:txBody>
      </p:sp>
      <p:sp>
        <p:nvSpPr>
          <p:cNvPr id="49154" name="Text Box 7"/>
          <p:cNvSpPr txBox="1">
            <a:spLocks noChangeArrowheads="1"/>
          </p:cNvSpPr>
          <p:nvPr/>
        </p:nvSpPr>
        <p:spPr bwMode="auto">
          <a:xfrm>
            <a:off x="822325" y="1219200"/>
            <a:ext cx="9601200" cy="4770537"/>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A pitched baseball gets its vertical motion from:</a:t>
            </a:r>
          </a:p>
          <a:p>
            <a:pPr marL="742950" indent="-742950">
              <a:spcBef>
                <a:spcPct val="50000"/>
              </a:spcBef>
              <a:buAutoNum type="alphaLcPeriod"/>
            </a:pPr>
            <a:r>
              <a:rPr lang="en-US" sz="3600" i="0" dirty="0" smtClean="0">
                <a:solidFill>
                  <a:schemeClr val="tx1"/>
                </a:solidFill>
                <a:latin typeface="Arial" pitchFamily="34" charset="0"/>
              </a:rPr>
              <a:t>The force of gravity</a:t>
            </a:r>
          </a:p>
          <a:p>
            <a:pPr marL="742950" indent="-742950">
              <a:spcBef>
                <a:spcPct val="50000"/>
              </a:spcBef>
              <a:buAutoNum type="alphaLcPeriod"/>
            </a:pPr>
            <a:r>
              <a:rPr lang="en-US" sz="3600" i="0" dirty="0" smtClean="0">
                <a:solidFill>
                  <a:schemeClr val="tx1"/>
                </a:solidFill>
                <a:latin typeface="Arial" pitchFamily="34" charset="0"/>
              </a:rPr>
              <a:t>The force of the hand throwing it.</a:t>
            </a:r>
          </a:p>
          <a:p>
            <a:pPr marL="742950" indent="-742950">
              <a:spcBef>
                <a:spcPct val="50000"/>
              </a:spcBef>
              <a:buAutoNum type="alphaLcPeriod"/>
            </a:pPr>
            <a:r>
              <a:rPr lang="en-US" sz="3600" i="0" dirty="0" smtClean="0">
                <a:solidFill>
                  <a:schemeClr val="tx1"/>
                </a:solidFill>
                <a:latin typeface="Arial" pitchFamily="34" charset="0"/>
              </a:rPr>
              <a:t>Air resistance</a:t>
            </a:r>
          </a:p>
          <a:p>
            <a:pPr marL="742950" indent="-742950">
              <a:spcBef>
                <a:spcPct val="50000"/>
              </a:spcBef>
              <a:buAutoNum type="alphaLcPeriod"/>
            </a:pPr>
            <a:r>
              <a:rPr lang="en-US" sz="3600" i="0" dirty="0" smtClean="0">
                <a:solidFill>
                  <a:schemeClr val="tx1"/>
                </a:solidFill>
                <a:latin typeface="Arial" pitchFamily="34" charset="0"/>
              </a:rPr>
              <a:t>Projectile Motion</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51202" name="Text Box 7"/>
          <p:cNvSpPr txBox="1">
            <a:spLocks noChangeArrowheads="1"/>
          </p:cNvSpPr>
          <p:nvPr/>
        </p:nvSpPr>
        <p:spPr bwMode="auto">
          <a:xfrm>
            <a:off x="2378075" y="3886200"/>
            <a:ext cx="3657600" cy="457200"/>
          </a:xfrm>
          <a:prstGeom prst="rect">
            <a:avLst/>
          </a:prstGeom>
          <a:noFill/>
          <a:ln w="9525">
            <a:noFill/>
            <a:miter lim="800000"/>
            <a:headEnd/>
            <a:tailEnd/>
          </a:ln>
        </p:spPr>
        <p:txBody>
          <a:bodyPr>
            <a:spAutoFit/>
          </a:bodyPr>
          <a:lstStyle/>
          <a:p>
            <a:pPr algn="l">
              <a:spcBef>
                <a:spcPct val="50000"/>
              </a:spcBef>
            </a:pPr>
            <a:endParaRPr lang="en-US" sz="2400" b="0" i="0">
              <a:solidFill>
                <a:schemeClr val="tx1"/>
              </a:solidFill>
            </a:endParaRPr>
          </a:p>
        </p:txBody>
      </p:sp>
      <p:sp>
        <p:nvSpPr>
          <p:cNvPr id="51203" name="AutoShape 10">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1204" name="Text Box 11"/>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1205" name="Text Box 12"/>
          <p:cNvSpPr txBox="1">
            <a:spLocks noChangeArrowheads="1"/>
          </p:cNvSpPr>
          <p:nvPr/>
        </p:nvSpPr>
        <p:spPr bwMode="auto">
          <a:xfrm>
            <a:off x="1279525" y="838200"/>
            <a:ext cx="8042275" cy="584775"/>
          </a:xfrm>
          <a:prstGeom prst="rect">
            <a:avLst/>
          </a:prstGeom>
          <a:noFill/>
          <a:ln w="9525">
            <a:noFill/>
            <a:miter lim="800000"/>
            <a:headEnd/>
            <a:tailEnd/>
          </a:ln>
        </p:spPr>
        <p:txBody>
          <a:bodyPr>
            <a:spAutoFit/>
          </a:bodyPr>
          <a:lstStyle/>
          <a:p>
            <a:pPr marL="914400" indent="-914400">
              <a:spcBef>
                <a:spcPct val="50000"/>
              </a:spcBef>
            </a:pPr>
            <a:r>
              <a:rPr lang="en-US" sz="3200" i="0" dirty="0" smtClean="0">
                <a:solidFill>
                  <a:schemeClr val="tx1"/>
                </a:solidFill>
                <a:latin typeface="Arial" pitchFamily="34" charset="0"/>
                <a:cs typeface="Arial" pitchFamily="34" charset="0"/>
              </a:rPr>
              <a:t>a. The force of gravity.</a:t>
            </a:r>
            <a:endParaRPr lang="en-US" sz="32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Newton</a:t>
            </a:r>
            <a:r>
              <a:rPr lang="en-US" altLang="en-US" sz="4400" b="0" i="0" u="sng">
                <a:latin typeface="Arial Rounded MT Bold" pitchFamily="34" charset="0"/>
              </a:rPr>
              <a:t>’</a:t>
            </a:r>
            <a:r>
              <a:rPr lang="en-US" sz="4400" b="0" i="0" u="sng">
                <a:latin typeface="Arial Rounded MT Bold" pitchFamily="34" charset="0"/>
              </a:rPr>
              <a:t>s Laws for $100</a:t>
            </a:r>
          </a:p>
        </p:txBody>
      </p:sp>
      <p:sp>
        <p:nvSpPr>
          <p:cNvPr id="36870" name="Text Box 6"/>
          <p:cNvSpPr txBox="1">
            <a:spLocks noChangeArrowheads="1"/>
          </p:cNvSpPr>
          <p:nvPr/>
        </p:nvSpPr>
        <p:spPr bwMode="auto">
          <a:xfrm>
            <a:off x="822325" y="1066800"/>
            <a:ext cx="9601200" cy="5509200"/>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Newton’s first law states that an object in motion will stay in motion unless acted upon by an unbalanced force. If you roll a ball across the floor, you put the ball in motion, but after time, the ball stops. Does this violate Newton’s first law? Why or why not?</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6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5298"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5299" name="Text Box 9"/>
          <p:cNvSpPr txBox="1">
            <a:spLocks noChangeArrowheads="1"/>
          </p:cNvSpPr>
          <p:nvPr/>
        </p:nvSpPr>
        <p:spPr bwMode="auto">
          <a:xfrm>
            <a:off x="1279525" y="838200"/>
            <a:ext cx="8778875" cy="4154984"/>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No, because the ball is acted upon by the unbalanced force of friction</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a:latin typeface="Arial Rounded MT Bold" pitchFamily="34" charset="0"/>
              </a:rPr>
              <a:t>Newton’s Laws for $200</a:t>
            </a:r>
            <a:endParaRPr lang="en-US" sz="4400" b="0" i="0" u="sng">
              <a:latin typeface="Arial Rounded MT Bold" pitchFamily="34" charset="0"/>
            </a:endParaRPr>
          </a:p>
        </p:txBody>
      </p:sp>
      <p:sp>
        <p:nvSpPr>
          <p:cNvPr id="57346" name="Text Box 7"/>
          <p:cNvSpPr txBox="1">
            <a:spLocks noChangeArrowheads="1"/>
          </p:cNvSpPr>
          <p:nvPr/>
        </p:nvSpPr>
        <p:spPr bwMode="auto">
          <a:xfrm>
            <a:off x="533400" y="1219200"/>
            <a:ext cx="9890125" cy="4524315"/>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Newton’s first law of motion states that an object will keep a constant speed and direction unless acted upon by an unbalanced force. To test this statement, Martin rolled a ball on a long, level street. The ball did not bump into any object, but it eventually came to a stop. How is this possible?</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9394"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9395" name="Text Box 9"/>
          <p:cNvSpPr txBox="1">
            <a:spLocks noChangeArrowheads="1"/>
          </p:cNvSpPr>
          <p:nvPr/>
        </p:nvSpPr>
        <p:spPr bwMode="auto">
          <a:xfrm>
            <a:off x="1279525" y="838200"/>
            <a:ext cx="8778875" cy="3139321"/>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The unbalanced force that caused the ball to stop was friction.</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a:latin typeface="Arial Rounded MT Bold" pitchFamily="34" charset="0"/>
              </a:rPr>
              <a:t>Newton’s Laws for $300</a:t>
            </a:r>
            <a:endParaRPr lang="en-US" sz="4400" b="0" i="0" u="sng">
              <a:latin typeface="Arial Rounded MT Bold" pitchFamily="34" charset="0"/>
            </a:endParaRPr>
          </a:p>
        </p:txBody>
      </p:sp>
      <p:sp>
        <p:nvSpPr>
          <p:cNvPr id="61442" name="Text Box 8"/>
          <p:cNvSpPr txBox="1">
            <a:spLocks noChangeArrowheads="1"/>
          </p:cNvSpPr>
          <p:nvPr/>
        </p:nvSpPr>
        <p:spPr bwMode="auto">
          <a:xfrm>
            <a:off x="822325" y="1219200"/>
            <a:ext cx="9601200" cy="4524315"/>
          </a:xfrm>
          <a:prstGeom prst="rect">
            <a:avLst/>
          </a:prstGeom>
          <a:noFill/>
          <a:ln w="9525">
            <a:noFill/>
            <a:miter lim="800000"/>
            <a:headEnd/>
            <a:tailEnd/>
          </a:ln>
        </p:spPr>
        <p:txBody>
          <a:bodyPr>
            <a:spAutoFit/>
          </a:bodyPr>
          <a:lstStyle/>
          <a:p>
            <a:pPr>
              <a:spcBef>
                <a:spcPct val="50000"/>
              </a:spcBef>
            </a:pPr>
            <a:r>
              <a:rPr lang="en-US" sz="3600" b="0" i="0" dirty="0" smtClean="0">
                <a:solidFill>
                  <a:schemeClr val="tx1"/>
                </a:solidFill>
                <a:latin typeface="Arial" pitchFamily="34" charset="0"/>
              </a:rPr>
              <a:t>Gina is driving her car down the street. She has a teddy bear sitting on the back seat. A dog runs in front of Gina’s car, so she quickly applies the brakes. The force of the brakes causes the car to stop, but the teddy bear continues to move forward until it hits the car’s dashboard. The teddy bear did not stop at the same time as the car because…</a:t>
            </a:r>
            <a:endParaRPr lang="en-US" sz="3600" b="0" i="0" baseline="3000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85725" y="533400"/>
            <a:ext cx="10790238" cy="2895600"/>
          </a:xfrm>
        </p:spPr>
        <p:txBody>
          <a:bodyPr/>
          <a:lstStyle/>
          <a:p>
            <a:r>
              <a:rPr lang="en-US" sz="4800" smtClean="0">
                <a:solidFill>
                  <a:srgbClr val="0066FF"/>
                </a:solidFill>
                <a:latin typeface="Bernard MT Condensed" pitchFamily="18" charset="0"/>
                <a:ea typeface="ＭＳ Ｐゴシック" charset="-128"/>
              </a:rPr>
              <a:t>Although they give answers in the </a:t>
            </a:r>
            <a:br>
              <a:rPr lang="en-US" sz="4800" smtClean="0">
                <a:solidFill>
                  <a:srgbClr val="0066FF"/>
                </a:solidFill>
                <a:latin typeface="Bernard MT Condensed" pitchFamily="18" charset="0"/>
                <a:ea typeface="ＭＳ Ｐゴシック" charset="-128"/>
              </a:rPr>
            </a:br>
            <a:r>
              <a:rPr lang="en-US" sz="4800" smtClean="0">
                <a:solidFill>
                  <a:srgbClr val="0066FF"/>
                </a:solidFill>
                <a:latin typeface="Bernard MT Condensed" pitchFamily="18" charset="0"/>
                <a:ea typeface="ＭＳ Ｐゴシック" charset="-128"/>
              </a:rPr>
              <a:t>form of questions on the TV show, </a:t>
            </a:r>
            <a:br>
              <a:rPr lang="en-US" sz="4800" smtClean="0">
                <a:solidFill>
                  <a:srgbClr val="0066FF"/>
                </a:solidFill>
                <a:latin typeface="Bernard MT Condensed" pitchFamily="18" charset="0"/>
                <a:ea typeface="ＭＳ Ｐゴシック" charset="-128"/>
              </a:rPr>
            </a:br>
            <a:r>
              <a:rPr lang="en-US" sz="4800" smtClean="0">
                <a:solidFill>
                  <a:srgbClr val="0066FF"/>
                </a:solidFill>
                <a:latin typeface="Bernard MT Condensed" pitchFamily="18" charset="0"/>
                <a:ea typeface="ＭＳ Ｐゴシック" charset="-128"/>
              </a:rPr>
              <a:t>you do not need to do this. You do need to write your answers on your game board!</a:t>
            </a:r>
          </a:p>
        </p:txBody>
      </p:sp>
      <p:sp>
        <p:nvSpPr>
          <p:cNvPr id="186374" name="Rectangle 6"/>
          <p:cNvSpPr>
            <a:spLocks noChangeArrowheads="1"/>
          </p:cNvSpPr>
          <p:nvPr/>
        </p:nvSpPr>
        <p:spPr bwMode="auto">
          <a:xfrm>
            <a:off x="274638" y="4343400"/>
            <a:ext cx="10515600" cy="2057400"/>
          </a:xfrm>
          <a:prstGeom prst="rect">
            <a:avLst/>
          </a:prstGeom>
          <a:noFill/>
          <a:ln w="9525">
            <a:noFill/>
            <a:miter lim="800000"/>
            <a:headEnd/>
            <a:tailEnd/>
          </a:ln>
        </p:spPr>
        <p:txBody>
          <a:bodyPr anchor="ctr"/>
          <a:lstStyle/>
          <a:p>
            <a:r>
              <a:rPr lang="en-US" sz="5400" b="0" i="0">
                <a:solidFill>
                  <a:srgbClr val="0066FF"/>
                </a:solidFill>
                <a:latin typeface="Bernard MT Condensed" pitchFamily="18" charset="0"/>
              </a:rPr>
              <a:t>Keep track of your score …</a:t>
            </a:r>
            <a:br>
              <a:rPr lang="en-US" sz="5400" b="0" i="0">
                <a:solidFill>
                  <a:srgbClr val="0066FF"/>
                </a:solidFill>
                <a:latin typeface="Bernard MT Condensed" pitchFamily="18" charset="0"/>
              </a:rPr>
            </a:br>
            <a:r>
              <a:rPr lang="en-US" sz="5400" b="0" i="0">
                <a:solidFill>
                  <a:srgbClr val="0066FF"/>
                </a:solidFill>
                <a:latin typeface="Bernard MT Condensed" pitchFamily="18" charset="0"/>
              </a:rPr>
              <a:t>Add points for correct answers!</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63490"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63491"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63492" name="Text Box 10"/>
          <p:cNvSpPr txBox="1">
            <a:spLocks noChangeArrowheads="1"/>
          </p:cNvSpPr>
          <p:nvPr/>
        </p:nvSpPr>
        <p:spPr bwMode="auto">
          <a:xfrm>
            <a:off x="1279525" y="838200"/>
            <a:ext cx="8778875" cy="4154984"/>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Objects in motion tend to stay in motion unless acted upon by an outside force.</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a:latin typeface="Arial Rounded MT Bold" pitchFamily="34" charset="0"/>
              </a:rPr>
              <a:t>Newton’s Laws for $400</a:t>
            </a:r>
            <a:endParaRPr lang="en-US" sz="4400" b="0" i="0" u="sng">
              <a:latin typeface="Arial Rounded MT Bold" pitchFamily="34" charset="0"/>
            </a:endParaRPr>
          </a:p>
        </p:txBody>
      </p:sp>
      <p:sp>
        <p:nvSpPr>
          <p:cNvPr id="4" name="TextBox 3"/>
          <p:cNvSpPr txBox="1"/>
          <p:nvPr/>
        </p:nvSpPr>
        <p:spPr>
          <a:xfrm>
            <a:off x="609600" y="1219200"/>
            <a:ext cx="9677400" cy="6001643"/>
          </a:xfrm>
          <a:prstGeom prst="rect">
            <a:avLst/>
          </a:prstGeom>
          <a:noFill/>
        </p:spPr>
        <p:txBody>
          <a:bodyPr wrap="square" rtlCol="0">
            <a:spAutoFit/>
          </a:bodyPr>
          <a:lstStyle/>
          <a:p>
            <a:r>
              <a:rPr lang="en-US" sz="3200" b="0" i="0" dirty="0" smtClean="0">
                <a:solidFill>
                  <a:schemeClr val="tx1"/>
                </a:solidFill>
                <a:latin typeface="Arial" pitchFamily="34" charset="0"/>
                <a:cs typeface="Arial" pitchFamily="34" charset="0"/>
              </a:rPr>
              <a:t>In a football game, a defensive lineman exerts a force upon an offensive lineman, causing the offensive lineman to be accelerated backward at 2m/s</a:t>
            </a:r>
            <a:r>
              <a:rPr lang="en-US" sz="3200" b="0" i="0" baseline="30000" dirty="0" smtClean="0">
                <a:solidFill>
                  <a:schemeClr val="tx1"/>
                </a:solidFill>
                <a:latin typeface="Arial" pitchFamily="34" charset="0"/>
                <a:cs typeface="Arial" pitchFamily="34" charset="0"/>
              </a:rPr>
              <a:t>2</a:t>
            </a:r>
            <a:r>
              <a:rPr lang="en-US" sz="3200" b="0" i="0" dirty="0" smtClean="0">
                <a:solidFill>
                  <a:schemeClr val="tx1"/>
                </a:solidFill>
                <a:latin typeface="Arial" pitchFamily="34" charset="0"/>
                <a:cs typeface="Arial" pitchFamily="34" charset="0"/>
              </a:rPr>
              <a:t>. If the offensive lineman’s mass were doubled, how much force would the defensive lineman have to apply to accelerate the offensive lineman 2m/s</a:t>
            </a:r>
            <a:r>
              <a:rPr lang="en-US" sz="3200" b="0" i="0" baseline="30000" dirty="0" smtClean="0">
                <a:solidFill>
                  <a:schemeClr val="tx1"/>
                </a:solidFill>
                <a:latin typeface="Arial" pitchFamily="34" charset="0"/>
                <a:cs typeface="Arial" pitchFamily="34" charset="0"/>
              </a:rPr>
              <a:t>2</a:t>
            </a:r>
            <a:r>
              <a:rPr lang="en-US" sz="3200" b="0" i="0" dirty="0" smtClean="0">
                <a:solidFill>
                  <a:schemeClr val="tx1"/>
                </a:solidFill>
                <a:latin typeface="Arial" pitchFamily="34" charset="0"/>
                <a:cs typeface="Arial" pitchFamily="34" charset="0"/>
              </a:rPr>
              <a:t> backward?</a:t>
            </a:r>
          </a:p>
          <a:p>
            <a:pPr marL="514350" indent="-514350">
              <a:buAutoNum type="alphaLcPeriod"/>
            </a:pPr>
            <a:r>
              <a:rPr lang="en-US" sz="3200" b="0" i="0" dirty="0" smtClean="0">
                <a:solidFill>
                  <a:schemeClr val="tx1"/>
                </a:solidFill>
                <a:latin typeface="Arial" pitchFamily="34" charset="0"/>
                <a:cs typeface="Arial" pitchFamily="34" charset="0"/>
              </a:rPr>
              <a:t>The same amount</a:t>
            </a:r>
          </a:p>
          <a:p>
            <a:pPr marL="514350" indent="-514350">
              <a:buAutoNum type="alphaLcPeriod"/>
            </a:pPr>
            <a:r>
              <a:rPr lang="en-US" sz="3200" b="0" i="0" dirty="0" smtClean="0">
                <a:solidFill>
                  <a:schemeClr val="tx1"/>
                </a:solidFill>
                <a:latin typeface="Arial" pitchFamily="34" charset="0"/>
                <a:cs typeface="Arial" pitchFamily="34" charset="0"/>
              </a:rPr>
              <a:t>Half as much</a:t>
            </a:r>
          </a:p>
          <a:p>
            <a:pPr marL="514350" indent="-514350">
              <a:buAutoNum type="alphaLcPeriod"/>
            </a:pPr>
            <a:r>
              <a:rPr lang="en-US" sz="3200" b="0" i="0" dirty="0" smtClean="0">
                <a:solidFill>
                  <a:schemeClr val="tx1"/>
                </a:solidFill>
                <a:latin typeface="Arial" pitchFamily="34" charset="0"/>
                <a:cs typeface="Arial" pitchFamily="34" charset="0"/>
              </a:rPr>
              <a:t>Four times as much</a:t>
            </a:r>
          </a:p>
          <a:p>
            <a:pPr marL="514350" indent="-514350">
              <a:buAutoNum type="alphaLcPeriod"/>
            </a:pPr>
            <a:r>
              <a:rPr lang="en-US" sz="3200" b="0" i="0" dirty="0" smtClean="0">
                <a:solidFill>
                  <a:schemeClr val="tx1"/>
                </a:solidFill>
                <a:latin typeface="Arial" pitchFamily="34" charset="0"/>
                <a:cs typeface="Arial" pitchFamily="34" charset="0"/>
              </a:rPr>
              <a:t>Twice as much</a:t>
            </a:r>
          </a:p>
          <a:p>
            <a:endParaRPr lang="en-US" sz="3200" b="0" i="0" dirty="0">
              <a:solidFill>
                <a:schemeClr val="tx1"/>
              </a:solidFill>
              <a:latin typeface="Arial" pitchFamily="34" charset="0"/>
              <a:cs typeface="Arial" pitchFamily="34" charset="0"/>
            </a:endParaRPr>
          </a:p>
        </p:txBody>
      </p:sp>
    </p:spTree>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67586"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67587"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67588"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d. Twice as much</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a:latin typeface="Arial Rounded MT Bold" pitchFamily="34" charset="0"/>
              </a:rPr>
              <a:t>Newton’s Laws for $500</a:t>
            </a:r>
            <a:endParaRPr lang="en-US" sz="4400" b="0" i="0" u="sng">
              <a:latin typeface="Arial Rounded MT Bold" pitchFamily="34" charset="0"/>
            </a:endParaRPr>
          </a:p>
        </p:txBody>
      </p:sp>
      <p:sp>
        <p:nvSpPr>
          <p:cNvPr id="69634" name="Text Box 8"/>
          <p:cNvSpPr txBox="1">
            <a:spLocks noChangeArrowheads="1"/>
          </p:cNvSpPr>
          <p:nvPr/>
        </p:nvSpPr>
        <p:spPr bwMode="auto">
          <a:xfrm>
            <a:off x="609600" y="914400"/>
            <a:ext cx="9601200" cy="5509200"/>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Jodie sets two objects on a flat surface. Object A has a mass of 50g, while object B has a mass of 250g. Jodie pushes both objects with the same force and watches them speed up. Which object will speed up more?</a:t>
            </a:r>
          </a:p>
          <a:p>
            <a:pPr marL="742950" indent="-742950">
              <a:spcBef>
                <a:spcPct val="50000"/>
              </a:spcBef>
              <a:buAutoNum type="alphaLcPeriod"/>
            </a:pPr>
            <a:r>
              <a:rPr lang="en-US" sz="3200" i="0" dirty="0" smtClean="0">
                <a:solidFill>
                  <a:schemeClr val="tx1"/>
                </a:solidFill>
                <a:latin typeface="Arial" pitchFamily="34" charset="0"/>
              </a:rPr>
              <a:t>Object B speeds up more.</a:t>
            </a:r>
          </a:p>
          <a:p>
            <a:pPr marL="742950" indent="-742950">
              <a:spcBef>
                <a:spcPct val="50000"/>
              </a:spcBef>
              <a:buAutoNum type="alphaLcPeriod"/>
            </a:pPr>
            <a:r>
              <a:rPr lang="en-US" sz="3200" i="0" dirty="0" smtClean="0">
                <a:solidFill>
                  <a:schemeClr val="tx1"/>
                </a:solidFill>
                <a:latin typeface="Arial" pitchFamily="34" charset="0"/>
              </a:rPr>
              <a:t>They speed up the same amount.</a:t>
            </a:r>
          </a:p>
          <a:p>
            <a:pPr marL="742950" indent="-742950">
              <a:spcBef>
                <a:spcPct val="50000"/>
              </a:spcBef>
              <a:buAutoNum type="alphaLcPeriod"/>
            </a:pPr>
            <a:r>
              <a:rPr lang="en-US" sz="3200" i="0" dirty="0" smtClean="0">
                <a:solidFill>
                  <a:schemeClr val="tx1"/>
                </a:solidFill>
                <a:latin typeface="Arial" pitchFamily="34" charset="0"/>
              </a:rPr>
              <a:t>Neither object speeds up.</a:t>
            </a:r>
          </a:p>
          <a:p>
            <a:pPr marL="742950" indent="-742950">
              <a:spcBef>
                <a:spcPct val="50000"/>
              </a:spcBef>
              <a:buAutoNum type="alphaLcPeriod"/>
            </a:pPr>
            <a:r>
              <a:rPr lang="en-US" sz="3200" i="0" dirty="0" smtClean="0">
                <a:solidFill>
                  <a:schemeClr val="tx1"/>
                </a:solidFill>
                <a:latin typeface="Arial" pitchFamily="34" charset="0"/>
              </a:rPr>
              <a:t>Object A speeds up more.</a:t>
            </a:r>
            <a:endParaRPr lang="en-US" sz="3200" dirty="0">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1682"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1683" name="Text Box 11"/>
          <p:cNvSpPr txBox="1">
            <a:spLocks noChangeArrowheads="1"/>
          </p:cNvSpPr>
          <p:nvPr/>
        </p:nvSpPr>
        <p:spPr bwMode="auto">
          <a:xfrm>
            <a:off x="1279525" y="838200"/>
            <a:ext cx="8778875" cy="769441"/>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cs typeface="Arial" pitchFamily="34" charset="0"/>
              </a:rPr>
              <a:t>d. Object A speeds up more.</a:t>
            </a:r>
            <a:endParaRPr lang="en-US" sz="44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73730" name="Text Box 4"/>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Momentum &amp; Inertia </a:t>
            </a:r>
            <a:r>
              <a:rPr lang="en-US" sz="4400" b="0" i="0" u="sng" dirty="0">
                <a:latin typeface="Arial Rounded MT Bold" pitchFamily="34" charset="0"/>
              </a:rPr>
              <a:t>for $100</a:t>
            </a:r>
          </a:p>
        </p:txBody>
      </p:sp>
      <p:sp>
        <p:nvSpPr>
          <p:cNvPr id="73731" name="Text Box 6"/>
          <p:cNvSpPr txBox="1">
            <a:spLocks noChangeArrowheads="1"/>
          </p:cNvSpPr>
          <p:nvPr/>
        </p:nvSpPr>
        <p:spPr bwMode="auto">
          <a:xfrm>
            <a:off x="822325" y="1219200"/>
            <a:ext cx="9601200" cy="5663089"/>
          </a:xfrm>
          <a:prstGeom prst="rect">
            <a:avLst/>
          </a:prstGeom>
          <a:noFill/>
          <a:ln w="9525">
            <a:noFill/>
            <a:miter lim="800000"/>
            <a:headEnd/>
            <a:tailEnd/>
          </a:ln>
        </p:spPr>
        <p:txBody>
          <a:bodyPr>
            <a:spAutoFit/>
          </a:bodyPr>
          <a:lstStyle/>
          <a:p>
            <a:pPr>
              <a:spcBef>
                <a:spcPct val="50000"/>
              </a:spcBef>
            </a:pPr>
            <a:r>
              <a:rPr lang="en-US" sz="2800" i="0" dirty="0" smtClean="0">
                <a:solidFill>
                  <a:schemeClr val="tx1"/>
                </a:solidFill>
                <a:latin typeface="Arial" pitchFamily="34" charset="0"/>
              </a:rPr>
              <a:t>Last minute Louis frantically tried to finish his homework while his mom drove him to school. He placed his book on his lap and was reaching for a pencil when his mom suddenly slammed on the brakes. Although Louis stayed buckled in his seat, his book flew forward and crashed into the front windshield. Which of the following was most responsible for the book flying forward:</a:t>
            </a:r>
          </a:p>
          <a:p>
            <a:pPr marL="514350" indent="-514350">
              <a:spcBef>
                <a:spcPct val="50000"/>
              </a:spcBef>
              <a:buAutoNum type="alphaLcPeriod"/>
            </a:pPr>
            <a:r>
              <a:rPr lang="en-US" sz="2800" i="0" dirty="0" smtClean="0">
                <a:solidFill>
                  <a:schemeClr val="tx1"/>
                </a:solidFill>
                <a:latin typeface="Arial" pitchFamily="34" charset="0"/>
              </a:rPr>
              <a:t>Friction		b. Displacement</a:t>
            </a:r>
            <a:r>
              <a:rPr lang="en-US" sz="2800" i="0" smtClean="0">
                <a:solidFill>
                  <a:schemeClr val="tx1"/>
                </a:solidFill>
                <a:latin typeface="Arial" pitchFamily="34" charset="0"/>
              </a:rPr>
              <a:t>	</a:t>
            </a:r>
          </a:p>
          <a:p>
            <a:pPr marL="514350" indent="-514350">
              <a:spcBef>
                <a:spcPct val="50000"/>
              </a:spcBef>
            </a:pPr>
            <a:r>
              <a:rPr lang="en-US" sz="2800" i="0" smtClean="0">
                <a:solidFill>
                  <a:schemeClr val="tx1"/>
                </a:solidFill>
                <a:latin typeface="Arial" pitchFamily="34" charset="0"/>
              </a:rPr>
              <a:t>c</a:t>
            </a:r>
            <a:r>
              <a:rPr lang="en-US" sz="2800" i="0" dirty="0" smtClean="0">
                <a:solidFill>
                  <a:schemeClr val="tx1"/>
                </a:solidFill>
                <a:latin typeface="Arial" pitchFamily="34" charset="0"/>
              </a:rPr>
              <a:t>. Inertia		d. Gravity</a:t>
            </a:r>
          </a:p>
          <a:p>
            <a:pPr>
              <a:spcBef>
                <a:spcPct val="50000"/>
              </a:spcBef>
            </a:pP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5778"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5779" name="Text Box 11"/>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c. Inertia</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1026"/>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77826" name="Text Box 1028"/>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Momentum &amp; Inertia </a:t>
            </a:r>
            <a:r>
              <a:rPr lang="en-US" sz="4400" b="0" i="0" u="sng" dirty="0">
                <a:latin typeface="Arial Rounded MT Bold" pitchFamily="34" charset="0"/>
              </a:rPr>
              <a:t>for $200</a:t>
            </a:r>
          </a:p>
        </p:txBody>
      </p:sp>
      <p:sp>
        <p:nvSpPr>
          <p:cNvPr id="77827" name="Text Box 1030"/>
          <p:cNvSpPr txBox="1">
            <a:spLocks noChangeArrowheads="1"/>
          </p:cNvSpPr>
          <p:nvPr/>
        </p:nvSpPr>
        <p:spPr bwMode="auto">
          <a:xfrm>
            <a:off x="822325" y="1219200"/>
            <a:ext cx="9601200" cy="4708981"/>
          </a:xfrm>
          <a:prstGeom prst="rect">
            <a:avLst/>
          </a:prstGeom>
          <a:noFill/>
          <a:ln w="9525">
            <a:noFill/>
            <a:miter lim="800000"/>
            <a:headEnd/>
            <a:tailEnd/>
          </a:ln>
        </p:spPr>
        <p:txBody>
          <a:bodyPr>
            <a:spAutoFit/>
          </a:bodyPr>
          <a:lstStyle/>
          <a:p>
            <a:pPr>
              <a:spcBef>
                <a:spcPct val="50000"/>
              </a:spcBef>
            </a:pPr>
            <a:r>
              <a:rPr lang="en-US" sz="2000" i="0" dirty="0" smtClean="0">
                <a:solidFill>
                  <a:schemeClr val="tx1"/>
                </a:solidFill>
                <a:latin typeface="Arial" pitchFamily="34" charset="0"/>
              </a:rPr>
              <a:t>Reggie accidentally left his books on top of his car before he left for class. The books stayed on top of his car while he was driving north on Oak Avenue. Then, when he made a sharp turn eastward onto Harris Lane, his books fell off the top of his car and onto the street. Which of the following best explains why Reggie’s books fell?</a:t>
            </a:r>
          </a:p>
          <a:p>
            <a:pPr marL="514350" indent="-514350">
              <a:spcBef>
                <a:spcPct val="50000"/>
              </a:spcBef>
              <a:buAutoNum type="alphaLcPeriod"/>
            </a:pPr>
            <a:r>
              <a:rPr lang="en-US" sz="2000" i="0" dirty="0" smtClean="0">
                <a:solidFill>
                  <a:schemeClr val="tx1"/>
                </a:solidFill>
                <a:latin typeface="Arial" pitchFamily="34" charset="0"/>
              </a:rPr>
              <a:t>When Reggie’s car turned eastward, his books continued moving northward, causing them to slide off the top of his car.</a:t>
            </a:r>
          </a:p>
          <a:p>
            <a:pPr marL="514350" indent="-514350">
              <a:spcBef>
                <a:spcPct val="50000"/>
              </a:spcBef>
              <a:buAutoNum type="alphaLcPeriod"/>
            </a:pPr>
            <a:r>
              <a:rPr lang="en-US" sz="2000" i="0" dirty="0" smtClean="0">
                <a:solidFill>
                  <a:schemeClr val="tx1"/>
                </a:solidFill>
                <a:latin typeface="Arial" pitchFamily="34" charset="0"/>
              </a:rPr>
              <a:t> The force of gravity caused Reggie’s books to slide across the top of his car and fall.</a:t>
            </a:r>
          </a:p>
          <a:p>
            <a:pPr marL="514350" indent="-514350">
              <a:spcBef>
                <a:spcPct val="50000"/>
              </a:spcBef>
              <a:buAutoNum type="alphaLcPeriod"/>
            </a:pPr>
            <a:r>
              <a:rPr lang="en-US" sz="2000" i="0" dirty="0" smtClean="0">
                <a:solidFill>
                  <a:schemeClr val="tx1"/>
                </a:solidFill>
                <a:latin typeface="Arial" pitchFamily="34" charset="0"/>
              </a:rPr>
              <a:t>Heat energy from the sun caused Reggie’s books to slide off the top of his car and fall.</a:t>
            </a:r>
          </a:p>
          <a:p>
            <a:pPr marL="514350" indent="-514350">
              <a:spcBef>
                <a:spcPct val="50000"/>
              </a:spcBef>
              <a:buAutoNum type="alphaLcPeriod"/>
            </a:pPr>
            <a:r>
              <a:rPr lang="en-US" sz="2000" i="0" dirty="0" smtClean="0">
                <a:solidFill>
                  <a:schemeClr val="tx1"/>
                </a:solidFill>
                <a:latin typeface="Arial" pitchFamily="34" charset="0"/>
              </a:rPr>
              <a:t>The people that live on Harris Lane hate reading, which caused the books to fall off.</a:t>
            </a:r>
            <a:endParaRPr lang="en-US" sz="20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79874"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9875"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9876" name="Text Box 9"/>
          <p:cNvSpPr txBox="1">
            <a:spLocks noChangeArrowheads="1"/>
          </p:cNvSpPr>
          <p:nvPr/>
        </p:nvSpPr>
        <p:spPr bwMode="auto">
          <a:xfrm>
            <a:off x="1279525" y="838200"/>
            <a:ext cx="8778875" cy="2800767"/>
          </a:xfrm>
          <a:prstGeom prst="rect">
            <a:avLst/>
          </a:prstGeom>
          <a:noFill/>
          <a:ln w="9525">
            <a:noFill/>
            <a:miter lim="800000"/>
            <a:headEnd/>
            <a:tailEnd/>
          </a:ln>
        </p:spPr>
        <p:txBody>
          <a:bodyPr>
            <a:spAutoFit/>
          </a:bodyPr>
          <a:lstStyle/>
          <a:p>
            <a:pPr>
              <a:spcBef>
                <a:spcPct val="50000"/>
              </a:spcBef>
            </a:pPr>
            <a:r>
              <a:rPr lang="en-US" sz="4400" b="0" i="0" dirty="0" smtClean="0">
                <a:solidFill>
                  <a:schemeClr val="tx1"/>
                </a:solidFill>
                <a:latin typeface="Arial" pitchFamily="34" charset="0"/>
              </a:rPr>
              <a:t>A. When Reggie’s car turned eastward, his books continued moving northward, causing them to slide off the top of his car.</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81922" name="Text Box 4"/>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Momentum &amp; Inertia </a:t>
            </a:r>
            <a:r>
              <a:rPr lang="en-US" sz="4400" b="0" i="0" u="sng" dirty="0">
                <a:latin typeface="Arial Rounded MT Bold" pitchFamily="34" charset="0"/>
              </a:rPr>
              <a:t>for $300</a:t>
            </a:r>
          </a:p>
        </p:txBody>
      </p:sp>
      <p:sp>
        <p:nvSpPr>
          <p:cNvPr id="154630" name="Text Box 6"/>
          <p:cNvSpPr txBox="1">
            <a:spLocks noChangeArrowheads="1"/>
          </p:cNvSpPr>
          <p:nvPr/>
        </p:nvSpPr>
        <p:spPr bwMode="auto">
          <a:xfrm>
            <a:off x="822325" y="1219200"/>
            <a:ext cx="9601200" cy="5447645"/>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What must you know to find the momentum of an object?</a:t>
            </a:r>
          </a:p>
          <a:p>
            <a:pPr marL="914400" indent="-914400">
              <a:spcBef>
                <a:spcPct val="50000"/>
              </a:spcBef>
              <a:buAutoNum type="alphaLcPeriod"/>
            </a:pPr>
            <a:r>
              <a:rPr lang="en-US" sz="4000" i="0" dirty="0" smtClean="0">
                <a:solidFill>
                  <a:schemeClr val="tx1"/>
                </a:solidFill>
                <a:latin typeface="Arial" pitchFamily="34" charset="0"/>
              </a:rPr>
              <a:t>Mass and acceleration</a:t>
            </a:r>
          </a:p>
          <a:p>
            <a:pPr marL="914400" indent="-914400">
              <a:spcBef>
                <a:spcPct val="50000"/>
              </a:spcBef>
              <a:buAutoNum type="alphaLcPeriod"/>
            </a:pPr>
            <a:r>
              <a:rPr lang="en-US" sz="4000" i="0" dirty="0" smtClean="0">
                <a:solidFill>
                  <a:schemeClr val="tx1"/>
                </a:solidFill>
                <a:latin typeface="Arial" pitchFamily="34" charset="0"/>
              </a:rPr>
              <a:t>Acceleration and force</a:t>
            </a:r>
          </a:p>
          <a:p>
            <a:pPr marL="914400" indent="-914400">
              <a:spcBef>
                <a:spcPct val="50000"/>
              </a:spcBef>
              <a:buAutoNum type="alphaLcPeriod"/>
            </a:pPr>
            <a:r>
              <a:rPr lang="en-US" sz="4000" i="0" dirty="0" smtClean="0">
                <a:solidFill>
                  <a:schemeClr val="tx1"/>
                </a:solidFill>
                <a:latin typeface="Arial" pitchFamily="34" charset="0"/>
              </a:rPr>
              <a:t>Mass and velocity</a:t>
            </a:r>
          </a:p>
          <a:p>
            <a:pPr marL="914400" indent="-914400">
              <a:spcBef>
                <a:spcPct val="50000"/>
              </a:spcBef>
              <a:buAutoNum type="alphaLcPeriod"/>
            </a:pPr>
            <a:r>
              <a:rPr lang="en-US" sz="4000" i="0" dirty="0" smtClean="0">
                <a:solidFill>
                  <a:schemeClr val="tx1"/>
                </a:solidFill>
                <a:latin typeface="Arial" pitchFamily="34" charset="0"/>
              </a:rPr>
              <a:t>Velocity and time</a:t>
            </a:r>
            <a:endParaRPr lang="en-US" sz="40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4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7" name="THINKT~1.WAV">
            <a:hlinkClick r:id="" action="ppaction://media"/>
          </p:cNvPr>
          <p:cNvPicPr>
            <a:picLocks noRot="1" noChangeAspect="1" noChangeArrowheads="1"/>
          </p:cNvPicPr>
          <p:nvPr>
            <a:audioFile r:link="rId2"/>
            <p:extLst>
              <p:ext uri="{DAA4B4D4-6D71-4841-9C94-3DE7FCFB9230}">
                <p14:media xmlns:p14="http://schemas.microsoft.com/office/powerpoint/2010/main" xmlns="" r:link="rId5"/>
              </p:ext>
            </p:extLst>
          </p:nvPr>
        </p:nvPicPr>
        <p:blipFill>
          <a:blip r:embed="rId6"/>
          <a:srcRect/>
          <a:stretch>
            <a:fillRect/>
          </a:stretch>
        </p:blipFill>
        <p:spPr bwMode="auto">
          <a:xfrm>
            <a:off x="10637838" y="6477000"/>
            <a:ext cx="304800" cy="304800"/>
          </a:xfrm>
          <a:prstGeom prst="rect">
            <a:avLst/>
          </a:prstGeom>
          <a:noFill/>
          <a:ln w="9525">
            <a:noFill/>
            <a:miter lim="800000"/>
            <a:headEnd/>
            <a:tailEnd/>
          </a:ln>
        </p:spPr>
      </p:pic>
      <p:sp>
        <p:nvSpPr>
          <p:cNvPr id="10242" name="Rectangle 40"/>
          <p:cNvSpPr>
            <a:spLocks noChangeArrowheads="1"/>
          </p:cNvSpPr>
          <p:nvPr/>
        </p:nvSpPr>
        <p:spPr bwMode="auto">
          <a:xfrm>
            <a:off x="2865438" y="4198938"/>
            <a:ext cx="1962150" cy="841375"/>
          </a:xfrm>
          <a:prstGeom prst="rect">
            <a:avLst/>
          </a:prstGeom>
          <a:noFill/>
          <a:ln w="9525">
            <a:noFill/>
            <a:miter lim="800000"/>
            <a:headEnd/>
            <a:tailEnd/>
          </a:ln>
        </p:spPr>
        <p:txBody>
          <a:bodyPr wrap="none" anchor="ctr"/>
          <a:lstStyle/>
          <a:p>
            <a:endParaRPr lang="en-US"/>
          </a:p>
        </p:txBody>
      </p:sp>
      <p:sp>
        <p:nvSpPr>
          <p:cNvPr id="10243" name="Text Box 57"/>
          <p:cNvSpPr txBox="1">
            <a:spLocks noChangeArrowheads="1"/>
          </p:cNvSpPr>
          <p:nvPr/>
        </p:nvSpPr>
        <p:spPr bwMode="auto">
          <a:xfrm>
            <a:off x="8859838" y="570865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7" action="ppaction://hlinksldjump"/>
              </a:rPr>
              <a:t>500</a:t>
            </a:r>
            <a:endParaRPr lang="en-US" sz="4400" i="0">
              <a:solidFill>
                <a:srgbClr val="FFFF00"/>
              </a:solidFill>
            </a:endParaRPr>
          </a:p>
        </p:txBody>
      </p:sp>
      <p:sp>
        <p:nvSpPr>
          <p:cNvPr id="10244" name="Text Box 15">
            <a:hlinkClick r:id="rId8" action="ppaction://hlinksldjump"/>
          </p:cNvPr>
          <p:cNvSpPr txBox="1">
            <a:spLocks noChangeArrowheads="1"/>
          </p:cNvSpPr>
          <p:nvPr/>
        </p:nvSpPr>
        <p:spPr bwMode="auto">
          <a:xfrm>
            <a:off x="0" y="1616075"/>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8" action="ppaction://hlinksldjump"/>
              </a:rPr>
              <a:t>100</a:t>
            </a:r>
            <a:endParaRPr lang="en-US" sz="4400" i="0">
              <a:solidFill>
                <a:srgbClr val="FFFF00"/>
              </a:solidFill>
            </a:endParaRPr>
          </a:p>
        </p:txBody>
      </p:sp>
      <p:sp>
        <p:nvSpPr>
          <p:cNvPr id="10245" name="Text Box 16">
            <a:hlinkClick r:id="rId9" action="ppaction://hlinksldjump"/>
          </p:cNvPr>
          <p:cNvSpPr txBox="1">
            <a:spLocks noChangeArrowheads="1"/>
          </p:cNvSpPr>
          <p:nvPr/>
        </p:nvSpPr>
        <p:spPr bwMode="auto">
          <a:xfrm>
            <a:off x="0" y="264160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chemeClr val="bg1"/>
                </a:solidFill>
                <a:hlinkClick r:id="rId9" action="ppaction://hlinksldjump"/>
              </a:rPr>
              <a:t>200</a:t>
            </a:r>
            <a:endParaRPr lang="en-US" sz="4400" i="0">
              <a:solidFill>
                <a:srgbClr val="FFFF00"/>
              </a:solidFill>
            </a:endParaRPr>
          </a:p>
        </p:txBody>
      </p:sp>
      <p:sp>
        <p:nvSpPr>
          <p:cNvPr id="10246" name="Text Box 18">
            <a:hlinkClick r:id="rId10" action="ppaction://hlinksldjump"/>
          </p:cNvPr>
          <p:cNvSpPr txBox="1">
            <a:spLocks noChangeArrowheads="1"/>
          </p:cNvSpPr>
          <p:nvPr/>
        </p:nvSpPr>
        <p:spPr bwMode="auto">
          <a:xfrm>
            <a:off x="2217738" y="3663950"/>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0" action="ppaction://hlinksldjump"/>
              </a:rPr>
              <a:t>300</a:t>
            </a:r>
            <a:endParaRPr lang="en-US" sz="4400" i="0">
              <a:solidFill>
                <a:srgbClr val="FFFF00"/>
              </a:solidFill>
            </a:endParaRPr>
          </a:p>
          <a:p>
            <a:pPr algn="l"/>
            <a:endParaRPr lang="en-US" sz="1000" b="0" i="0">
              <a:solidFill>
                <a:schemeClr val="tx1"/>
              </a:solidFill>
            </a:endParaRPr>
          </a:p>
        </p:txBody>
      </p:sp>
      <p:sp>
        <p:nvSpPr>
          <p:cNvPr id="10247" name="Text Box 20">
            <a:hlinkClick r:id="rId11" action="ppaction://hlinksldjump"/>
          </p:cNvPr>
          <p:cNvSpPr txBox="1">
            <a:spLocks noChangeArrowheads="1"/>
          </p:cNvSpPr>
          <p:nvPr/>
        </p:nvSpPr>
        <p:spPr bwMode="auto">
          <a:xfrm>
            <a:off x="2217738" y="1616075"/>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1" action="ppaction://hlinksldjump"/>
              </a:rPr>
              <a:t>100</a:t>
            </a:r>
            <a:endParaRPr lang="en-US" sz="4400" i="0">
              <a:solidFill>
                <a:srgbClr val="FFFF00"/>
              </a:solidFill>
            </a:endParaRPr>
          </a:p>
        </p:txBody>
      </p:sp>
      <p:sp>
        <p:nvSpPr>
          <p:cNvPr id="10248" name="Text Box 23"/>
          <p:cNvSpPr txBox="1">
            <a:spLocks noChangeArrowheads="1"/>
          </p:cNvSpPr>
          <p:nvPr/>
        </p:nvSpPr>
        <p:spPr bwMode="auto">
          <a:xfrm>
            <a:off x="4430713" y="1616075"/>
            <a:ext cx="2111375"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2" action="ppaction://hlinksldjump"/>
              </a:rPr>
              <a:t>100</a:t>
            </a:r>
          </a:p>
        </p:txBody>
      </p:sp>
      <p:sp>
        <p:nvSpPr>
          <p:cNvPr id="10249" name="Text Box 22">
            <a:hlinkClick r:id="rId13" action="ppaction://hlinksldjump"/>
          </p:cNvPr>
          <p:cNvSpPr txBox="1">
            <a:spLocks noChangeArrowheads="1"/>
          </p:cNvSpPr>
          <p:nvPr/>
        </p:nvSpPr>
        <p:spPr bwMode="auto">
          <a:xfrm>
            <a:off x="0" y="36639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3" action="ppaction://hlinksldjump"/>
              </a:rPr>
              <a:t>300</a:t>
            </a:r>
            <a:endParaRPr lang="en-US" sz="4400" i="0">
              <a:solidFill>
                <a:srgbClr val="FFFF00"/>
              </a:solidFill>
            </a:endParaRPr>
          </a:p>
          <a:p>
            <a:endParaRPr lang="en-US" sz="1000" b="0" i="0">
              <a:solidFill>
                <a:schemeClr val="tx1"/>
              </a:solidFill>
            </a:endParaRPr>
          </a:p>
        </p:txBody>
      </p:sp>
      <p:sp>
        <p:nvSpPr>
          <p:cNvPr id="10250" name="Text Box 24">
            <a:hlinkClick r:id="rId14" action="ppaction://hlinksldjump"/>
          </p:cNvPr>
          <p:cNvSpPr txBox="1">
            <a:spLocks noChangeArrowheads="1"/>
          </p:cNvSpPr>
          <p:nvPr/>
        </p:nvSpPr>
        <p:spPr bwMode="auto">
          <a:xfrm>
            <a:off x="4435475" y="264160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4" action="ppaction://hlinksldjump"/>
              </a:rPr>
              <a:t>200</a:t>
            </a:r>
            <a:endParaRPr lang="en-US" sz="4400" i="0">
              <a:solidFill>
                <a:srgbClr val="FFFF00"/>
              </a:solidFill>
            </a:endParaRPr>
          </a:p>
          <a:p>
            <a:pPr algn="l"/>
            <a:endParaRPr lang="en-US" sz="1000" b="0" i="0">
              <a:solidFill>
                <a:schemeClr val="tx1"/>
              </a:solidFill>
            </a:endParaRPr>
          </a:p>
        </p:txBody>
      </p:sp>
      <p:sp>
        <p:nvSpPr>
          <p:cNvPr id="10251" name="Text Box 25">
            <a:hlinkClick r:id="rId15" action="ppaction://hlinksldjump"/>
          </p:cNvPr>
          <p:cNvSpPr txBox="1">
            <a:spLocks noChangeArrowheads="1"/>
          </p:cNvSpPr>
          <p:nvPr/>
        </p:nvSpPr>
        <p:spPr bwMode="auto">
          <a:xfrm>
            <a:off x="4435475" y="366395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5" action="ppaction://hlinksldjump"/>
              </a:rPr>
              <a:t>300</a:t>
            </a:r>
            <a:endParaRPr lang="en-US" sz="4400" i="0">
              <a:solidFill>
                <a:srgbClr val="FFFF00"/>
              </a:solidFill>
            </a:endParaRPr>
          </a:p>
        </p:txBody>
      </p:sp>
      <p:sp>
        <p:nvSpPr>
          <p:cNvPr id="10252" name="Text Box 28"/>
          <p:cNvSpPr txBox="1">
            <a:spLocks noChangeArrowheads="1"/>
          </p:cNvSpPr>
          <p:nvPr/>
        </p:nvSpPr>
        <p:spPr bwMode="auto">
          <a:xfrm>
            <a:off x="6648450" y="36639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6" action="ppaction://hlinksldjump"/>
              </a:rPr>
              <a:t>300</a:t>
            </a:r>
            <a:endParaRPr lang="en-US" sz="1000" b="0" i="0">
              <a:solidFill>
                <a:schemeClr val="tx1"/>
              </a:solidFill>
            </a:endParaRPr>
          </a:p>
        </p:txBody>
      </p:sp>
      <p:sp>
        <p:nvSpPr>
          <p:cNvPr id="10253" name="Text Box 29"/>
          <p:cNvSpPr txBox="1">
            <a:spLocks noChangeArrowheads="1"/>
          </p:cNvSpPr>
          <p:nvPr/>
        </p:nvSpPr>
        <p:spPr bwMode="auto">
          <a:xfrm>
            <a:off x="6648450" y="264160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7" action="ppaction://hlinksldjump"/>
              </a:rPr>
              <a:t>200</a:t>
            </a:r>
            <a:endParaRPr lang="en-US" sz="4400" i="0">
              <a:solidFill>
                <a:srgbClr val="FFFF00"/>
              </a:solidFill>
            </a:endParaRPr>
          </a:p>
          <a:p>
            <a:endParaRPr lang="en-US" sz="1000" b="0" i="0">
              <a:solidFill>
                <a:schemeClr val="tx1"/>
              </a:solidFill>
            </a:endParaRPr>
          </a:p>
        </p:txBody>
      </p:sp>
      <p:sp>
        <p:nvSpPr>
          <p:cNvPr id="10254" name="Text Box 30"/>
          <p:cNvSpPr txBox="1">
            <a:spLocks noChangeArrowheads="1"/>
          </p:cNvSpPr>
          <p:nvPr/>
        </p:nvSpPr>
        <p:spPr bwMode="auto">
          <a:xfrm>
            <a:off x="6648450" y="1616075"/>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8" action="ppaction://hlinksldjump"/>
              </a:rPr>
              <a:t>100</a:t>
            </a:r>
            <a:endParaRPr lang="en-US" sz="4400" i="0">
              <a:solidFill>
                <a:srgbClr val="FFFF00"/>
              </a:solidFill>
            </a:endParaRPr>
          </a:p>
        </p:txBody>
      </p:sp>
      <p:sp>
        <p:nvSpPr>
          <p:cNvPr id="10255" name="Text Box 19">
            <a:hlinkClick r:id="rId19" action="ppaction://hlinksldjump"/>
          </p:cNvPr>
          <p:cNvSpPr txBox="1">
            <a:spLocks noChangeArrowheads="1"/>
          </p:cNvSpPr>
          <p:nvPr/>
        </p:nvSpPr>
        <p:spPr bwMode="auto">
          <a:xfrm>
            <a:off x="2216150" y="2641600"/>
            <a:ext cx="2111375"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9" action="ppaction://hlinksldjump"/>
              </a:rPr>
              <a:t>200</a:t>
            </a:r>
            <a:endParaRPr lang="en-US" sz="1000" b="0" i="0">
              <a:solidFill>
                <a:schemeClr val="tx1"/>
              </a:solidFill>
            </a:endParaRPr>
          </a:p>
          <a:p>
            <a:pPr algn="l"/>
            <a:endParaRPr lang="en-US" sz="1000" b="0" i="0">
              <a:solidFill>
                <a:schemeClr val="tx1"/>
              </a:solidFill>
            </a:endParaRPr>
          </a:p>
        </p:txBody>
      </p:sp>
      <p:sp>
        <p:nvSpPr>
          <p:cNvPr id="10256" name="Text Box 17">
            <a:hlinkClick r:id="rId20" action="ppaction://hlinksldjump"/>
          </p:cNvPr>
          <p:cNvSpPr txBox="1">
            <a:spLocks noChangeArrowheads="1"/>
          </p:cNvSpPr>
          <p:nvPr/>
        </p:nvSpPr>
        <p:spPr bwMode="auto">
          <a:xfrm>
            <a:off x="2217738" y="5708650"/>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0" action="ppaction://hlinksldjump"/>
              </a:rPr>
              <a:t>500</a:t>
            </a:r>
          </a:p>
        </p:txBody>
      </p:sp>
      <p:sp>
        <p:nvSpPr>
          <p:cNvPr id="10257" name="Text Box 21">
            <a:hlinkClick r:id="rId21" action="ppaction://hlinksldjump"/>
          </p:cNvPr>
          <p:cNvSpPr txBox="1">
            <a:spLocks noChangeArrowheads="1"/>
          </p:cNvSpPr>
          <p:nvPr/>
        </p:nvSpPr>
        <p:spPr bwMode="auto">
          <a:xfrm>
            <a:off x="0" y="57086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1" action="ppaction://hlinksldjump"/>
              </a:rPr>
              <a:t>500</a:t>
            </a:r>
            <a:endParaRPr lang="en-US" sz="4400" i="0">
              <a:solidFill>
                <a:srgbClr val="FFFF00"/>
              </a:solidFill>
            </a:endParaRPr>
          </a:p>
        </p:txBody>
      </p:sp>
      <p:sp>
        <p:nvSpPr>
          <p:cNvPr id="10258" name="Text Box 26">
            <a:hlinkClick r:id="rId22" action="ppaction://hlinksldjump" highlightClick="1"/>
          </p:cNvPr>
          <p:cNvSpPr txBox="1">
            <a:spLocks noChangeArrowheads="1"/>
          </p:cNvSpPr>
          <p:nvPr/>
        </p:nvSpPr>
        <p:spPr bwMode="auto">
          <a:xfrm>
            <a:off x="4435475" y="570865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2" action="ppaction://hlinksldjump"/>
              </a:rPr>
              <a:t>500</a:t>
            </a:r>
            <a:endParaRPr lang="en-US" sz="1000" b="0" i="0">
              <a:solidFill>
                <a:schemeClr val="tx1"/>
              </a:solidFill>
            </a:endParaRPr>
          </a:p>
        </p:txBody>
      </p:sp>
      <p:sp>
        <p:nvSpPr>
          <p:cNvPr id="10259" name="Text Box 27"/>
          <p:cNvSpPr txBox="1">
            <a:spLocks noChangeArrowheads="1"/>
          </p:cNvSpPr>
          <p:nvPr/>
        </p:nvSpPr>
        <p:spPr bwMode="auto">
          <a:xfrm>
            <a:off x="6648450" y="57086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3" action="ppaction://hlinksldjump"/>
              </a:rPr>
              <a:t>500</a:t>
            </a:r>
          </a:p>
        </p:txBody>
      </p:sp>
      <p:sp>
        <p:nvSpPr>
          <p:cNvPr id="10260" name="Text Box 58"/>
          <p:cNvSpPr txBox="1">
            <a:spLocks noChangeArrowheads="1"/>
          </p:cNvSpPr>
          <p:nvPr/>
        </p:nvSpPr>
        <p:spPr bwMode="auto">
          <a:xfrm>
            <a:off x="8859838" y="366395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4" action="ppaction://hlinksldjump"/>
              </a:rPr>
              <a:t>300</a:t>
            </a:r>
            <a:endParaRPr lang="en-US" sz="4400" i="0">
              <a:solidFill>
                <a:srgbClr val="FFFF00"/>
              </a:solidFill>
            </a:endParaRPr>
          </a:p>
        </p:txBody>
      </p:sp>
      <p:sp>
        <p:nvSpPr>
          <p:cNvPr id="10261" name="Text Box 59"/>
          <p:cNvSpPr txBox="1">
            <a:spLocks noChangeArrowheads="1"/>
          </p:cNvSpPr>
          <p:nvPr/>
        </p:nvSpPr>
        <p:spPr bwMode="auto">
          <a:xfrm>
            <a:off x="8859838" y="264160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5" action="ppaction://hlinksldjump"/>
              </a:rPr>
              <a:t>200</a:t>
            </a:r>
          </a:p>
          <a:p>
            <a:endParaRPr lang="en-US" sz="1000" b="0" i="0">
              <a:solidFill>
                <a:schemeClr val="tx1"/>
              </a:solidFill>
            </a:endParaRPr>
          </a:p>
        </p:txBody>
      </p:sp>
      <p:sp>
        <p:nvSpPr>
          <p:cNvPr id="10262" name="Text Box 60"/>
          <p:cNvSpPr txBox="1">
            <a:spLocks noChangeArrowheads="1"/>
          </p:cNvSpPr>
          <p:nvPr/>
        </p:nvSpPr>
        <p:spPr bwMode="auto">
          <a:xfrm>
            <a:off x="8859838" y="1616075"/>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6" action="ppaction://hlinksldjump"/>
              </a:rPr>
              <a:t>100</a:t>
            </a:r>
            <a:endParaRPr lang="en-US" sz="4400" i="0">
              <a:solidFill>
                <a:srgbClr val="FFFF00"/>
              </a:solidFill>
            </a:endParaRPr>
          </a:p>
        </p:txBody>
      </p:sp>
      <p:sp>
        <p:nvSpPr>
          <p:cNvPr id="10263" name="Text Box 64">
            <a:hlinkClick r:id="rId27" action="ppaction://hlinksldjump"/>
          </p:cNvPr>
          <p:cNvSpPr txBox="1">
            <a:spLocks noChangeArrowheads="1"/>
          </p:cNvSpPr>
          <p:nvPr/>
        </p:nvSpPr>
        <p:spPr bwMode="auto">
          <a:xfrm>
            <a:off x="2217738" y="4675188"/>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7" action="ppaction://hlinksldjump"/>
              </a:rPr>
              <a:t>400</a:t>
            </a:r>
          </a:p>
        </p:txBody>
      </p:sp>
      <p:sp>
        <p:nvSpPr>
          <p:cNvPr id="10264" name="Text Box 65">
            <a:hlinkClick r:id="rId28" action="ppaction://hlinksldjump"/>
          </p:cNvPr>
          <p:cNvSpPr txBox="1">
            <a:spLocks noChangeArrowheads="1"/>
          </p:cNvSpPr>
          <p:nvPr/>
        </p:nvSpPr>
        <p:spPr bwMode="auto">
          <a:xfrm>
            <a:off x="0" y="4675188"/>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8" action="ppaction://hlinksldjump"/>
              </a:rPr>
              <a:t>400</a:t>
            </a:r>
            <a:endParaRPr lang="en-US" sz="1000" b="0" i="0">
              <a:solidFill>
                <a:srgbClr val="FFFF00"/>
              </a:solidFill>
            </a:endParaRPr>
          </a:p>
        </p:txBody>
      </p:sp>
      <p:sp>
        <p:nvSpPr>
          <p:cNvPr id="10265" name="Text Box 66">
            <a:hlinkClick r:id="rId29" action="ppaction://hlinksldjump"/>
          </p:cNvPr>
          <p:cNvSpPr txBox="1">
            <a:spLocks noChangeArrowheads="1"/>
          </p:cNvSpPr>
          <p:nvPr/>
        </p:nvSpPr>
        <p:spPr bwMode="auto">
          <a:xfrm>
            <a:off x="4435475" y="4675188"/>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9" action="ppaction://hlinksldjump"/>
              </a:rPr>
              <a:t>400</a:t>
            </a:r>
            <a:endParaRPr lang="en-US" sz="4400" i="0">
              <a:solidFill>
                <a:srgbClr val="FFFF00"/>
              </a:solidFill>
              <a:hlinkClick r:id="rId27" action="ppaction://hlinksldjump"/>
            </a:endParaRPr>
          </a:p>
          <a:p>
            <a:endParaRPr lang="en-US" sz="4400" i="0">
              <a:solidFill>
                <a:srgbClr val="FFFF00"/>
              </a:solidFill>
            </a:endParaRPr>
          </a:p>
        </p:txBody>
      </p:sp>
      <p:sp>
        <p:nvSpPr>
          <p:cNvPr id="10266" name="Text Box 67"/>
          <p:cNvSpPr txBox="1">
            <a:spLocks noChangeArrowheads="1"/>
          </p:cNvSpPr>
          <p:nvPr/>
        </p:nvSpPr>
        <p:spPr bwMode="auto">
          <a:xfrm>
            <a:off x="6648450" y="4675188"/>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30" action="ppaction://hlinksldjump"/>
              </a:rPr>
              <a:t>400</a:t>
            </a:r>
            <a:endParaRPr lang="en-US" sz="4400" i="0">
              <a:solidFill>
                <a:srgbClr val="FFFF00"/>
              </a:solidFill>
            </a:endParaRPr>
          </a:p>
        </p:txBody>
      </p:sp>
      <p:sp>
        <p:nvSpPr>
          <p:cNvPr id="10267" name="Text Box 68"/>
          <p:cNvSpPr txBox="1">
            <a:spLocks noChangeArrowheads="1"/>
          </p:cNvSpPr>
          <p:nvPr/>
        </p:nvSpPr>
        <p:spPr bwMode="auto">
          <a:xfrm>
            <a:off x="8859838" y="4675188"/>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31" action="ppaction://hlinksldjump"/>
              </a:rPr>
              <a:t>400</a:t>
            </a:r>
            <a:endParaRPr lang="en-US" sz="1000" b="0" i="0">
              <a:solidFill>
                <a:srgbClr val="FFFF00"/>
              </a:solidFill>
            </a:endParaRPr>
          </a:p>
        </p:txBody>
      </p:sp>
      <p:sp>
        <p:nvSpPr>
          <p:cNvPr id="10268" name="Text Box 72"/>
          <p:cNvSpPr txBox="1">
            <a:spLocks noChangeArrowheads="1"/>
          </p:cNvSpPr>
          <p:nvPr/>
        </p:nvSpPr>
        <p:spPr bwMode="auto">
          <a:xfrm>
            <a:off x="0"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a:solidFill>
                  <a:srgbClr val="FFFF00"/>
                </a:solidFill>
              </a:rPr>
              <a:t>Gravity</a:t>
            </a:r>
          </a:p>
        </p:txBody>
      </p:sp>
      <p:sp>
        <p:nvSpPr>
          <p:cNvPr id="10269" name="Text Box 74"/>
          <p:cNvSpPr txBox="1">
            <a:spLocks noChangeArrowheads="1"/>
          </p:cNvSpPr>
          <p:nvPr/>
        </p:nvSpPr>
        <p:spPr bwMode="auto">
          <a:xfrm>
            <a:off x="2216150" y="381000"/>
            <a:ext cx="2111375"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a:solidFill>
                  <a:srgbClr val="FFFF00"/>
                </a:solidFill>
              </a:rPr>
              <a:t>Free Fall</a:t>
            </a:r>
            <a:endParaRPr lang="en-US" sz="3200" i="0">
              <a:solidFill>
                <a:srgbClr val="FFFF00"/>
              </a:solidFill>
            </a:endParaRPr>
          </a:p>
        </p:txBody>
      </p:sp>
      <p:sp>
        <p:nvSpPr>
          <p:cNvPr id="10270" name="Text Box 76"/>
          <p:cNvSpPr txBox="1">
            <a:spLocks noChangeArrowheads="1"/>
          </p:cNvSpPr>
          <p:nvPr/>
        </p:nvSpPr>
        <p:spPr bwMode="auto">
          <a:xfrm>
            <a:off x="6648450"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Momentum &amp; Inertia</a:t>
            </a:r>
            <a:endParaRPr lang="en-US" sz="2000" i="0" dirty="0">
              <a:solidFill>
                <a:srgbClr val="FFFF00"/>
              </a:solidFill>
            </a:endParaRPr>
          </a:p>
        </p:txBody>
      </p:sp>
      <p:sp>
        <p:nvSpPr>
          <p:cNvPr id="10271" name="Text Box 77"/>
          <p:cNvSpPr txBox="1">
            <a:spLocks noChangeArrowheads="1"/>
          </p:cNvSpPr>
          <p:nvPr/>
        </p:nvSpPr>
        <p:spPr bwMode="auto">
          <a:xfrm>
            <a:off x="8859838" y="381000"/>
            <a:ext cx="2112962"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nchorCtr="1">
            <a:flatTx/>
          </a:bodyPr>
          <a:lstStyle/>
          <a:p>
            <a:pPr>
              <a:spcBef>
                <a:spcPct val="50000"/>
              </a:spcBef>
            </a:pPr>
            <a:r>
              <a:rPr lang="en-US" sz="2000" i="0">
                <a:solidFill>
                  <a:srgbClr val="FFFF00"/>
                </a:solidFill>
              </a:rPr>
              <a:t>Forces, Friction &amp; More</a:t>
            </a:r>
          </a:p>
        </p:txBody>
      </p:sp>
      <p:sp>
        <p:nvSpPr>
          <p:cNvPr id="10272" name="Text Box 82"/>
          <p:cNvSpPr txBox="1">
            <a:spLocks noChangeArrowheads="1"/>
          </p:cNvSpPr>
          <p:nvPr/>
        </p:nvSpPr>
        <p:spPr bwMode="auto">
          <a:xfrm>
            <a:off x="4429125"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a:solidFill>
                  <a:srgbClr val="FFFF00"/>
                </a:solidFill>
              </a:rPr>
              <a:t>Newton</a:t>
            </a:r>
            <a:r>
              <a:rPr lang="en-US" altLang="en-US" sz="2000" i="0">
                <a:solidFill>
                  <a:srgbClr val="FFFF00"/>
                </a:solidFill>
              </a:rPr>
              <a:t>’</a:t>
            </a:r>
            <a:r>
              <a:rPr lang="en-US" sz="2000" i="0">
                <a:solidFill>
                  <a:srgbClr val="FFFF00"/>
                </a:solidFill>
              </a:rPr>
              <a:t>s Laws</a:t>
            </a:r>
          </a:p>
        </p:txBody>
      </p:sp>
      <p:sp>
        <p:nvSpPr>
          <p:cNvPr id="10273" name="AutoShape 86">
            <a:hlinkClick r:id="rId32" action="ppaction://hlinksldjump" highlightClick="1"/>
          </p:cNvPr>
          <p:cNvSpPr>
            <a:spLocks noChangeArrowheads="1"/>
          </p:cNvSpPr>
          <p:nvPr/>
        </p:nvSpPr>
        <p:spPr bwMode="auto">
          <a:xfrm>
            <a:off x="10240963" y="6629400"/>
            <a:ext cx="731837" cy="152400"/>
          </a:xfrm>
          <a:prstGeom prst="actionButtonEnd">
            <a:avLst/>
          </a:prstGeom>
          <a:solidFill>
            <a:srgbClr val="0066FF"/>
          </a:solidFill>
          <a:ln w="34925">
            <a:noFill/>
            <a:miter lim="800000"/>
            <a:headEnd/>
            <a:tailEnd/>
          </a:ln>
          <a:effectLst>
            <a:prstShdw prst="shdw17" dist="17961" dir="13500000">
              <a:srgbClr val="003D99">
                <a:alpha val="74997"/>
              </a:srgbClr>
            </a:prstShdw>
          </a:effectLst>
        </p:spPr>
        <p:txBody>
          <a:bodyPr wrap="none" anchor="ctr"/>
          <a:lstStyle/>
          <a:p>
            <a:endParaRPr lang="en-US"/>
          </a:p>
        </p:txBody>
      </p:sp>
    </p:spTree>
  </p:cSld>
  <p:clrMapOvr>
    <a:overrideClrMapping bg1="lt1" tx1="dk1" bg2="lt2" tx2="dk2" accent1="accent1" accent2="accent2" accent3="accent3" accent4="accent4" accent5="accent5" accent6="accent6" hlink="hlink" folHlink="folHlink"/>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15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3157"/>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83970"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83971"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83972" name="Text Box 11"/>
          <p:cNvSpPr txBox="1">
            <a:spLocks noChangeArrowheads="1"/>
          </p:cNvSpPr>
          <p:nvPr/>
        </p:nvSpPr>
        <p:spPr bwMode="auto">
          <a:xfrm>
            <a:off x="1279525" y="838200"/>
            <a:ext cx="8778875" cy="830997"/>
          </a:xfrm>
          <a:prstGeom prst="rect">
            <a:avLst/>
          </a:prstGeom>
          <a:noFill/>
          <a:ln w="9525">
            <a:noFill/>
            <a:miter lim="800000"/>
            <a:headEnd/>
            <a:tailEnd/>
          </a:ln>
        </p:spPr>
        <p:txBody>
          <a:bodyPr>
            <a:spAutoFit/>
          </a:bodyPr>
          <a:lstStyle/>
          <a:p>
            <a:pPr>
              <a:spcBef>
                <a:spcPct val="50000"/>
              </a:spcBef>
            </a:pPr>
            <a:r>
              <a:rPr lang="en-US" sz="4800" i="0" dirty="0" smtClean="0">
                <a:solidFill>
                  <a:schemeClr val="tx1"/>
                </a:solidFill>
                <a:latin typeface="Arial" pitchFamily="34" charset="0"/>
              </a:rPr>
              <a:t>c</a:t>
            </a:r>
            <a:r>
              <a:rPr lang="en-US" sz="4800" i="0" dirty="0" smtClean="0">
                <a:solidFill>
                  <a:schemeClr val="tx1"/>
                </a:solidFill>
                <a:latin typeface="Arial" pitchFamily="34" charset="0"/>
              </a:rPr>
              <a:t>. </a:t>
            </a:r>
            <a:r>
              <a:rPr lang="en-US" sz="4800" i="0" dirty="0" smtClean="0">
                <a:solidFill>
                  <a:schemeClr val="tx1"/>
                </a:solidFill>
                <a:latin typeface="Arial" pitchFamily="34" charset="0"/>
              </a:rPr>
              <a:t>Mass and </a:t>
            </a:r>
            <a:r>
              <a:rPr lang="en-US" sz="4800" i="0" dirty="0" smtClean="0">
                <a:solidFill>
                  <a:schemeClr val="tx1"/>
                </a:solidFill>
                <a:latin typeface="Arial" pitchFamily="34" charset="0"/>
              </a:rPr>
              <a:t>velocity</a:t>
            </a:r>
            <a:endParaRPr lang="en-US" sz="48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86018" name="Text Box 4"/>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Momentum &amp; Inertia </a:t>
            </a:r>
            <a:r>
              <a:rPr lang="en-US" sz="4400" b="0" i="0" u="sng" dirty="0">
                <a:latin typeface="Arial Rounded MT Bold" pitchFamily="34" charset="0"/>
              </a:rPr>
              <a:t>for $400</a:t>
            </a:r>
          </a:p>
        </p:txBody>
      </p:sp>
      <p:sp>
        <p:nvSpPr>
          <p:cNvPr id="86019" name="Text Box 6"/>
          <p:cNvSpPr txBox="1">
            <a:spLocks noChangeArrowheads="1"/>
          </p:cNvSpPr>
          <p:nvPr/>
        </p:nvSpPr>
        <p:spPr bwMode="auto">
          <a:xfrm>
            <a:off x="822325" y="1219200"/>
            <a:ext cx="9601200" cy="5078313"/>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What happens when a moving bumper car hits a bumper car at rest?</a:t>
            </a:r>
          </a:p>
          <a:p>
            <a:pPr marL="914400" indent="-914400">
              <a:spcBef>
                <a:spcPct val="50000"/>
              </a:spcBef>
              <a:buAutoNum type="alphaLcPeriod"/>
            </a:pPr>
            <a:r>
              <a:rPr lang="en-US" sz="3600" i="0" dirty="0" smtClean="0">
                <a:solidFill>
                  <a:schemeClr val="tx1"/>
                </a:solidFill>
                <a:latin typeface="Arial" pitchFamily="34" charset="0"/>
              </a:rPr>
              <a:t>The car at rest gains momentum.</a:t>
            </a:r>
          </a:p>
          <a:p>
            <a:pPr marL="914400" indent="-914400">
              <a:spcBef>
                <a:spcPct val="50000"/>
              </a:spcBef>
              <a:buAutoNum type="alphaLcPeriod"/>
            </a:pPr>
            <a:r>
              <a:rPr lang="en-US" sz="3600" i="0" dirty="0" smtClean="0">
                <a:solidFill>
                  <a:schemeClr val="tx1"/>
                </a:solidFill>
                <a:latin typeface="Arial" pitchFamily="34" charset="0"/>
              </a:rPr>
              <a:t>The ground under the cars gains momentum.</a:t>
            </a:r>
          </a:p>
          <a:p>
            <a:pPr marL="914400" indent="-914400">
              <a:spcBef>
                <a:spcPct val="50000"/>
              </a:spcBef>
              <a:buAutoNum type="alphaLcPeriod"/>
            </a:pPr>
            <a:r>
              <a:rPr lang="en-US" sz="3600" i="0" dirty="0" smtClean="0">
                <a:solidFill>
                  <a:schemeClr val="tx1"/>
                </a:solidFill>
                <a:latin typeface="Arial" pitchFamily="34" charset="0"/>
              </a:rPr>
              <a:t>The moving car gains momentum.</a:t>
            </a:r>
          </a:p>
          <a:p>
            <a:pPr marL="914400" indent="-914400">
              <a:spcBef>
                <a:spcPct val="50000"/>
              </a:spcBef>
              <a:buAutoNum type="alphaLcPeriod"/>
            </a:pPr>
            <a:r>
              <a:rPr lang="en-US" sz="3600" i="0" dirty="0" smtClean="0">
                <a:solidFill>
                  <a:schemeClr val="tx1"/>
                </a:solidFill>
                <a:latin typeface="Arial" pitchFamily="34" charset="0"/>
              </a:rPr>
              <a:t>Momentum is not transferred.</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88066"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88067" name="Text Box 11"/>
          <p:cNvSpPr txBox="1">
            <a:spLocks noChangeArrowheads="1"/>
          </p:cNvSpPr>
          <p:nvPr/>
        </p:nvSpPr>
        <p:spPr bwMode="auto">
          <a:xfrm>
            <a:off x="1279525" y="304800"/>
            <a:ext cx="8042275" cy="646331"/>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a. The car at rest gains momentum</a:t>
            </a:r>
            <a:endParaRPr lang="en-US" sz="36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4"/>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Momentum &amp; Inertia </a:t>
            </a:r>
            <a:r>
              <a:rPr lang="en-US" sz="4400" b="0" i="0" u="sng" dirty="0">
                <a:latin typeface="Arial Rounded MT Bold" pitchFamily="34" charset="0"/>
              </a:rPr>
              <a:t>for $500</a:t>
            </a:r>
          </a:p>
        </p:txBody>
      </p:sp>
      <p:sp>
        <p:nvSpPr>
          <p:cNvPr id="90114" name="Text Box 6"/>
          <p:cNvSpPr txBox="1">
            <a:spLocks noChangeArrowheads="1"/>
          </p:cNvSpPr>
          <p:nvPr/>
        </p:nvSpPr>
        <p:spPr bwMode="auto">
          <a:xfrm>
            <a:off x="822325" y="1219200"/>
            <a:ext cx="9601200" cy="5447645"/>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When a train increases its velocity, its momentum:</a:t>
            </a:r>
          </a:p>
          <a:p>
            <a:pPr marL="914400" indent="-914400">
              <a:spcBef>
                <a:spcPct val="50000"/>
              </a:spcBef>
              <a:buAutoNum type="alphaLcPeriod"/>
            </a:pPr>
            <a:r>
              <a:rPr lang="en-US" sz="4000" i="0" dirty="0" smtClean="0">
                <a:solidFill>
                  <a:schemeClr val="tx1"/>
                </a:solidFill>
                <a:latin typeface="Arial" pitchFamily="34" charset="0"/>
              </a:rPr>
              <a:t>Decreases</a:t>
            </a:r>
          </a:p>
          <a:p>
            <a:pPr marL="914400" indent="-914400">
              <a:spcBef>
                <a:spcPct val="50000"/>
              </a:spcBef>
              <a:buAutoNum type="alphaLcPeriod"/>
            </a:pPr>
            <a:r>
              <a:rPr lang="en-US" sz="4000" i="0" dirty="0" smtClean="0">
                <a:solidFill>
                  <a:schemeClr val="tx1"/>
                </a:solidFill>
                <a:latin typeface="Arial" pitchFamily="34" charset="0"/>
              </a:rPr>
              <a:t>Remains unchanged</a:t>
            </a:r>
          </a:p>
          <a:p>
            <a:pPr marL="914400" indent="-914400">
              <a:spcBef>
                <a:spcPct val="50000"/>
              </a:spcBef>
              <a:buAutoNum type="alphaLcPeriod"/>
            </a:pPr>
            <a:r>
              <a:rPr lang="en-US" sz="4000" i="0" dirty="0" smtClean="0">
                <a:solidFill>
                  <a:schemeClr val="tx1"/>
                </a:solidFill>
                <a:latin typeface="Arial" pitchFamily="34" charset="0"/>
              </a:rPr>
              <a:t>Increases</a:t>
            </a:r>
          </a:p>
          <a:p>
            <a:pPr marL="914400" indent="-914400">
              <a:spcBef>
                <a:spcPct val="50000"/>
              </a:spcBef>
              <a:buAutoNum type="alphaLcPeriod"/>
            </a:pPr>
            <a:r>
              <a:rPr lang="en-US" sz="4000" i="0" dirty="0" smtClean="0">
                <a:solidFill>
                  <a:schemeClr val="tx1"/>
                </a:solidFill>
                <a:latin typeface="Arial" pitchFamily="34" charset="0"/>
              </a:rPr>
              <a:t>Is transferred to its surroundings.</a:t>
            </a:r>
            <a:endParaRPr lang="en-US" sz="40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92162"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92163"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92164" name="Text Box 10"/>
          <p:cNvSpPr txBox="1">
            <a:spLocks noChangeArrowheads="1"/>
          </p:cNvSpPr>
          <p:nvPr/>
        </p:nvSpPr>
        <p:spPr bwMode="auto">
          <a:xfrm>
            <a:off x="838200" y="304800"/>
            <a:ext cx="8778875" cy="769441"/>
          </a:xfrm>
          <a:prstGeom prst="rect">
            <a:avLst/>
          </a:prstGeom>
          <a:noFill/>
          <a:ln w="9525">
            <a:noFill/>
            <a:miter lim="800000"/>
            <a:headEnd/>
            <a:tailEnd/>
          </a:ln>
        </p:spPr>
        <p:txBody>
          <a:bodyPr>
            <a:spAutoFit/>
          </a:bodyPr>
          <a:lstStyle/>
          <a:p>
            <a:pPr>
              <a:spcBef>
                <a:spcPct val="50000"/>
              </a:spcBef>
            </a:pPr>
            <a:r>
              <a:rPr lang="en-US" sz="4400" b="0" i="0" dirty="0" smtClean="0">
                <a:solidFill>
                  <a:schemeClr val="tx1"/>
                </a:solidFill>
              </a:rPr>
              <a:t>c. Increases</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94210" name="Text Box 4"/>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Forces, Friction &amp; More for $100</a:t>
            </a:r>
          </a:p>
        </p:txBody>
      </p:sp>
      <p:sp>
        <p:nvSpPr>
          <p:cNvPr id="94211" name="Text Box 6"/>
          <p:cNvSpPr txBox="1">
            <a:spLocks noChangeArrowheads="1"/>
          </p:cNvSpPr>
          <p:nvPr/>
        </p:nvSpPr>
        <p:spPr bwMode="auto">
          <a:xfrm>
            <a:off x="822325" y="1219200"/>
            <a:ext cx="9601200" cy="5509200"/>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Sheila was coasting on her bicycle across a flat surface and eventually came to a stop. This happened because ________ between the ground and the bicycle tires operated in the _______ direction Shelia was traveling.</a:t>
            </a:r>
            <a:endParaRPr lang="en-US" sz="5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96258"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96259"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96260"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i="0" dirty="0" smtClean="0">
                <a:solidFill>
                  <a:schemeClr val="tx1"/>
                </a:solidFill>
                <a:latin typeface="Arial" pitchFamily="34" charset="0"/>
              </a:rPr>
              <a:t>Friction; opposite</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98306" name="Text Box 4"/>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Forces, Friction &amp; More for $200</a:t>
            </a:r>
          </a:p>
        </p:txBody>
      </p:sp>
      <p:sp>
        <p:nvSpPr>
          <p:cNvPr id="98307" name="Text Box 6"/>
          <p:cNvSpPr txBox="1">
            <a:spLocks noChangeArrowheads="1"/>
          </p:cNvSpPr>
          <p:nvPr/>
        </p:nvSpPr>
        <p:spPr bwMode="auto">
          <a:xfrm>
            <a:off x="736600" y="1311275"/>
            <a:ext cx="9601200" cy="5047536"/>
          </a:xfrm>
          <a:prstGeom prst="rect">
            <a:avLst/>
          </a:prstGeom>
          <a:noFill/>
          <a:ln w="9525">
            <a:noFill/>
            <a:miter lim="800000"/>
            <a:headEnd/>
            <a:tailEnd/>
          </a:ln>
        </p:spPr>
        <p:txBody>
          <a:bodyPr>
            <a:spAutoFit/>
          </a:bodyPr>
          <a:lstStyle/>
          <a:p>
            <a:pPr>
              <a:spcBef>
                <a:spcPct val="50000"/>
              </a:spcBef>
            </a:pPr>
            <a:r>
              <a:rPr lang="en-US" sz="2800" i="0" dirty="0" smtClean="0">
                <a:solidFill>
                  <a:schemeClr val="tx1"/>
                </a:solidFill>
                <a:latin typeface="Arial" pitchFamily="34" charset="0"/>
              </a:rPr>
              <a:t>The graph below shows how the position of an object changes over time.</a:t>
            </a:r>
          </a:p>
          <a:p>
            <a:pPr>
              <a:spcBef>
                <a:spcPct val="50000"/>
              </a:spcBef>
            </a:pPr>
            <a:endParaRPr lang="en-US" sz="2800" i="0" dirty="0" smtClean="0">
              <a:solidFill>
                <a:schemeClr val="tx1"/>
              </a:solidFill>
              <a:latin typeface="Arial" pitchFamily="34" charset="0"/>
            </a:endParaRPr>
          </a:p>
          <a:p>
            <a:pPr>
              <a:spcBef>
                <a:spcPct val="50000"/>
              </a:spcBef>
            </a:pPr>
            <a:endParaRPr lang="en-US" sz="2800" i="0" dirty="0" smtClean="0">
              <a:solidFill>
                <a:schemeClr val="tx1"/>
              </a:solidFill>
              <a:latin typeface="Arial" pitchFamily="34" charset="0"/>
            </a:endParaRPr>
          </a:p>
          <a:p>
            <a:pPr>
              <a:spcBef>
                <a:spcPct val="50000"/>
              </a:spcBef>
            </a:pPr>
            <a:endParaRPr lang="en-US" sz="2800" i="0" dirty="0" smtClean="0">
              <a:solidFill>
                <a:schemeClr val="tx1"/>
              </a:solidFill>
              <a:latin typeface="Arial" pitchFamily="34" charset="0"/>
            </a:endParaRPr>
          </a:p>
          <a:p>
            <a:pPr>
              <a:spcBef>
                <a:spcPct val="50000"/>
              </a:spcBef>
            </a:pPr>
            <a:endParaRPr lang="en-US" sz="2800" i="0" dirty="0" smtClean="0">
              <a:solidFill>
                <a:schemeClr val="tx1"/>
              </a:solidFill>
              <a:latin typeface="Arial" pitchFamily="34" charset="0"/>
            </a:endParaRPr>
          </a:p>
          <a:p>
            <a:pPr>
              <a:spcBef>
                <a:spcPct val="50000"/>
              </a:spcBef>
            </a:pPr>
            <a:r>
              <a:rPr lang="en-US" sz="2800" i="0" dirty="0" smtClean="0">
                <a:solidFill>
                  <a:schemeClr val="tx1"/>
                </a:solidFill>
                <a:latin typeface="Arial" pitchFamily="34" charset="0"/>
              </a:rPr>
              <a:t>Assuming that the motion of the object remains the same, at what position will the object be when it has traveled for a total of 6s?</a:t>
            </a:r>
            <a:endParaRPr lang="en-US" sz="2800" i="0" dirty="0">
              <a:solidFill>
                <a:schemeClr val="tx1"/>
              </a:solidFill>
              <a:latin typeface="Arial" pitchFamily="34" charset="0"/>
            </a:endParaRPr>
          </a:p>
        </p:txBody>
      </p:sp>
      <p:pic>
        <p:nvPicPr>
          <p:cNvPr id="5" name="Picture 4" descr="https://www31.studyisland.com/pics/98506PositionTimeGraphs3and4.gif"/>
          <p:cNvPicPr/>
          <p:nvPr/>
        </p:nvPicPr>
        <p:blipFill>
          <a:blip r:embed="rId3"/>
          <a:srcRect/>
          <a:stretch>
            <a:fillRect/>
          </a:stretch>
        </p:blipFill>
        <p:spPr bwMode="auto">
          <a:xfrm>
            <a:off x="3200400" y="2133600"/>
            <a:ext cx="4114800" cy="297180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00354"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0355"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00356" name="Text Box 9"/>
          <p:cNvSpPr txBox="1">
            <a:spLocks noChangeArrowheads="1"/>
          </p:cNvSpPr>
          <p:nvPr/>
        </p:nvSpPr>
        <p:spPr bwMode="auto">
          <a:xfrm>
            <a:off x="1127125" y="1143000"/>
            <a:ext cx="8778875" cy="830263"/>
          </a:xfrm>
          <a:prstGeom prst="rect">
            <a:avLst/>
          </a:prstGeom>
          <a:noFill/>
          <a:ln w="9525">
            <a:noFill/>
            <a:miter lim="800000"/>
            <a:headEnd/>
            <a:tailEnd/>
          </a:ln>
        </p:spPr>
        <p:txBody>
          <a:bodyPr>
            <a:spAutoFit/>
          </a:bodyPr>
          <a:lstStyle/>
          <a:p>
            <a:pPr>
              <a:spcBef>
                <a:spcPct val="50000"/>
              </a:spcBef>
            </a:pPr>
            <a:r>
              <a:rPr lang="en-US" sz="4800" i="0" dirty="0" smtClean="0">
                <a:solidFill>
                  <a:schemeClr val="tx1"/>
                </a:solidFill>
                <a:latin typeface="Arial" pitchFamily="34" charset="0"/>
                <a:cs typeface="Arial" pitchFamily="34" charset="0"/>
              </a:rPr>
              <a:t>0 m</a:t>
            </a:r>
            <a:endParaRPr lang="en-US" sz="48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02402" name="Text Box 4"/>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Forces, Friction &amp; More for $300</a:t>
            </a:r>
          </a:p>
        </p:txBody>
      </p:sp>
      <p:sp>
        <p:nvSpPr>
          <p:cNvPr id="102403" name="Text Box 6"/>
          <p:cNvSpPr txBox="1">
            <a:spLocks noChangeArrowheads="1"/>
          </p:cNvSpPr>
          <p:nvPr/>
        </p:nvSpPr>
        <p:spPr bwMode="auto">
          <a:xfrm>
            <a:off x="822325" y="1219200"/>
            <a:ext cx="9601200" cy="5170646"/>
          </a:xfrm>
          <a:prstGeom prst="rect">
            <a:avLst/>
          </a:prstGeom>
          <a:noFill/>
          <a:ln w="9525">
            <a:noFill/>
            <a:miter lim="800000"/>
            <a:headEnd/>
            <a:tailEnd/>
          </a:ln>
        </p:spPr>
        <p:txBody>
          <a:bodyPr>
            <a:spAutoFit/>
          </a:bodyPr>
          <a:lstStyle/>
          <a:p>
            <a:pPr>
              <a:spcBef>
                <a:spcPct val="50000"/>
              </a:spcBef>
            </a:pPr>
            <a:r>
              <a:rPr lang="en-US" sz="3000" i="0" dirty="0" smtClean="0">
                <a:solidFill>
                  <a:schemeClr val="tx1"/>
                </a:solidFill>
                <a:latin typeface="Arial" pitchFamily="34" charset="0"/>
              </a:rPr>
              <a:t>A ball is dropped from a tower. From whose reference point is the ball approaching the observer?</a:t>
            </a:r>
          </a:p>
          <a:p>
            <a:pPr marL="914400" indent="-914400">
              <a:spcBef>
                <a:spcPct val="50000"/>
              </a:spcBef>
              <a:buAutoNum type="alphaLcPeriod"/>
            </a:pPr>
            <a:r>
              <a:rPr lang="en-US" sz="3000" i="0" dirty="0" smtClean="0">
                <a:solidFill>
                  <a:schemeClr val="tx1"/>
                </a:solidFill>
                <a:latin typeface="Arial" pitchFamily="34" charset="0"/>
              </a:rPr>
              <a:t>A person in an airplane flying above the tower.</a:t>
            </a:r>
          </a:p>
          <a:p>
            <a:pPr marL="914400" indent="-914400">
              <a:spcBef>
                <a:spcPct val="50000"/>
              </a:spcBef>
              <a:buAutoNum type="alphaLcPeriod"/>
            </a:pPr>
            <a:r>
              <a:rPr lang="en-US" sz="3000" i="0" dirty="0" smtClean="0">
                <a:solidFill>
                  <a:schemeClr val="tx1"/>
                </a:solidFill>
                <a:latin typeface="Arial" pitchFamily="34" charset="0"/>
              </a:rPr>
              <a:t>A person standing on the ground beneath the tower</a:t>
            </a:r>
          </a:p>
          <a:p>
            <a:pPr marL="914400" indent="-914400">
              <a:spcBef>
                <a:spcPct val="50000"/>
              </a:spcBef>
              <a:buAutoNum type="alphaLcPeriod"/>
            </a:pPr>
            <a:r>
              <a:rPr lang="en-US" sz="3000" i="0" dirty="0" smtClean="0">
                <a:solidFill>
                  <a:schemeClr val="tx1"/>
                </a:solidFill>
                <a:latin typeface="Arial" pitchFamily="34" charset="0"/>
              </a:rPr>
              <a:t>A person on the ground driving rapidly away from the tower.</a:t>
            </a:r>
          </a:p>
          <a:p>
            <a:pPr marL="914400" indent="-914400">
              <a:spcBef>
                <a:spcPct val="50000"/>
              </a:spcBef>
              <a:buAutoNum type="alphaLcPeriod"/>
            </a:pPr>
            <a:r>
              <a:rPr lang="en-US" sz="3000" i="0" dirty="0" smtClean="0">
                <a:solidFill>
                  <a:schemeClr val="tx1"/>
                </a:solidFill>
                <a:latin typeface="Arial" pitchFamily="34" charset="0"/>
              </a:rPr>
              <a:t>A person standing on top of the tower.</a:t>
            </a:r>
            <a:endParaRPr lang="en-US" sz="30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457200" y="1219200"/>
            <a:ext cx="10150475" cy="5078313"/>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Planets orbit the Sun, while the Moon and other satellites orbit the Earth. Such orbital motion is the result of _______ and each satellite’s forward inertia.</a:t>
            </a:r>
            <a:endParaRPr lang="en-US" sz="5400" i="0" dirty="0">
              <a:solidFill>
                <a:schemeClr val="tx1"/>
              </a:solidFill>
              <a:latin typeface="Arial" pitchFamily="34" charset="0"/>
            </a:endParaRPr>
          </a:p>
        </p:txBody>
      </p:sp>
      <p:sp>
        <p:nvSpPr>
          <p:cNvPr id="12290" name="Text Box 9"/>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Gravity for $100</a:t>
            </a:r>
            <a:endParaRPr lang="en-US" sz="5400" b="0" i="0"/>
          </a:p>
        </p:txBody>
      </p:sp>
    </p:spTree>
  </p:cSld>
  <p:clrMapOvr>
    <a:masterClrMapping/>
  </p:clrMapOvr>
  <p:transition>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04450"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4451"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04452" name="Text Box 9"/>
          <p:cNvSpPr txBox="1">
            <a:spLocks noChangeArrowheads="1"/>
          </p:cNvSpPr>
          <p:nvPr/>
        </p:nvSpPr>
        <p:spPr bwMode="auto">
          <a:xfrm>
            <a:off x="1279525" y="457200"/>
            <a:ext cx="8778875" cy="2585323"/>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b. A person standing on the ground beneath the tower.</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06498" name="Text Box 4"/>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Forces, Friction &amp; More for $400</a:t>
            </a:r>
          </a:p>
        </p:txBody>
      </p:sp>
      <p:sp>
        <p:nvSpPr>
          <p:cNvPr id="121862" name="Text Box 6"/>
          <p:cNvSpPr txBox="1">
            <a:spLocks noChangeArrowheads="1"/>
          </p:cNvSpPr>
          <p:nvPr/>
        </p:nvSpPr>
        <p:spPr bwMode="auto">
          <a:xfrm>
            <a:off x="822325" y="1219200"/>
            <a:ext cx="9601200" cy="5509200"/>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Charles rolled a ball across the floor and noticed that it stopped before reaching the other side of the room. A force applied to the ball in the opposite direction in which it was rolling caused this to happen. What is the name of this force?</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18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2"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grpSp>
        <p:nvGrpSpPr>
          <p:cNvPr id="108546" name="Group 12"/>
          <p:cNvGrpSpPr>
            <a:grpSpLocks/>
          </p:cNvGrpSpPr>
          <p:nvPr/>
        </p:nvGrpSpPr>
        <p:grpSpPr bwMode="auto">
          <a:xfrm>
            <a:off x="9321800" y="4981575"/>
            <a:ext cx="1644650" cy="1868488"/>
            <a:chOff x="5872" y="3138"/>
            <a:chExt cx="1036" cy="1177"/>
          </a:xfrm>
        </p:grpSpPr>
        <p:sp>
          <p:nvSpPr>
            <p:cNvPr id="108548" name="AutoShape 9">
              <a:hlinkClick r:id="rId3" action="ppaction://hlinksldjump" highlightClick="1"/>
            </p:cNvPr>
            <p:cNvSpPr>
              <a:spLocks noChangeArrowheads="1"/>
            </p:cNvSpPr>
            <p:nvPr/>
          </p:nvSpPr>
          <p:spPr bwMode="auto">
            <a:xfrm>
              <a:off x="6044" y="3138"/>
              <a:ext cx="749" cy="659"/>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8549" name="Text Box 10"/>
            <p:cNvSpPr txBox="1">
              <a:spLocks noChangeArrowheads="1"/>
            </p:cNvSpPr>
            <p:nvPr/>
          </p:nvSpPr>
          <p:spPr bwMode="auto">
            <a:xfrm>
              <a:off x="5872" y="3797"/>
              <a:ext cx="1036" cy="518"/>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grpSp>
      <p:sp>
        <p:nvSpPr>
          <p:cNvPr id="108547" name="Text Box 11"/>
          <p:cNvSpPr txBox="1">
            <a:spLocks noChangeArrowheads="1"/>
          </p:cNvSpPr>
          <p:nvPr/>
        </p:nvSpPr>
        <p:spPr bwMode="auto">
          <a:xfrm>
            <a:off x="990600" y="1447800"/>
            <a:ext cx="8777288" cy="1107996"/>
          </a:xfrm>
          <a:prstGeom prst="rect">
            <a:avLst/>
          </a:prstGeom>
          <a:noFill/>
          <a:ln w="9525">
            <a:noFill/>
            <a:miter lim="800000"/>
            <a:headEnd/>
            <a:tailEnd/>
          </a:ln>
        </p:spPr>
        <p:txBody>
          <a:bodyPr>
            <a:spAutoFit/>
          </a:bodyPr>
          <a:lstStyle/>
          <a:p>
            <a:pPr>
              <a:spcBef>
                <a:spcPct val="50000"/>
              </a:spcBef>
            </a:pPr>
            <a:r>
              <a:rPr lang="en-US" sz="6600" i="0" dirty="0" smtClean="0">
                <a:solidFill>
                  <a:schemeClr val="tx1"/>
                </a:solidFill>
                <a:latin typeface="Arial" pitchFamily="34" charset="0"/>
              </a:rPr>
              <a:t>Friction</a:t>
            </a:r>
            <a:endParaRPr lang="en-US" sz="48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0594" name="Text Box 4"/>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Forces, Friction &amp; More for $500</a:t>
            </a:r>
          </a:p>
        </p:txBody>
      </p:sp>
      <p:sp>
        <p:nvSpPr>
          <p:cNvPr id="110595" name="Text Box 6"/>
          <p:cNvSpPr txBox="1">
            <a:spLocks noChangeArrowheads="1"/>
          </p:cNvSpPr>
          <p:nvPr/>
        </p:nvSpPr>
        <p:spPr bwMode="auto">
          <a:xfrm>
            <a:off x="274638" y="1219200"/>
            <a:ext cx="10515600" cy="2585323"/>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___________ measures an object’s change in position per unit time.</a:t>
            </a:r>
            <a:endParaRPr lang="en-US" sz="5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12642" name="Text Box 10"/>
          <p:cNvSpPr txBox="1">
            <a:spLocks noChangeArrowheads="1"/>
          </p:cNvSpPr>
          <p:nvPr/>
        </p:nvSpPr>
        <p:spPr bwMode="auto">
          <a:xfrm>
            <a:off x="1279525" y="838200"/>
            <a:ext cx="8778875" cy="1098550"/>
          </a:xfrm>
          <a:prstGeom prst="rect">
            <a:avLst/>
          </a:prstGeom>
          <a:noFill/>
          <a:ln w="9525">
            <a:noFill/>
            <a:miter lim="800000"/>
            <a:headEnd/>
            <a:tailEnd/>
          </a:ln>
        </p:spPr>
        <p:txBody>
          <a:bodyPr>
            <a:spAutoFit/>
          </a:bodyPr>
          <a:lstStyle/>
          <a:p>
            <a:pPr>
              <a:spcBef>
                <a:spcPct val="50000"/>
              </a:spcBef>
            </a:pPr>
            <a:r>
              <a:rPr lang="en-US" sz="6600" i="0" dirty="0" smtClean="0">
                <a:solidFill>
                  <a:schemeClr val="tx1"/>
                </a:solidFill>
                <a:latin typeface="Arial" pitchFamily="34" charset="0"/>
              </a:rPr>
              <a:t>Speed</a:t>
            </a:r>
            <a:endParaRPr lang="en-US" sz="6600" i="0" dirty="0">
              <a:solidFill>
                <a:schemeClr val="tx1"/>
              </a:solidFill>
              <a:latin typeface="Arial" pitchFamily="34" charset="0"/>
            </a:endParaRPr>
          </a:p>
        </p:txBody>
      </p:sp>
      <p:grpSp>
        <p:nvGrpSpPr>
          <p:cNvPr id="112643" name="Group 11"/>
          <p:cNvGrpSpPr>
            <a:grpSpLocks/>
          </p:cNvGrpSpPr>
          <p:nvPr/>
        </p:nvGrpSpPr>
        <p:grpSpPr bwMode="auto">
          <a:xfrm>
            <a:off x="9321800" y="4981575"/>
            <a:ext cx="1644650" cy="1868488"/>
            <a:chOff x="5872" y="3138"/>
            <a:chExt cx="1036" cy="1177"/>
          </a:xfrm>
        </p:grpSpPr>
        <p:sp>
          <p:nvSpPr>
            <p:cNvPr id="112644" name="AutoShape 12">
              <a:hlinkClick r:id="rId3" action="ppaction://hlinksldjump" highlightClick="1"/>
            </p:cNvPr>
            <p:cNvSpPr>
              <a:spLocks noChangeArrowheads="1"/>
            </p:cNvSpPr>
            <p:nvPr/>
          </p:nvSpPr>
          <p:spPr bwMode="auto">
            <a:xfrm>
              <a:off x="6044" y="3138"/>
              <a:ext cx="749" cy="659"/>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12645" name="Text Box 13"/>
            <p:cNvSpPr txBox="1">
              <a:spLocks noChangeArrowheads="1"/>
            </p:cNvSpPr>
            <p:nvPr/>
          </p:nvSpPr>
          <p:spPr bwMode="auto">
            <a:xfrm>
              <a:off x="5872" y="3797"/>
              <a:ext cx="1036" cy="518"/>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grpSp>
    </p:spTree>
  </p:cSld>
  <p:clrMapOvr>
    <a:masterClrMapping/>
  </p:clrMapOvr>
  <p:transition spd="slow">
    <p:wheel spokes="2"/>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4690" name="WordArt 6"/>
          <p:cNvSpPr>
            <a:spLocks noChangeArrowheads="1" noChangeShapeType="1" noTextEdit="1"/>
          </p:cNvSpPr>
          <p:nvPr/>
        </p:nvSpPr>
        <p:spPr bwMode="auto">
          <a:xfrm>
            <a:off x="908050" y="757238"/>
            <a:ext cx="9328150" cy="3297237"/>
          </a:xfrm>
          <a:prstGeom prst="rect">
            <a:avLst/>
          </a:prstGeom>
        </p:spPr>
        <p:txBody>
          <a:bodyPr wrap="none" fromWordArt="1">
            <a:prstTxWarp prst="textCanUp">
              <a:avLst>
                <a:gd name="adj" fmla="val 85713"/>
              </a:avLst>
            </a:prstTxWarp>
          </a:bodyPr>
          <a:lstStyle/>
          <a:p>
            <a:r>
              <a:rPr lang="en-US" sz="3600" kern="10">
                <a:ln w="12700">
                  <a:solidFill>
                    <a:srgbClr val="000000"/>
                  </a:solidFill>
                  <a:round/>
                  <a:headEnd/>
                  <a:tailEnd/>
                </a:ln>
                <a:solidFill>
                  <a:srgbClr val="000000"/>
                </a:solidFill>
                <a:effectLst>
                  <a:outerShdw dist="180501" dir="18557364" algn="ctr" rotWithShape="0">
                    <a:srgbClr val="F9DC07">
                      <a:alpha val="79999"/>
                    </a:srgbClr>
                  </a:outerShdw>
                </a:effectLst>
                <a:latin typeface="Cooper Black"/>
              </a:rPr>
              <a:t>Final Jeopardy</a:t>
            </a:r>
          </a:p>
        </p:txBody>
      </p:sp>
      <p:sp>
        <p:nvSpPr>
          <p:cNvPr id="114691" name="Text Box 11"/>
          <p:cNvSpPr txBox="1">
            <a:spLocks noChangeArrowheads="1"/>
          </p:cNvSpPr>
          <p:nvPr/>
        </p:nvSpPr>
        <p:spPr bwMode="auto">
          <a:xfrm>
            <a:off x="771525" y="4054475"/>
            <a:ext cx="9601200" cy="2105025"/>
          </a:xfrm>
          <a:prstGeom prst="rect">
            <a:avLst/>
          </a:prstGeom>
          <a:noFill/>
          <a:ln w="34925">
            <a:noFill/>
            <a:miter lim="800000"/>
            <a:headEnd/>
            <a:tailEnd/>
          </a:ln>
          <a:effectLst>
            <a:prstShdw prst="shdw17" dist="17961" dir="13500000">
              <a:srgbClr val="003D99">
                <a:alpha val="74997"/>
              </a:srgbClr>
            </a:prstShdw>
          </a:effectLst>
        </p:spPr>
        <p:txBody>
          <a:bodyPr>
            <a:spAutoFit/>
          </a:bodyPr>
          <a:lstStyle/>
          <a:p>
            <a:r>
              <a:rPr lang="en-US" sz="6600"/>
              <a:t>How many points do </a:t>
            </a:r>
            <a:br>
              <a:rPr lang="en-US" sz="6600"/>
            </a:br>
            <a:r>
              <a:rPr lang="en-US" sz="6600"/>
              <a:t>you want to risk?</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92518" name="Text Box 6"/>
          <p:cNvSpPr txBox="1">
            <a:spLocks noChangeArrowheads="1"/>
          </p:cNvSpPr>
          <p:nvPr/>
        </p:nvSpPr>
        <p:spPr bwMode="auto">
          <a:xfrm>
            <a:off x="549275" y="1981200"/>
            <a:ext cx="9601200" cy="4401204"/>
          </a:xfrm>
          <a:prstGeom prst="rect">
            <a:avLst/>
          </a:prstGeom>
          <a:noFill/>
          <a:ln w="9525">
            <a:noFill/>
            <a:miter lim="800000"/>
            <a:headEnd/>
            <a:tailEnd/>
          </a:ln>
        </p:spPr>
        <p:txBody>
          <a:bodyPr>
            <a:spAutoFit/>
          </a:bodyPr>
          <a:lstStyle/>
          <a:p>
            <a:pPr>
              <a:spcBef>
                <a:spcPct val="50000"/>
              </a:spcBef>
            </a:pPr>
            <a:r>
              <a:rPr lang="en-US" sz="2800" i="0" dirty="0" smtClean="0">
                <a:solidFill>
                  <a:schemeClr val="tx1"/>
                </a:solidFill>
                <a:latin typeface="Arial" pitchFamily="34" charset="0"/>
              </a:rPr>
              <a:t>A tire hanging from a tree is at rest. The force of gravity is pulling down on the tire, and tension is pulling up on it. If the force of tension is equal to the force of gravity, then:</a:t>
            </a:r>
          </a:p>
          <a:p>
            <a:pPr marL="742950" indent="-742950">
              <a:spcBef>
                <a:spcPct val="50000"/>
              </a:spcBef>
              <a:buAutoNum type="alphaLcPeriod"/>
            </a:pPr>
            <a:r>
              <a:rPr lang="en-US" sz="2800" i="0" dirty="0" smtClean="0">
                <a:solidFill>
                  <a:schemeClr val="tx1"/>
                </a:solidFill>
                <a:latin typeface="Arial" pitchFamily="34" charset="0"/>
              </a:rPr>
              <a:t>The tire will accelerate upward</a:t>
            </a:r>
          </a:p>
          <a:p>
            <a:pPr marL="742950" indent="-742950">
              <a:spcBef>
                <a:spcPct val="50000"/>
              </a:spcBef>
              <a:buAutoNum type="alphaLcPeriod"/>
            </a:pPr>
            <a:r>
              <a:rPr lang="en-US" sz="2800" i="0" dirty="0" smtClean="0">
                <a:solidFill>
                  <a:schemeClr val="tx1"/>
                </a:solidFill>
                <a:latin typeface="Arial" pitchFamily="34" charset="0"/>
              </a:rPr>
              <a:t>The tire will swing toward the left</a:t>
            </a:r>
          </a:p>
          <a:p>
            <a:pPr marL="742950" indent="-742950">
              <a:spcBef>
                <a:spcPct val="50000"/>
              </a:spcBef>
              <a:buAutoNum type="alphaLcPeriod"/>
            </a:pPr>
            <a:r>
              <a:rPr lang="en-US" sz="2800" i="0" dirty="0" smtClean="0">
                <a:solidFill>
                  <a:schemeClr val="tx1"/>
                </a:solidFill>
                <a:latin typeface="Arial" pitchFamily="34" charset="0"/>
              </a:rPr>
              <a:t>The tire will accelerate toward the ground</a:t>
            </a:r>
          </a:p>
          <a:p>
            <a:pPr marL="742950" indent="-742950">
              <a:spcBef>
                <a:spcPct val="50000"/>
              </a:spcBef>
              <a:buAutoNum type="alphaLcPeriod"/>
            </a:pPr>
            <a:r>
              <a:rPr lang="en-US" sz="2800" i="0" dirty="0" smtClean="0">
                <a:solidFill>
                  <a:schemeClr val="tx1"/>
                </a:solidFill>
                <a:latin typeface="Arial" pitchFamily="34" charset="0"/>
              </a:rPr>
              <a:t>The tire will remain at rest</a:t>
            </a:r>
            <a:endParaRPr lang="en-US" sz="2800" i="0" dirty="0">
              <a:solidFill>
                <a:schemeClr val="tx1"/>
              </a:solidFill>
              <a:latin typeface="Arial" pitchFamily="34" charset="0"/>
            </a:endParaRPr>
          </a:p>
        </p:txBody>
      </p:sp>
      <p:sp>
        <p:nvSpPr>
          <p:cNvPr id="116739" name="WordArt 7"/>
          <p:cNvSpPr>
            <a:spLocks noChangeArrowheads="1" noChangeShapeType="1" noTextEdit="1"/>
          </p:cNvSpPr>
          <p:nvPr/>
        </p:nvSpPr>
        <p:spPr bwMode="auto">
          <a:xfrm>
            <a:off x="549275" y="304800"/>
            <a:ext cx="9874250" cy="1447800"/>
          </a:xfrm>
          <a:prstGeom prst="rect">
            <a:avLst/>
          </a:prstGeom>
        </p:spPr>
        <p:txBody>
          <a:bodyPr wrap="none" fromWordArt="1">
            <a:prstTxWarp prst="textPlain">
              <a:avLst>
                <a:gd name="adj" fmla="val 49829"/>
              </a:avLst>
            </a:prstTxWarp>
          </a:bodyPr>
          <a:lstStyle/>
          <a:p>
            <a:r>
              <a:rPr lang="en-US" sz="3600" kern="10" dirty="0">
                <a:ln w="12700">
                  <a:solidFill>
                    <a:srgbClr val="000000"/>
                  </a:solidFill>
                  <a:round/>
                  <a:headEnd/>
                  <a:tailEnd/>
                </a:ln>
                <a:solidFill>
                  <a:srgbClr val="000000"/>
                </a:solidFill>
                <a:effectLst>
                  <a:outerShdw dist="107763" dir="13500000" algn="ctr" rotWithShape="0">
                    <a:schemeClr val="bg1">
                      <a:alpha val="50000"/>
                    </a:schemeClr>
                  </a:outerShdw>
                </a:effectLst>
                <a:latin typeface="Cooper Black"/>
              </a:rPr>
              <a:t>Final Jeopardy</a:t>
            </a:r>
          </a:p>
        </p:txBody>
      </p:sp>
      <p:pic>
        <p:nvPicPr>
          <p:cNvPr id="116740" name="1D9BE238.WAV">
            <a:hlinkClick r:id="" action="ppaction://media"/>
          </p:cNvPr>
          <p:cNvPicPr>
            <a:picLocks noRot="1" noChangeAspect="1" noChangeArrowheads="1"/>
          </p:cNvPicPr>
          <p:nvPr/>
        </p:nvPicPr>
        <p:blipFill>
          <a:blip r:embed="rId3"/>
          <a:srcRect/>
          <a:stretch>
            <a:fillRect/>
          </a:stretch>
        </p:blipFill>
        <p:spPr bwMode="auto">
          <a:xfrm>
            <a:off x="10453688" y="6324600"/>
            <a:ext cx="304800" cy="30480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5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ext Box 3"/>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18786" name="Text Box 7"/>
          <p:cNvSpPr txBox="1">
            <a:spLocks noChangeArrowheads="1"/>
          </p:cNvSpPr>
          <p:nvPr/>
        </p:nvSpPr>
        <p:spPr bwMode="auto">
          <a:xfrm>
            <a:off x="914400" y="838200"/>
            <a:ext cx="8778875" cy="2308324"/>
          </a:xfrm>
          <a:prstGeom prst="rect">
            <a:avLst/>
          </a:prstGeom>
          <a:noFill/>
          <a:ln w="9525">
            <a:noFill/>
            <a:miter lim="800000"/>
            <a:headEnd/>
            <a:tailEnd/>
          </a:ln>
        </p:spPr>
        <p:txBody>
          <a:bodyPr>
            <a:spAutoFit/>
          </a:bodyPr>
          <a:lstStyle/>
          <a:p>
            <a:pPr>
              <a:spcBef>
                <a:spcPct val="50000"/>
              </a:spcBef>
            </a:pPr>
            <a:r>
              <a:rPr lang="en-US" sz="7200" i="0" dirty="0" smtClean="0">
                <a:solidFill>
                  <a:schemeClr val="tx1"/>
                </a:solidFill>
                <a:latin typeface="Arial" pitchFamily="34" charset="0"/>
              </a:rPr>
              <a:t>d. The tire will remain at rest.</a:t>
            </a:r>
            <a:endParaRPr lang="en-US" sz="72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a:xfrm>
            <a:off x="822325" y="381000"/>
            <a:ext cx="9328150" cy="1143000"/>
          </a:xfrm>
        </p:spPr>
        <p:txBody>
          <a:bodyPr/>
          <a:lstStyle/>
          <a:p>
            <a:r>
              <a:rPr lang="en-US" sz="5400" b="1" smtClean="0">
                <a:solidFill>
                  <a:schemeClr val="tx1"/>
                </a:solidFill>
                <a:ea typeface="ＭＳ Ｐゴシック" charset="-128"/>
              </a:rPr>
              <a:t>And the winner is …</a:t>
            </a:r>
          </a:p>
        </p:txBody>
      </p:sp>
      <p:pic>
        <p:nvPicPr>
          <p:cNvPr id="120834" name="Picture 4" descr="C:\Documents and Settings\ttrimpe\Application Data\Microsoft\Media Catalog\Downloaded Clips\cl4b\j0188237.wmf"/>
          <p:cNvPicPr>
            <a:picLocks noChangeAspect="1" noChangeArrowheads="1"/>
          </p:cNvPicPr>
          <p:nvPr/>
        </p:nvPicPr>
        <p:blipFill>
          <a:blip r:embed="rId3"/>
          <a:srcRect/>
          <a:stretch>
            <a:fillRect/>
          </a:stretch>
        </p:blipFill>
        <p:spPr bwMode="auto">
          <a:xfrm>
            <a:off x="3810000" y="1371600"/>
            <a:ext cx="3003550" cy="479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026"/>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Gravity</a:t>
            </a:r>
            <a:endParaRPr lang="en-US" sz="2400" b="0" i="0" dirty="0">
              <a:solidFill>
                <a:schemeClr val="tx1"/>
              </a:solidFill>
            </a:endParaRPr>
          </a:p>
        </p:txBody>
      </p:sp>
      <p:sp>
        <p:nvSpPr>
          <p:cNvPr id="14338" name="Text Box 1034"/>
          <p:cNvSpPr txBox="1">
            <a:spLocks noChangeArrowheads="1"/>
          </p:cNvSpPr>
          <p:nvPr/>
        </p:nvSpPr>
        <p:spPr bwMode="auto">
          <a:xfrm>
            <a:off x="9321800" y="6035675"/>
            <a:ext cx="1644650" cy="822325"/>
          </a:xfrm>
          <a:prstGeom prst="rect">
            <a:avLst/>
          </a:prstGeom>
          <a:noFill/>
          <a:ln w="9525">
            <a:noFill/>
            <a:miter lim="800000"/>
            <a:headEnd/>
            <a:tailEnd/>
          </a:ln>
        </p:spPr>
        <p:txBody>
          <a:bodyPr>
            <a:spAutoFit/>
          </a:bodyPr>
          <a:lstStyle/>
          <a:p>
            <a:r>
              <a:rPr lang="en-US" sz="2400" i="0">
                <a:latin typeface="Arial Rounded MT Bold" pitchFamily="34" charset="0"/>
              </a:rPr>
              <a:t>Back to</a:t>
            </a:r>
            <a:br>
              <a:rPr lang="en-US" sz="2400" i="0">
                <a:latin typeface="Arial Rounded MT Bold" pitchFamily="34" charset="0"/>
              </a:rPr>
            </a:br>
            <a:r>
              <a:rPr lang="en-US" sz="2400" i="0">
                <a:latin typeface="Arial Rounded MT Bold" pitchFamily="34" charset="0"/>
              </a:rPr>
              <a:t>Game</a:t>
            </a:r>
            <a:endParaRPr lang="en-US" sz="2400" b="0" i="0"/>
          </a:p>
        </p:txBody>
      </p:sp>
      <p:sp>
        <p:nvSpPr>
          <p:cNvPr id="14339" name="AutoShape 103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spd="slow">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Gravity for $200</a:t>
            </a:r>
          </a:p>
        </p:txBody>
      </p:sp>
      <p:graphicFrame>
        <p:nvGraphicFramePr>
          <p:cNvPr id="4" name="Table 3"/>
          <p:cNvGraphicFramePr>
            <a:graphicFrameLocks noGrp="1"/>
          </p:cNvGraphicFramePr>
          <p:nvPr/>
        </p:nvGraphicFramePr>
        <p:xfrm>
          <a:off x="914400" y="2665094"/>
          <a:ext cx="8763000" cy="2929890"/>
        </p:xfrm>
        <a:graphic>
          <a:graphicData uri="http://schemas.openxmlformats.org/drawingml/2006/table">
            <a:tbl>
              <a:tblPr/>
              <a:tblGrid>
                <a:gridCol w="2190750"/>
                <a:gridCol w="2190750"/>
                <a:gridCol w="2190750"/>
                <a:gridCol w="2190750"/>
              </a:tblGrid>
              <a:tr h="472821">
                <a:tc>
                  <a:txBody>
                    <a:bodyPr/>
                    <a:lstStyle/>
                    <a:p>
                      <a:pPr marL="0" marR="0" algn="ctr">
                        <a:lnSpc>
                          <a:spcPct val="115000"/>
                        </a:lnSpc>
                        <a:spcBef>
                          <a:spcPts val="0"/>
                        </a:spcBef>
                        <a:spcAft>
                          <a:spcPts val="0"/>
                        </a:spcAft>
                      </a:pPr>
                      <a:r>
                        <a:rPr lang="en-US" sz="2800" b="1" dirty="0">
                          <a:latin typeface="Times New Roman"/>
                          <a:ea typeface="Times New Roman"/>
                          <a:cs typeface="Times New Roman"/>
                        </a:rPr>
                        <a:t>satellite</a:t>
                      </a:r>
                      <a:endParaRPr lang="en-US" sz="2800" dirty="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Times New Roman"/>
                          <a:ea typeface="Times New Roman"/>
                          <a:cs typeface="Times New Roman"/>
                        </a:rPr>
                        <a:t>length (m)</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Times New Roman"/>
                          <a:ea typeface="Times New Roman"/>
                          <a:cs typeface="Times New Roman"/>
                        </a:rPr>
                        <a:t>altitude (km)</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Times New Roman"/>
                          <a:ea typeface="Times New Roman"/>
                          <a:cs typeface="Times New Roman"/>
                        </a:rPr>
                        <a:t>mass (kg)</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472821">
                <a:tc>
                  <a:txBody>
                    <a:bodyPr/>
                    <a:lstStyle/>
                    <a:p>
                      <a:pPr marL="0" marR="0" algn="ctr">
                        <a:lnSpc>
                          <a:spcPct val="115000"/>
                        </a:lnSpc>
                        <a:spcBef>
                          <a:spcPts val="0"/>
                        </a:spcBef>
                        <a:spcAft>
                          <a:spcPts val="0"/>
                        </a:spcAft>
                      </a:pPr>
                      <a:r>
                        <a:rPr lang="en-US" sz="2800">
                          <a:latin typeface="Times New Roman"/>
                          <a:ea typeface="Times New Roman"/>
                          <a:cs typeface="Times New Roman"/>
                        </a:rPr>
                        <a:t>I.</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Times New Roman"/>
                          <a:cs typeface="Times New Roman"/>
                        </a:rPr>
                        <a:t>5.5</a:t>
                      </a:r>
                      <a:endParaRPr lang="en-US" sz="2800" dirty="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Times New Roman"/>
                          <a:cs typeface="Times New Roman"/>
                        </a:rPr>
                        <a:t>825</a:t>
                      </a:r>
                      <a:endParaRPr lang="en-US" sz="2800" dirty="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Times New Roman"/>
                          <a:cs typeface="Times New Roman"/>
                        </a:rPr>
                        <a:t>692</a:t>
                      </a:r>
                      <a:endParaRPr lang="en-US" sz="2800" dirty="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472821">
                <a:tc>
                  <a:txBody>
                    <a:bodyPr/>
                    <a:lstStyle/>
                    <a:p>
                      <a:pPr marL="0" marR="0" algn="ctr">
                        <a:lnSpc>
                          <a:spcPct val="115000"/>
                        </a:lnSpc>
                        <a:spcBef>
                          <a:spcPts val="0"/>
                        </a:spcBef>
                        <a:spcAft>
                          <a:spcPts val="0"/>
                        </a:spcAft>
                      </a:pPr>
                      <a:r>
                        <a:rPr lang="en-US" sz="2800">
                          <a:latin typeface="Times New Roman"/>
                          <a:ea typeface="Times New Roman"/>
                          <a:cs typeface="Times New Roman"/>
                        </a:rPr>
                        <a:t>II.</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9.8</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825</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Times New Roman"/>
                          <a:cs typeface="Times New Roman"/>
                        </a:rPr>
                        <a:t>610</a:t>
                      </a:r>
                      <a:endParaRPr lang="en-US" sz="2800" dirty="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472821">
                <a:tc>
                  <a:txBody>
                    <a:bodyPr/>
                    <a:lstStyle/>
                    <a:p>
                      <a:pPr marL="0" marR="0" algn="ctr">
                        <a:lnSpc>
                          <a:spcPct val="115000"/>
                        </a:lnSpc>
                        <a:spcBef>
                          <a:spcPts val="0"/>
                        </a:spcBef>
                        <a:spcAft>
                          <a:spcPts val="0"/>
                        </a:spcAft>
                      </a:pPr>
                      <a:r>
                        <a:rPr lang="en-US" sz="2800">
                          <a:latin typeface="Times New Roman"/>
                          <a:ea typeface="Times New Roman"/>
                          <a:cs typeface="Times New Roman"/>
                        </a:rPr>
                        <a:t>III.</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4.4</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825</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Times New Roman"/>
                          <a:cs typeface="Times New Roman"/>
                        </a:rPr>
                        <a:t>840</a:t>
                      </a:r>
                      <a:endParaRPr lang="en-US" sz="2800" dirty="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472821">
                <a:tc>
                  <a:txBody>
                    <a:bodyPr/>
                    <a:lstStyle/>
                    <a:p>
                      <a:pPr marL="0" marR="0" algn="ctr">
                        <a:lnSpc>
                          <a:spcPct val="115000"/>
                        </a:lnSpc>
                        <a:spcBef>
                          <a:spcPts val="0"/>
                        </a:spcBef>
                        <a:spcAft>
                          <a:spcPts val="0"/>
                        </a:spcAft>
                      </a:pPr>
                      <a:r>
                        <a:rPr lang="en-US" sz="2800">
                          <a:latin typeface="Times New Roman"/>
                          <a:ea typeface="Times New Roman"/>
                          <a:cs typeface="Times New Roman"/>
                        </a:rPr>
                        <a:t>IV.</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5.6</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825</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Times New Roman"/>
                          <a:cs typeface="Times New Roman"/>
                        </a:rPr>
                        <a:t>903</a:t>
                      </a:r>
                      <a:endParaRPr lang="en-US" sz="2800" dirty="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bl>
          </a:graphicData>
        </a:graphic>
      </p:graphicFrame>
      <p:sp>
        <p:nvSpPr>
          <p:cNvPr id="6" name="TextBox 5"/>
          <p:cNvSpPr txBox="1"/>
          <p:nvPr/>
        </p:nvSpPr>
        <p:spPr>
          <a:xfrm>
            <a:off x="762000" y="1143000"/>
            <a:ext cx="8915400" cy="1569660"/>
          </a:xfrm>
          <a:prstGeom prst="rect">
            <a:avLst/>
          </a:prstGeom>
          <a:noFill/>
        </p:spPr>
        <p:txBody>
          <a:bodyPr wrap="square" rtlCol="0">
            <a:spAutoFit/>
          </a:bodyPr>
          <a:lstStyle/>
          <a:p>
            <a:r>
              <a:rPr lang="en-US" sz="3200" b="0" i="0" dirty="0" smtClean="0">
                <a:solidFill>
                  <a:schemeClr val="tx1"/>
                </a:solidFill>
                <a:latin typeface="Arial" pitchFamily="34" charset="0"/>
                <a:cs typeface="Arial" pitchFamily="34" charset="0"/>
              </a:rPr>
              <a:t>Four weather satellites are orbiting the Earth at a height of 825 kilometers. Some characteristics of the satellites are collected in the table below.</a:t>
            </a:r>
            <a:endParaRPr lang="en-US" sz="3200" b="0" i="0" dirty="0">
              <a:solidFill>
                <a:schemeClr val="tx1"/>
              </a:solidFill>
              <a:latin typeface="Arial" pitchFamily="34" charset="0"/>
              <a:cs typeface="Arial" pitchFamily="34" charset="0"/>
            </a:endParaRPr>
          </a:p>
        </p:txBody>
      </p:sp>
      <p:sp>
        <p:nvSpPr>
          <p:cNvPr id="7" name="TextBox 6"/>
          <p:cNvSpPr txBox="1"/>
          <p:nvPr/>
        </p:nvSpPr>
        <p:spPr>
          <a:xfrm>
            <a:off x="609600" y="5594984"/>
            <a:ext cx="9296400" cy="1200329"/>
          </a:xfrm>
          <a:prstGeom prst="rect">
            <a:avLst/>
          </a:prstGeom>
          <a:noFill/>
        </p:spPr>
        <p:txBody>
          <a:bodyPr wrap="square" rtlCol="0">
            <a:spAutoFit/>
          </a:bodyPr>
          <a:lstStyle/>
          <a:p>
            <a:r>
              <a:rPr lang="en-US" sz="3600" b="0" i="0" dirty="0" smtClean="0">
                <a:solidFill>
                  <a:schemeClr val="tx1"/>
                </a:solidFill>
                <a:latin typeface="Arial" pitchFamily="34" charset="0"/>
                <a:cs typeface="Arial" pitchFamily="34" charset="0"/>
              </a:rPr>
              <a:t>The Earth’s gravity exerts the greatest force on which satellite?</a:t>
            </a:r>
            <a:endParaRPr lang="en-US" sz="3600" b="0" i="0" dirty="0">
              <a:solidFill>
                <a:schemeClr val="tx1"/>
              </a:solidFill>
              <a:latin typeface="Arial" pitchFamily="34" charset="0"/>
              <a:cs typeface="Arial" pitchFamily="34" charset="0"/>
            </a:endParaRPr>
          </a:p>
        </p:txBody>
      </p: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103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8434" name="Text Box 104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8435" name="Text Box 1042"/>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IV</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a:latin typeface="Arial Rounded MT Bold" pitchFamily="34" charset="0"/>
              </a:rPr>
              <a:t>Gravity for $300</a:t>
            </a:r>
          </a:p>
        </p:txBody>
      </p:sp>
      <p:sp>
        <p:nvSpPr>
          <p:cNvPr id="13318" name="Text Box 6"/>
          <p:cNvSpPr txBox="1">
            <a:spLocks noChangeArrowheads="1"/>
          </p:cNvSpPr>
          <p:nvPr/>
        </p:nvSpPr>
        <p:spPr bwMode="auto">
          <a:xfrm>
            <a:off x="822325" y="914400"/>
            <a:ext cx="9601200" cy="2062103"/>
          </a:xfrm>
          <a:prstGeom prst="rect">
            <a:avLst/>
          </a:prstGeom>
          <a:noFill/>
          <a:ln w="9525">
            <a:noFill/>
            <a:miter lim="800000"/>
            <a:headEnd/>
            <a:tailEnd/>
          </a:ln>
        </p:spPr>
        <p:txBody>
          <a:bodyPr wrap="square">
            <a:spAutoFit/>
          </a:bodyPr>
          <a:lstStyle/>
          <a:p>
            <a:pPr>
              <a:spcBef>
                <a:spcPct val="50000"/>
              </a:spcBef>
            </a:pPr>
            <a:r>
              <a:rPr lang="en-US" sz="3200" b="0" i="0" dirty="0" smtClean="0">
                <a:solidFill>
                  <a:schemeClr val="tx1"/>
                </a:solidFill>
                <a:latin typeface="Arial" pitchFamily="34" charset="0"/>
              </a:rPr>
              <a:t>Two objects of constant mass, object W and object X , are in outer space. In which of the situations below would the gravitational force between the objects be greatest?</a:t>
            </a:r>
            <a:endParaRPr lang="en-US" sz="3200" b="0" i="0" dirty="0">
              <a:solidFill>
                <a:schemeClr val="tx1"/>
              </a:solidFill>
              <a:latin typeface="Arial" pitchFamily="34" charset="0"/>
            </a:endParaRPr>
          </a:p>
        </p:txBody>
      </p:sp>
      <p:graphicFrame>
        <p:nvGraphicFramePr>
          <p:cNvPr id="4" name="Table 3"/>
          <p:cNvGraphicFramePr>
            <a:graphicFrameLocks noGrp="1"/>
          </p:cNvGraphicFramePr>
          <p:nvPr/>
        </p:nvGraphicFramePr>
        <p:xfrm>
          <a:off x="1828800" y="2976503"/>
          <a:ext cx="7315200" cy="3348096"/>
        </p:xfrm>
        <a:graphic>
          <a:graphicData uri="http://schemas.openxmlformats.org/drawingml/2006/table">
            <a:tbl>
              <a:tblPr/>
              <a:tblGrid>
                <a:gridCol w="3657600"/>
                <a:gridCol w="3657600"/>
              </a:tblGrid>
              <a:tr h="1674048">
                <a:tc>
                  <a:txBody>
                    <a:bodyPr/>
                    <a:lstStyle/>
                    <a:p>
                      <a:pPr marL="0" marR="0" algn="ctr">
                        <a:lnSpc>
                          <a:spcPct val="115000"/>
                        </a:lnSpc>
                        <a:spcBef>
                          <a:spcPts val="0"/>
                        </a:spcBef>
                        <a:spcAft>
                          <a:spcPts val="0"/>
                        </a:spcAft>
                      </a:pPr>
                      <a:r>
                        <a:rPr lang="en-US" sz="1200" dirty="0">
                          <a:latin typeface="Times New Roman"/>
                          <a:ea typeface="Times New Roman"/>
                          <a:cs typeface="Times New Roman"/>
                        </a:rPr>
                        <a:t/>
                      </a:r>
                      <a:br>
                        <a:rPr lang="en-US" sz="1200" dirty="0">
                          <a:latin typeface="Times New Roman"/>
                          <a:ea typeface="Times New Roman"/>
                          <a:cs typeface="Times New Roman"/>
                        </a:rPr>
                      </a:br>
                      <a:r>
                        <a:rPr lang="en-US" sz="1200" b="1" dirty="0">
                          <a:latin typeface="Verdana"/>
                          <a:ea typeface="Times New Roman"/>
                          <a:cs typeface="Times New Roman"/>
                        </a:rPr>
                        <a:t>W.</a:t>
                      </a:r>
                      <a:endParaRPr lang="en-US" sz="1200" dirty="0">
                        <a:latin typeface="Times New Roman"/>
                        <a:ea typeface="Times New Roman"/>
                        <a:cs typeface="Times New Roman"/>
                      </a:endParaRPr>
                    </a:p>
                  </a:txBody>
                  <a:tcPr marL="95250" marR="95250" marT="95250" marB="95250" anchor="b">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
                      </a:r>
                      <a:br>
                        <a:rPr lang="en-US" sz="1200" dirty="0">
                          <a:latin typeface="Times New Roman"/>
                          <a:ea typeface="Times New Roman"/>
                          <a:cs typeface="Times New Roman"/>
                        </a:rPr>
                      </a:br>
                      <a:r>
                        <a:rPr lang="en-US" sz="1200" b="1" dirty="0">
                          <a:latin typeface="Verdana"/>
                          <a:ea typeface="Times New Roman"/>
                          <a:cs typeface="Times New Roman"/>
                        </a:rPr>
                        <a:t>X.</a:t>
                      </a:r>
                      <a:endParaRPr lang="en-US" sz="1200" dirty="0">
                        <a:latin typeface="Times New Roman"/>
                        <a:ea typeface="Times New Roman"/>
                        <a:cs typeface="Times New Roman"/>
                      </a:endParaRPr>
                    </a:p>
                  </a:txBody>
                  <a:tcPr marL="95250" marR="95250" marT="95250" marB="95250" anchor="b">
                    <a:lnL>
                      <a:noFill/>
                    </a:lnL>
                    <a:lnR>
                      <a:noFill/>
                    </a:lnR>
                    <a:lnT>
                      <a:noFill/>
                    </a:lnT>
                    <a:lnB>
                      <a:noFill/>
                    </a:lnB>
                  </a:tcPr>
                </a:tc>
              </a:tr>
              <a:tr h="1674048">
                <a:tc>
                  <a:txBody>
                    <a:bodyPr/>
                    <a:lstStyle/>
                    <a:p>
                      <a:pPr marL="0" marR="0" algn="ctr">
                        <a:lnSpc>
                          <a:spcPct val="115000"/>
                        </a:lnSpc>
                        <a:spcBef>
                          <a:spcPts val="0"/>
                        </a:spcBef>
                        <a:spcAft>
                          <a:spcPts val="0"/>
                        </a:spcAft>
                      </a:pPr>
                      <a:r>
                        <a:rPr lang="en-US" sz="1200" dirty="0">
                          <a:latin typeface="Times New Roman"/>
                          <a:ea typeface="Times New Roman"/>
                          <a:cs typeface="Times New Roman"/>
                        </a:rPr>
                        <a:t/>
                      </a:r>
                      <a:br>
                        <a:rPr lang="en-US" sz="1200" dirty="0">
                          <a:latin typeface="Times New Roman"/>
                          <a:ea typeface="Times New Roman"/>
                          <a:cs typeface="Times New Roman"/>
                        </a:rPr>
                      </a:br>
                      <a:r>
                        <a:rPr lang="en-US" sz="1200" b="1" dirty="0">
                          <a:latin typeface="Verdana"/>
                          <a:ea typeface="Times New Roman"/>
                          <a:cs typeface="Times New Roman"/>
                        </a:rPr>
                        <a:t>Y.</a:t>
                      </a:r>
                      <a:endParaRPr lang="en-US" sz="1200" dirty="0">
                        <a:latin typeface="Times New Roman"/>
                        <a:ea typeface="Times New Roman"/>
                        <a:cs typeface="Times New Roman"/>
                      </a:endParaRPr>
                    </a:p>
                  </a:txBody>
                  <a:tcPr marL="95250" marR="95250" marT="95250" marB="95250" anchor="b">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
                      </a:r>
                      <a:br>
                        <a:rPr lang="en-US" sz="1200" dirty="0">
                          <a:latin typeface="Times New Roman"/>
                          <a:ea typeface="Times New Roman"/>
                          <a:cs typeface="Times New Roman"/>
                        </a:rPr>
                      </a:br>
                      <a:r>
                        <a:rPr lang="en-US" sz="1200" b="1" dirty="0">
                          <a:latin typeface="Verdana"/>
                          <a:ea typeface="Times New Roman"/>
                          <a:cs typeface="Times New Roman"/>
                        </a:rPr>
                        <a:t>Z.</a:t>
                      </a:r>
                      <a:endParaRPr lang="en-US" sz="1200" dirty="0">
                        <a:latin typeface="Times New Roman"/>
                        <a:ea typeface="Times New Roman"/>
                        <a:cs typeface="Times New Roman"/>
                      </a:endParaRPr>
                    </a:p>
                  </a:txBody>
                  <a:tcPr marL="95250" marR="95250" marT="95250" marB="95250" anchor="b">
                    <a:lnL>
                      <a:noFill/>
                    </a:lnL>
                    <a:lnR>
                      <a:noFill/>
                    </a:lnR>
                    <a:lnT>
                      <a:noFill/>
                    </a:lnT>
                    <a:lnB>
                      <a:noFill/>
                    </a:lnB>
                  </a:tcPr>
                </a:tc>
              </a:tr>
            </a:tbl>
          </a:graphicData>
        </a:graphic>
      </p:graphicFrame>
      <p:pic>
        <p:nvPicPr>
          <p:cNvPr id="9" name="Picture 8" descr="https://www31.studyisland.com/pics/201873wa2.PNG"/>
          <p:cNvPicPr/>
          <p:nvPr/>
        </p:nvPicPr>
        <p:blipFill>
          <a:blip r:embed="rId4"/>
          <a:srcRect/>
          <a:stretch>
            <a:fillRect/>
          </a:stretch>
        </p:blipFill>
        <p:spPr bwMode="auto">
          <a:xfrm>
            <a:off x="2552700" y="3428999"/>
            <a:ext cx="1781175" cy="760095"/>
          </a:xfrm>
          <a:prstGeom prst="rect">
            <a:avLst/>
          </a:prstGeom>
          <a:noFill/>
          <a:ln w="9525">
            <a:noFill/>
            <a:miter lim="800000"/>
            <a:headEnd/>
            <a:tailEnd/>
          </a:ln>
        </p:spPr>
      </p:pic>
      <p:pic>
        <p:nvPicPr>
          <p:cNvPr id="10" name="Picture 9" descr="https://www31.studyisland.com/pics/201873ca.PNG"/>
          <p:cNvPicPr/>
          <p:nvPr/>
        </p:nvPicPr>
        <p:blipFill>
          <a:blip r:embed="rId5"/>
          <a:srcRect/>
          <a:stretch>
            <a:fillRect/>
          </a:stretch>
        </p:blipFill>
        <p:spPr bwMode="auto">
          <a:xfrm>
            <a:off x="6477000" y="3428999"/>
            <a:ext cx="1412875" cy="760095"/>
          </a:xfrm>
          <a:prstGeom prst="rect">
            <a:avLst/>
          </a:prstGeom>
          <a:noFill/>
          <a:ln w="9525">
            <a:noFill/>
            <a:miter lim="800000"/>
            <a:headEnd/>
            <a:tailEnd/>
          </a:ln>
        </p:spPr>
      </p:pic>
      <p:pic>
        <p:nvPicPr>
          <p:cNvPr id="11" name="Picture 10" descr="https://www31.studyisland.com/pics/201873wa1.PNG"/>
          <p:cNvPicPr/>
          <p:nvPr/>
        </p:nvPicPr>
        <p:blipFill>
          <a:blip r:embed="rId6"/>
          <a:srcRect/>
          <a:stretch>
            <a:fillRect/>
          </a:stretch>
        </p:blipFill>
        <p:spPr bwMode="auto">
          <a:xfrm>
            <a:off x="2066925" y="5181600"/>
            <a:ext cx="2553335" cy="783590"/>
          </a:xfrm>
          <a:prstGeom prst="rect">
            <a:avLst/>
          </a:prstGeom>
          <a:noFill/>
          <a:ln w="9525">
            <a:noFill/>
            <a:miter lim="800000"/>
            <a:headEnd/>
            <a:tailEnd/>
          </a:ln>
        </p:spPr>
      </p:pic>
      <p:pic>
        <p:nvPicPr>
          <p:cNvPr id="12" name="Picture 11" descr="https://www31.studyisland.com/pics/201873wa3.PNG"/>
          <p:cNvPicPr/>
          <p:nvPr/>
        </p:nvPicPr>
        <p:blipFill>
          <a:blip r:embed="rId7"/>
          <a:srcRect/>
          <a:stretch>
            <a:fillRect/>
          </a:stretch>
        </p:blipFill>
        <p:spPr bwMode="auto">
          <a:xfrm>
            <a:off x="6096000" y="5181600"/>
            <a:ext cx="2066290" cy="76009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500" fill="hold"/>
                                        <p:tgtEl>
                                          <p:spTgt spid="13318"/>
                                        </p:tgtEl>
                                        <p:attrNameLst>
                                          <p:attrName>ppt_w</p:attrName>
                                        </p:attrNameLst>
                                      </p:cBhvr>
                                      <p:tavLst>
                                        <p:tav tm="0">
                                          <p:val>
                                            <p:fltVal val="0"/>
                                          </p:val>
                                        </p:tav>
                                        <p:tav tm="100000">
                                          <p:val>
                                            <p:strVal val="#ppt_w"/>
                                          </p:val>
                                        </p:tav>
                                      </p:tavLst>
                                    </p:anim>
                                    <p:anim calcmode="lin" valueType="num">
                                      <p:cBhvr>
                                        <p:cTn id="8" dur="500" fill="hold"/>
                                        <p:tgtEl>
                                          <p:spTgt spid="133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utoUpdateAnimBg="0"/>
    </p:bldLst>
  </p:timing>
</p:sld>
</file>

<file path=ppt/theme/theme1.xml><?xml version="1.0" encoding="utf-8"?>
<a:theme xmlns:a="http://schemas.openxmlformats.org/drawingml/2006/main" name="jeopardy template">
  <a:themeElements>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jeopardy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FF"/>
        </a:solidFill>
        <a:ln w="34925" cap="flat" cmpd="sng" algn="ctr">
          <a:noFill/>
          <a:prstDash val="solid"/>
          <a:round/>
          <a:headEnd type="none" w="med" len="med"/>
          <a:tailEnd type="none" w="med" len="med"/>
        </a:ln>
        <a:effectLst>
          <a:prstShdw prst="shdw18" dist="17961" dir="13500000">
            <a:srgbClr val="0066FF">
              <a:gamma/>
              <a:shade val="60000"/>
              <a:invGamma/>
            </a:srgbClr>
          </a:prst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1" u="none" strike="noStrike" cap="none" normalizeH="0" baseline="0" smtClean="0">
            <a:ln>
              <a:noFill/>
            </a:ln>
            <a:solidFill>
              <a:srgbClr val="DFC505"/>
            </a:solidFill>
            <a:effectLst/>
            <a:latin typeface="Times New Roman" pitchFamily="18" charset="0"/>
          </a:defRPr>
        </a:defPPr>
      </a:lstStyle>
    </a:spDef>
    <a:lnDef>
      <a:spPr bwMode="auto">
        <a:xfrm>
          <a:off x="0" y="0"/>
          <a:ext cx="1" cy="1"/>
        </a:xfrm>
        <a:custGeom>
          <a:avLst/>
          <a:gdLst/>
          <a:ahLst/>
          <a:cxnLst/>
          <a:rect l="0" t="0" r="0" b="0"/>
          <a:pathLst/>
        </a:custGeom>
        <a:solidFill>
          <a:srgbClr val="0066FF"/>
        </a:solidFill>
        <a:ln w="34925" cap="flat" cmpd="sng" algn="ctr">
          <a:noFill/>
          <a:prstDash val="solid"/>
          <a:round/>
          <a:headEnd type="none" w="med" len="med"/>
          <a:tailEnd type="none" w="med" len="med"/>
        </a:ln>
        <a:effectLst>
          <a:prstShdw prst="shdw18" dist="17961" dir="13500000">
            <a:srgbClr val="0066FF">
              <a:gamma/>
              <a:shade val="60000"/>
              <a:invGamma/>
            </a:srgbClr>
          </a:prst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1" u="none" strike="noStrike" cap="none" normalizeH="0" baseline="0" smtClean="0">
            <a:ln>
              <a:noFill/>
            </a:ln>
            <a:solidFill>
              <a:srgbClr val="DFC505"/>
            </a:solidFill>
            <a:effectLst/>
            <a:latin typeface="Times New Roman" pitchFamily="18" charset="0"/>
          </a:defRPr>
        </a:defPPr>
      </a:lstStyle>
    </a:lnDef>
  </a:objectDefaults>
  <a:extraClrSchemeLst>
    <a:extraClrScheme>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eopardy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eopardy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eopardy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eopardy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eopardy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eopardy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66"/>
    </a:hlink>
    <a:folHlink>
      <a:srgbClr val="003366"/>
    </a:folHlink>
  </a:clrScheme>
</a:themeOverride>
</file>

<file path=ppt/theme/themeOverride2.xml><?xml version="1.0" encoding="utf-8"?>
<a:themeOverride xmlns:a="http://schemas.openxmlformats.org/drawingml/2006/main">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883</TotalTime>
  <Words>2208</Words>
  <Application>Microsoft Macintosh PowerPoint</Application>
  <PresentationFormat>Custom</PresentationFormat>
  <Paragraphs>292</Paragraphs>
  <Slides>58</Slides>
  <Notes>58</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jeopardy template</vt:lpstr>
      <vt:lpstr>Clip</vt:lpstr>
      <vt:lpstr>Slide 1</vt:lpstr>
      <vt:lpstr>Slide 2</vt:lpstr>
      <vt:lpstr>Although they give answers in the  form of questions on the TV show,  you do not need to do this. You do need to write your answers on your game board!</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And the winner is …</vt:lpstr>
    </vt:vector>
  </TitlesOfParts>
  <Company>MCPS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Jeopardy Game Template</dc:title>
  <dc:creator>DTT</dc:creator>
  <cp:keywords>Powerpoint, Jeopardy, Templates</cp:keywords>
  <cp:lastModifiedBy>wrightj</cp:lastModifiedBy>
  <cp:revision>86</cp:revision>
  <dcterms:created xsi:type="dcterms:W3CDTF">2003-11-11T18:45:52Z</dcterms:created>
  <dcterms:modified xsi:type="dcterms:W3CDTF">2012-10-29T11:30:35Z</dcterms:modified>
  <cp:category>Templates</cp:category>
</cp:coreProperties>
</file>