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96" r:id="rId2"/>
    <p:sldId id="308" r:id="rId3"/>
    <p:sldId id="324" r:id="rId4"/>
    <p:sldId id="272" r:id="rId5"/>
    <p:sldId id="298" r:id="rId6"/>
    <p:sldId id="313" r:id="rId7"/>
    <p:sldId id="314" r:id="rId8"/>
    <p:sldId id="322" r:id="rId9"/>
    <p:sldId id="319" r:id="rId10"/>
    <p:sldId id="320" r:id="rId11"/>
    <p:sldId id="323" r:id="rId12"/>
    <p:sldId id="276" r:id="rId13"/>
    <p:sldId id="318" r:id="rId14"/>
    <p:sldId id="274" r:id="rId15"/>
    <p:sldId id="277" r:id="rId16"/>
    <p:sldId id="278" r:id="rId17"/>
    <p:sldId id="316" r:id="rId18"/>
    <p:sldId id="300" r:id="rId19"/>
    <p:sldId id="301" r:id="rId20"/>
    <p:sldId id="275" r:id="rId21"/>
    <p:sldId id="325" r:id="rId22"/>
    <p:sldId id="315" r:id="rId23"/>
    <p:sldId id="279" r:id="rId24"/>
    <p:sldId id="321" r:id="rId25"/>
    <p:sldId id="326"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99" autoAdjust="0"/>
    <p:restoredTop sz="93274" autoAdjust="0"/>
  </p:normalViewPr>
  <p:slideViewPr>
    <p:cSldViewPr>
      <p:cViewPr>
        <p:scale>
          <a:sx n="50" d="100"/>
          <a:sy n="50" d="100"/>
        </p:scale>
        <p:origin x="-1734"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D56F99-4E08-4B89-9DB4-573DEE4D77C8}" type="datetimeFigureOut">
              <a:rPr lang="en-US"/>
              <a:pPr>
                <a:defRPr/>
              </a:pPr>
              <a:t>10/21/2012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73AD8F-812A-4480-9931-98B69451CE59}" type="slidenum">
              <a:rPr lang="en-US"/>
              <a:pPr>
                <a:defRPr/>
              </a:pPr>
              <a:t>‹#›</a:t>
            </a:fld>
            <a:endParaRPr lang="en-US"/>
          </a:p>
        </p:txBody>
      </p:sp>
    </p:spTree>
    <p:extLst>
      <p:ext uri="{BB962C8B-B14F-4D97-AF65-F5344CB8AC3E}">
        <p14:creationId xmlns="" xmlns:p14="http://schemas.microsoft.com/office/powerpoint/2010/main" val="3695156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8"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10"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13"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15"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17"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A6F487AB-6569-462E-BCD7-C13E72A7AE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A4E4B5C-6911-474B-AB0B-01A8BB4765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E926683-BF09-45AD-9966-CDD190CB4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9081F055-D549-451E-A24D-91678693EEB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290C3F1A-633E-49CC-81BF-ED2F6D409C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073D355-84F2-49E1-9644-D4FBDC1D79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0BB6514-A1C5-4F9C-840D-345E6FDCB9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5E80916-7573-4227-8A39-DC606B903F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FAD25210-9CB4-4ACE-B930-F2114756B6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52F69DA9-2CE5-4AD4-B020-85E5F34450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0A4CF8F7-E2BE-4FBC-BA1D-58D9DFAB52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6B9DC96-DB1B-43A8-813A-9984589DD9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B84C15A-02C4-4347-844F-58E4453AF8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p:spPr>
          <p:txBody>
            <a:bodyPr/>
            <a:lstStyle/>
            <a:p>
              <a:pPr>
                <a:defRPr/>
              </a:pPr>
              <a:endParaRPr lang="en-US"/>
            </a:p>
          </p:txBody>
        </p:sp>
        <p:sp>
          <p:nvSpPr>
            <p:cNvPr id="410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410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p:spPr>
          <p:txBody>
            <a:bodyPr/>
            <a:lstStyle/>
            <a:p>
              <a:pPr>
                <a:defRPr/>
              </a:pPr>
              <a:endParaRPr lang="en-US"/>
            </a:p>
          </p:txBody>
        </p:sp>
        <p:sp>
          <p:nvSpPr>
            <p:cNvPr id="1035" name="Freeform 6"/>
            <p:cNvSpPr>
              <a:spLocks/>
            </p:cNvSpPr>
            <p:nvPr/>
          </p:nvSpPr>
          <p:spPr bwMode="hidden">
            <a:xfrm>
              <a:off x="4038" y="3577"/>
              <a:ext cx="1720" cy="65"/>
            </a:xfrm>
            <a:custGeom>
              <a:avLst/>
              <a:gdLst>
                <a:gd name="T0" fmla="*/ 1708 w 1722"/>
                <a:gd name="T1" fmla="*/ 59 h 66"/>
                <a:gd name="T2" fmla="*/ 1708 w 1722"/>
                <a:gd name="T3" fmla="*/ 53 h 66"/>
                <a:gd name="T4" fmla="*/ 0 w 1722"/>
                <a:gd name="T5" fmla="*/ 0 h 66"/>
                <a:gd name="T6" fmla="*/ 0 w 1722"/>
                <a:gd name="T7" fmla="*/ 41 h 66"/>
                <a:gd name="T8" fmla="*/ 1708 w 1722"/>
                <a:gd name="T9" fmla="*/ 59 h 66"/>
                <a:gd name="T10" fmla="*/ 1708 w 1722"/>
                <a:gd name="T11" fmla="*/ 59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0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p:spPr>
          <p:txBody>
            <a:bodyPr/>
            <a:lstStyle/>
            <a:p>
              <a:pPr>
                <a:defRPr/>
              </a:pPr>
              <a:endParaRPr lang="en-US"/>
            </a:p>
          </p:txBody>
        </p:sp>
        <p:sp>
          <p:nvSpPr>
            <p:cNvPr id="1037" name="Freeform 8"/>
            <p:cNvSpPr>
              <a:spLocks/>
            </p:cNvSpPr>
            <p:nvPr/>
          </p:nvSpPr>
          <p:spPr bwMode="hidden">
            <a:xfrm>
              <a:off x="4784" y="3702"/>
              <a:ext cx="974" cy="101"/>
            </a:xfrm>
            <a:custGeom>
              <a:avLst/>
              <a:gdLst>
                <a:gd name="T0" fmla="*/ 968 w 975"/>
                <a:gd name="T1" fmla="*/ 48 h 101"/>
                <a:gd name="T2" fmla="*/ 968 w 975"/>
                <a:gd name="T3" fmla="*/ 0 h 101"/>
                <a:gd name="T4" fmla="*/ 0 w 975"/>
                <a:gd name="T5" fmla="*/ 24 h 101"/>
                <a:gd name="T6" fmla="*/ 0 w 975"/>
                <a:gd name="T7" fmla="*/ 101 h 101"/>
                <a:gd name="T8" fmla="*/ 968 w 975"/>
                <a:gd name="T9" fmla="*/ 48 h 101"/>
                <a:gd name="T10" fmla="*/ 968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038" name="Freeform 9"/>
            <p:cNvSpPr>
              <a:spLocks/>
            </p:cNvSpPr>
            <p:nvPr/>
          </p:nvSpPr>
          <p:spPr bwMode="hidden">
            <a:xfrm>
              <a:off x="3619" y="3815"/>
              <a:ext cx="2139" cy="198"/>
            </a:xfrm>
            <a:custGeom>
              <a:avLst/>
              <a:gdLst>
                <a:gd name="T0" fmla="*/ 2127 w 2141"/>
                <a:gd name="T1" fmla="*/ 0 h 198"/>
                <a:gd name="T2" fmla="*/ 0 w 2141"/>
                <a:gd name="T3" fmla="*/ 156 h 198"/>
                <a:gd name="T4" fmla="*/ 0 w 2141"/>
                <a:gd name="T5" fmla="*/ 198 h 198"/>
                <a:gd name="T6" fmla="*/ 2127 w 2141"/>
                <a:gd name="T7" fmla="*/ 0 h 198"/>
                <a:gd name="T8" fmla="*/ 212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410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1040" name="Freeform 11"/>
            <p:cNvSpPr>
              <a:spLocks/>
            </p:cNvSpPr>
            <p:nvPr/>
          </p:nvSpPr>
          <p:spPr bwMode="hidden">
            <a:xfrm>
              <a:off x="2097" y="4043"/>
              <a:ext cx="2514" cy="276"/>
            </a:xfrm>
            <a:custGeom>
              <a:avLst/>
              <a:gdLst>
                <a:gd name="T0" fmla="*/ 2161 w 2517"/>
                <a:gd name="T1" fmla="*/ 276 h 276"/>
                <a:gd name="T2" fmla="*/ 2496 w 2517"/>
                <a:gd name="T3" fmla="*/ 204 h 276"/>
                <a:gd name="T4" fmla="*/ 2239 w 2517"/>
                <a:gd name="T5" fmla="*/ 0 h 276"/>
                <a:gd name="T6" fmla="*/ 0 w 2517"/>
                <a:gd name="T7" fmla="*/ 276 h 276"/>
                <a:gd name="T8" fmla="*/ 2161 w 2517"/>
                <a:gd name="T9" fmla="*/ 276 h 276"/>
                <a:gd name="T10" fmla="*/ 216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410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p:spPr>
          <p:txBody>
            <a:bodyPr/>
            <a:lstStyle/>
            <a:p>
              <a:pPr>
                <a:defRPr/>
              </a:pPr>
              <a:endParaRPr lang="en-US"/>
            </a:p>
          </p:txBody>
        </p:sp>
        <p:sp>
          <p:nvSpPr>
            <p:cNvPr id="1042" name="Freeform 13"/>
            <p:cNvSpPr>
              <a:spLocks/>
            </p:cNvSpPr>
            <p:nvPr/>
          </p:nvSpPr>
          <p:spPr bwMode="hidden">
            <a:xfrm>
              <a:off x="5030" y="3151"/>
              <a:ext cx="728" cy="240"/>
            </a:xfrm>
            <a:custGeom>
              <a:avLst/>
              <a:gdLst>
                <a:gd name="T0" fmla="*/ 722 w 729"/>
                <a:gd name="T1" fmla="*/ 240 h 240"/>
                <a:gd name="T2" fmla="*/ 0 w 729"/>
                <a:gd name="T3" fmla="*/ 0 h 240"/>
                <a:gd name="T4" fmla="*/ 0 w 729"/>
                <a:gd name="T5" fmla="*/ 6 h 240"/>
                <a:gd name="T6" fmla="*/ 722 w 729"/>
                <a:gd name="T7" fmla="*/ 240 h 240"/>
                <a:gd name="T8" fmla="*/ 722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411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p:spPr>
          <p:txBody>
            <a:bodyPr/>
            <a:lstStyle/>
            <a:p>
              <a:pPr>
                <a:defRPr/>
              </a:pPr>
              <a:endParaRPr lang="en-US"/>
            </a:p>
          </p:txBody>
        </p:sp>
        <p:sp>
          <p:nvSpPr>
            <p:cNvPr id="1044" name="Freeform 15"/>
            <p:cNvSpPr>
              <a:spLocks/>
            </p:cNvSpPr>
            <p:nvPr/>
          </p:nvSpPr>
          <p:spPr bwMode="hidden">
            <a:xfrm>
              <a:off x="5030" y="3049"/>
              <a:ext cx="728" cy="318"/>
            </a:xfrm>
            <a:custGeom>
              <a:avLst/>
              <a:gdLst>
                <a:gd name="T0" fmla="*/ 722 w 729"/>
                <a:gd name="T1" fmla="*/ 318 h 318"/>
                <a:gd name="T2" fmla="*/ 722 w 729"/>
                <a:gd name="T3" fmla="*/ 312 h 318"/>
                <a:gd name="T4" fmla="*/ 0 w 729"/>
                <a:gd name="T5" fmla="*/ 0 h 318"/>
                <a:gd name="T6" fmla="*/ 0 w 729"/>
                <a:gd name="T7" fmla="*/ 54 h 318"/>
                <a:gd name="T8" fmla="*/ 722 w 729"/>
                <a:gd name="T9" fmla="*/ 318 h 318"/>
                <a:gd name="T10" fmla="*/ 722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411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p:spPr>
          <p:txBody>
            <a:bodyPr/>
            <a:lstStyle/>
            <a:p>
              <a:pPr>
                <a:defRPr/>
              </a:pPr>
              <a:endParaRPr lang="en-US"/>
            </a:p>
          </p:txBody>
        </p:sp>
        <p:sp>
          <p:nvSpPr>
            <p:cNvPr id="411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p:spPr>
          <p:txBody>
            <a:bodyPr/>
            <a:lstStyle/>
            <a:p>
              <a:pPr>
                <a:defRPr/>
              </a:pPr>
              <a:endParaRPr lang="en-US"/>
            </a:p>
          </p:txBody>
        </p:sp>
        <p:sp>
          <p:nvSpPr>
            <p:cNvPr id="411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p:spPr>
          <p:txBody>
            <a:bodyPr/>
            <a:lstStyle/>
            <a:p>
              <a:pPr>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411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p:spPr>
          <p:txBody>
            <a:bodyPr/>
            <a:lstStyle/>
            <a:p>
              <a:pPr>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411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p:spPr>
          <p:txBody>
            <a:bodyPr/>
            <a:lstStyle/>
            <a:p>
              <a:pPr>
                <a:defRPr/>
              </a:pPr>
              <a:endParaRPr lang="en-US"/>
            </a:p>
          </p:txBody>
        </p:sp>
        <p:sp>
          <p:nvSpPr>
            <p:cNvPr id="411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p:spPr>
          <p:txBody>
            <a:bodyPr/>
            <a:lstStyle/>
            <a:p>
              <a:pPr>
                <a:defRPr/>
              </a:pPr>
              <a:endParaRPr lang="en-US"/>
            </a:p>
          </p:txBody>
        </p:sp>
        <p:sp>
          <p:nvSpPr>
            <p:cNvPr id="412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p:spPr>
          <p:txBody>
            <a:bodyPr/>
            <a:lstStyle/>
            <a:p>
              <a:pPr>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412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p:spPr>
          <p:txBody>
            <a:bodyPr/>
            <a:lstStyle/>
            <a:p>
              <a:pPr>
                <a:defRPr/>
              </a:pPr>
              <a:endParaRPr lang="en-US"/>
            </a:p>
          </p:txBody>
        </p:sp>
        <p:sp>
          <p:nvSpPr>
            <p:cNvPr id="412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05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412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p:spPr>
          <p:txBody>
            <a:bodyPr/>
            <a:lstStyle/>
            <a:p>
              <a:pPr>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412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p:spPr>
          <p:txBody>
            <a:bodyPr/>
            <a:lstStyle/>
            <a:p>
              <a:pPr>
                <a:defRPr/>
              </a:pPr>
              <a:endParaRPr lang="en-US"/>
            </a:p>
          </p:txBody>
        </p:sp>
        <p:sp>
          <p:nvSpPr>
            <p:cNvPr id="412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412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p:spPr>
          <p:txBody>
            <a:bodyPr/>
            <a:lstStyle/>
            <a:p>
              <a:pPr>
                <a:defRPr/>
              </a:pPr>
              <a:endParaRPr lang="en-US"/>
            </a:p>
          </p:txBody>
        </p:sp>
        <p:sp>
          <p:nvSpPr>
            <p:cNvPr id="413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en-US"/>
            </a:p>
          </p:txBody>
        </p:sp>
        <p:sp>
          <p:nvSpPr>
            <p:cNvPr id="413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a:defRPr/>
              </a:pPr>
              <a:endParaRPr lang="en-US"/>
            </a:p>
          </p:txBody>
        </p:sp>
        <p:sp>
          <p:nvSpPr>
            <p:cNvPr id="413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p:spPr>
          <p:txBody>
            <a:bodyPr/>
            <a:lstStyle/>
            <a:p>
              <a:pPr>
                <a:defRPr/>
              </a:pPr>
              <a:endParaRPr lang="en-US"/>
            </a:p>
          </p:txBody>
        </p:sp>
        <p:sp>
          <p:nvSpPr>
            <p:cNvPr id="413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p:spPr>
          <p:txBody>
            <a:bodyPr/>
            <a:lstStyle/>
            <a:p>
              <a:pPr>
                <a:defRPr/>
              </a:pPr>
              <a:endParaRPr lang="en-US"/>
            </a:p>
          </p:txBody>
        </p:sp>
        <p:sp>
          <p:nvSpPr>
            <p:cNvPr id="413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p:spPr>
          <p:txBody>
            <a:bodyPr/>
            <a:lstStyle/>
            <a:p>
              <a:pPr>
                <a:defRPr/>
              </a:pPr>
              <a:endParaRPr lang="en-US"/>
            </a:p>
          </p:txBody>
        </p:sp>
        <p:grpSp>
          <p:nvGrpSpPr>
            <p:cNvPr id="2"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p:spPr>
            <p:txBody>
              <a:bodyPr/>
              <a:lstStyle/>
              <a:p>
                <a:pPr>
                  <a:defRPr/>
                </a:pPr>
                <a:endParaRPr lang="en-US"/>
              </a:p>
            </p:txBody>
          </p:sp>
          <p:sp>
            <p:nvSpPr>
              <p:cNvPr id="413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p:spPr>
            <p:txBody>
              <a:bodyPr/>
              <a:lstStyle/>
              <a:p>
                <a:pPr>
                  <a:defRPr/>
                </a:pPr>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pPr>
              <a:defRPr/>
            </a:pPr>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pPr>
              <a:defRPr/>
            </a:pPr>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pPr>
              <a:defRPr/>
            </a:pPr>
            <a:fld id="{DA857D95-53DB-4DA0-B7A5-AD988725A2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http://www.youtube.com/watch?v=0CRX_mqpzdU" TargetMode="External"/><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amazon.com/exec/obidos/ASIN/0521467012/theringofthen-2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mazon.com/exec/obidos/ASIN/0531153061/theringofthen-2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0"/>
            <a:ext cx="7772400" cy="1462088"/>
          </a:xfrm>
        </p:spPr>
        <p:txBody>
          <a:bodyPr/>
          <a:lstStyle/>
          <a:p>
            <a:pPr eaLnBrk="1" hangingPunct="1">
              <a:defRPr/>
            </a:pPr>
            <a:r>
              <a:rPr lang="en-US" dirty="0" smtClean="0">
                <a:latin typeface="Script MT Bold" pitchFamily="66" charset="0"/>
              </a:rPr>
              <a:t>Transforming from the </a:t>
            </a:r>
            <a:br>
              <a:rPr lang="en-US" dirty="0" smtClean="0">
                <a:latin typeface="Script MT Bold" pitchFamily="66" charset="0"/>
              </a:rPr>
            </a:br>
            <a:r>
              <a:rPr lang="en-US" dirty="0" smtClean="0">
                <a:latin typeface="Script MT Bold" pitchFamily="66" charset="0"/>
              </a:rPr>
              <a:t>Middle Ages</a:t>
            </a:r>
          </a:p>
        </p:txBody>
      </p:sp>
      <p:sp>
        <p:nvSpPr>
          <p:cNvPr id="79875" name="Rectangle 3"/>
          <p:cNvSpPr>
            <a:spLocks noGrp="1" noChangeArrowheads="1"/>
          </p:cNvSpPr>
          <p:nvPr>
            <p:ph type="body" sz="half" idx="1"/>
          </p:nvPr>
        </p:nvSpPr>
        <p:spPr>
          <a:xfrm>
            <a:off x="762000" y="1676400"/>
            <a:ext cx="3810000" cy="4648200"/>
          </a:xfrm>
        </p:spPr>
        <p:txBody>
          <a:bodyPr/>
          <a:lstStyle/>
          <a:p>
            <a:pPr algn="ctr" eaLnBrk="1" hangingPunct="1">
              <a:lnSpc>
                <a:spcPct val="90000"/>
              </a:lnSpc>
              <a:buFont typeface="Wingdings" pitchFamily="2" charset="2"/>
              <a:buNone/>
              <a:defRPr/>
            </a:pPr>
            <a:r>
              <a:rPr lang="en-US" u="sng" dirty="0" smtClean="0">
                <a:latin typeface="Georgia" pitchFamily="18" charset="0"/>
              </a:rPr>
              <a:t>WHAT IT WAS</a:t>
            </a:r>
          </a:p>
          <a:p>
            <a:pPr eaLnBrk="1" hangingPunct="1">
              <a:lnSpc>
                <a:spcPct val="90000"/>
              </a:lnSpc>
              <a:defRPr/>
            </a:pPr>
            <a:r>
              <a:rPr lang="en-US" dirty="0" smtClean="0">
                <a:latin typeface="Georgia" pitchFamily="18" charset="0"/>
              </a:rPr>
              <a:t>Feudal System</a:t>
            </a:r>
          </a:p>
          <a:p>
            <a:pPr eaLnBrk="1" hangingPunct="1">
              <a:lnSpc>
                <a:spcPct val="90000"/>
              </a:lnSpc>
              <a:defRPr/>
            </a:pPr>
            <a:endParaRPr lang="en-US" dirty="0" smtClean="0">
              <a:latin typeface="Georgia" pitchFamily="18" charset="0"/>
            </a:endParaRPr>
          </a:p>
          <a:p>
            <a:pPr eaLnBrk="1" hangingPunct="1">
              <a:lnSpc>
                <a:spcPct val="90000"/>
              </a:lnSpc>
              <a:defRPr/>
            </a:pPr>
            <a:r>
              <a:rPr lang="en-US" dirty="0" smtClean="0">
                <a:latin typeface="Georgia" pitchFamily="18" charset="0"/>
              </a:rPr>
              <a:t>Manors</a:t>
            </a:r>
          </a:p>
          <a:p>
            <a:pPr eaLnBrk="1" hangingPunct="1">
              <a:lnSpc>
                <a:spcPct val="90000"/>
              </a:lnSpc>
              <a:defRPr/>
            </a:pPr>
            <a:endParaRPr lang="en-US" sz="1800" dirty="0" smtClean="0">
              <a:latin typeface="Georgia" pitchFamily="18" charset="0"/>
            </a:endParaRPr>
          </a:p>
          <a:p>
            <a:pPr eaLnBrk="1" hangingPunct="1">
              <a:lnSpc>
                <a:spcPct val="90000"/>
              </a:lnSpc>
              <a:defRPr/>
            </a:pPr>
            <a:r>
              <a:rPr lang="en-US" dirty="0" smtClean="0">
                <a:latin typeface="Georgia" pitchFamily="18" charset="0"/>
              </a:rPr>
              <a:t>Church is all knowing</a:t>
            </a:r>
          </a:p>
          <a:p>
            <a:pPr eaLnBrk="1" hangingPunct="1">
              <a:lnSpc>
                <a:spcPct val="90000"/>
              </a:lnSpc>
              <a:defRPr/>
            </a:pPr>
            <a:r>
              <a:rPr lang="en-US" dirty="0" smtClean="0">
                <a:latin typeface="Georgia" pitchFamily="18" charset="0"/>
              </a:rPr>
              <a:t>Black Death</a:t>
            </a:r>
          </a:p>
          <a:p>
            <a:pPr eaLnBrk="1" hangingPunct="1">
              <a:lnSpc>
                <a:spcPct val="90000"/>
              </a:lnSpc>
              <a:defRPr/>
            </a:pPr>
            <a:r>
              <a:rPr lang="en-US" dirty="0" smtClean="0">
                <a:latin typeface="Georgia" pitchFamily="18" charset="0"/>
              </a:rPr>
              <a:t>Focus on the Afterlife</a:t>
            </a:r>
          </a:p>
          <a:p>
            <a:pPr eaLnBrk="1" hangingPunct="1">
              <a:lnSpc>
                <a:spcPct val="90000"/>
              </a:lnSpc>
              <a:defRPr/>
            </a:pPr>
            <a:r>
              <a:rPr lang="en-US" dirty="0" smtClean="0">
                <a:latin typeface="Georgia" pitchFamily="18" charset="0"/>
              </a:rPr>
              <a:t>Focus on Group</a:t>
            </a:r>
          </a:p>
          <a:p>
            <a:pPr eaLnBrk="1" hangingPunct="1">
              <a:lnSpc>
                <a:spcPct val="90000"/>
              </a:lnSpc>
              <a:defRPr/>
            </a:pPr>
            <a:endParaRPr lang="en-US" dirty="0" smtClean="0">
              <a:latin typeface="Georgia" pitchFamily="18" charset="0"/>
            </a:endParaRPr>
          </a:p>
        </p:txBody>
      </p:sp>
      <p:sp>
        <p:nvSpPr>
          <p:cNvPr id="79876" name="Rectangle 4"/>
          <p:cNvSpPr>
            <a:spLocks noGrp="1" noChangeArrowheads="1"/>
          </p:cNvSpPr>
          <p:nvPr>
            <p:ph type="body" sz="half" idx="2"/>
          </p:nvPr>
        </p:nvSpPr>
        <p:spPr>
          <a:xfrm>
            <a:off x="4648200" y="1600200"/>
            <a:ext cx="4495800" cy="4114800"/>
          </a:xfrm>
        </p:spPr>
        <p:txBody>
          <a:bodyPr/>
          <a:lstStyle/>
          <a:p>
            <a:pPr eaLnBrk="1" hangingPunct="1">
              <a:lnSpc>
                <a:spcPct val="90000"/>
              </a:lnSpc>
              <a:buFont typeface="Wingdings" pitchFamily="2" charset="2"/>
              <a:buNone/>
              <a:defRPr/>
            </a:pPr>
            <a:r>
              <a:rPr lang="en-US" u="sng" dirty="0" smtClean="0">
                <a:latin typeface="Georgia" pitchFamily="18" charset="0"/>
              </a:rPr>
              <a:t>HOW IT CHANGED</a:t>
            </a:r>
          </a:p>
          <a:p>
            <a:pPr eaLnBrk="1" hangingPunct="1">
              <a:lnSpc>
                <a:spcPct val="90000"/>
              </a:lnSpc>
              <a:defRPr/>
            </a:pPr>
            <a:r>
              <a:rPr lang="en-US" dirty="0" smtClean="0">
                <a:latin typeface="Georgia" pitchFamily="18" charset="0"/>
              </a:rPr>
              <a:t>Nobles, middle class, peasants</a:t>
            </a:r>
          </a:p>
          <a:p>
            <a:pPr eaLnBrk="1" hangingPunct="1">
              <a:lnSpc>
                <a:spcPct val="90000"/>
              </a:lnSpc>
              <a:defRPr/>
            </a:pPr>
            <a:r>
              <a:rPr lang="en-US" dirty="0" smtClean="0">
                <a:latin typeface="Georgia" pitchFamily="18" charset="0"/>
              </a:rPr>
              <a:t>Trade/money/lending/      banking/insurance</a:t>
            </a:r>
          </a:p>
          <a:p>
            <a:pPr eaLnBrk="1" hangingPunct="1">
              <a:lnSpc>
                <a:spcPct val="90000"/>
              </a:lnSpc>
              <a:defRPr/>
            </a:pPr>
            <a:r>
              <a:rPr lang="en-US" dirty="0" smtClean="0">
                <a:latin typeface="Georgia" pitchFamily="18" charset="0"/>
              </a:rPr>
              <a:t>Questioned church/secular view</a:t>
            </a:r>
          </a:p>
          <a:p>
            <a:pPr eaLnBrk="1" hangingPunct="1">
              <a:lnSpc>
                <a:spcPct val="90000"/>
              </a:lnSpc>
              <a:defRPr/>
            </a:pPr>
            <a:r>
              <a:rPr lang="en-US" dirty="0" smtClean="0">
                <a:latin typeface="Georgia" pitchFamily="18" charset="0"/>
              </a:rPr>
              <a:t>Celebrate life/Enjoy the Present/ Humanism</a:t>
            </a:r>
          </a:p>
          <a:p>
            <a:pPr eaLnBrk="1" hangingPunct="1">
              <a:lnSpc>
                <a:spcPct val="90000"/>
              </a:lnSpc>
              <a:defRPr/>
            </a:pPr>
            <a:endParaRPr lang="en-US" dirty="0" smtClean="0">
              <a:latin typeface="Georgia" pitchFamily="18" charset="0"/>
            </a:endParaRPr>
          </a:p>
          <a:p>
            <a:pPr eaLnBrk="1" hangingPunct="1">
              <a:lnSpc>
                <a:spcPct val="90000"/>
              </a:lnSpc>
              <a:defRPr/>
            </a:pPr>
            <a:r>
              <a:rPr lang="en-US" dirty="0" smtClean="0">
                <a:latin typeface="Georgia" pitchFamily="18" charset="0"/>
              </a:rPr>
              <a:t>Focus on Individual</a:t>
            </a:r>
          </a:p>
        </p:txBody>
      </p:sp>
      <p:sp>
        <p:nvSpPr>
          <p:cNvPr id="27653" name="Line 5"/>
          <p:cNvSpPr>
            <a:spLocks noChangeShapeType="1"/>
          </p:cNvSpPr>
          <p:nvPr/>
        </p:nvSpPr>
        <p:spPr bwMode="auto">
          <a:xfrm>
            <a:off x="3810000" y="2362200"/>
            <a:ext cx="533400" cy="0"/>
          </a:xfrm>
          <a:prstGeom prst="line">
            <a:avLst/>
          </a:prstGeom>
          <a:noFill/>
          <a:ln w="9525">
            <a:solidFill>
              <a:schemeClr val="tx1"/>
            </a:solidFill>
            <a:round/>
            <a:headEnd/>
            <a:tailEnd type="triangle" w="med" len="med"/>
          </a:ln>
        </p:spPr>
        <p:txBody>
          <a:bodyPr/>
          <a:lstStyle/>
          <a:p>
            <a:endParaRPr lang="en-US"/>
          </a:p>
        </p:txBody>
      </p:sp>
      <p:sp>
        <p:nvSpPr>
          <p:cNvPr id="27654" name="Line 6"/>
          <p:cNvSpPr>
            <a:spLocks noChangeShapeType="1"/>
          </p:cNvSpPr>
          <p:nvPr/>
        </p:nvSpPr>
        <p:spPr bwMode="auto">
          <a:xfrm>
            <a:off x="2590800" y="3200400"/>
            <a:ext cx="1981200" cy="0"/>
          </a:xfrm>
          <a:prstGeom prst="line">
            <a:avLst/>
          </a:prstGeom>
          <a:noFill/>
          <a:ln w="9525">
            <a:solidFill>
              <a:schemeClr val="tx1"/>
            </a:solidFill>
            <a:round/>
            <a:headEnd/>
            <a:tailEnd type="triangle" w="med" len="med"/>
          </a:ln>
        </p:spPr>
        <p:txBody>
          <a:bodyPr/>
          <a:lstStyle/>
          <a:p>
            <a:endParaRPr lang="en-US"/>
          </a:p>
        </p:txBody>
      </p:sp>
      <p:sp>
        <p:nvSpPr>
          <p:cNvPr id="27655" name="Line 7"/>
          <p:cNvSpPr>
            <a:spLocks noChangeShapeType="1"/>
          </p:cNvSpPr>
          <p:nvPr/>
        </p:nvSpPr>
        <p:spPr bwMode="auto">
          <a:xfrm>
            <a:off x="3429000" y="4114800"/>
            <a:ext cx="990600" cy="0"/>
          </a:xfrm>
          <a:prstGeom prst="line">
            <a:avLst/>
          </a:prstGeom>
          <a:noFill/>
          <a:ln w="9525">
            <a:solidFill>
              <a:schemeClr val="tx1"/>
            </a:solidFill>
            <a:round/>
            <a:headEnd/>
            <a:tailEnd type="triangle" w="med" len="med"/>
          </a:ln>
        </p:spPr>
        <p:txBody>
          <a:bodyPr/>
          <a:lstStyle/>
          <a:p>
            <a:endParaRPr lang="en-US"/>
          </a:p>
        </p:txBody>
      </p:sp>
      <p:sp>
        <p:nvSpPr>
          <p:cNvPr id="27656" name="Line 8"/>
          <p:cNvSpPr>
            <a:spLocks noChangeShapeType="1"/>
          </p:cNvSpPr>
          <p:nvPr/>
        </p:nvSpPr>
        <p:spPr bwMode="auto">
          <a:xfrm>
            <a:off x="3429000" y="5029200"/>
            <a:ext cx="914400" cy="0"/>
          </a:xfrm>
          <a:prstGeom prst="line">
            <a:avLst/>
          </a:prstGeom>
          <a:noFill/>
          <a:ln w="9525">
            <a:solidFill>
              <a:schemeClr val="tx1"/>
            </a:solidFill>
            <a:round/>
            <a:headEnd/>
            <a:tailEnd type="triangle" w="med" len="med"/>
          </a:ln>
        </p:spPr>
        <p:txBody>
          <a:bodyPr/>
          <a:lstStyle/>
          <a:p>
            <a:endParaRPr lang="en-US"/>
          </a:p>
        </p:txBody>
      </p:sp>
      <p:sp>
        <p:nvSpPr>
          <p:cNvPr id="27657" name="Line 9"/>
          <p:cNvSpPr>
            <a:spLocks noChangeShapeType="1"/>
          </p:cNvSpPr>
          <p:nvPr/>
        </p:nvSpPr>
        <p:spPr bwMode="auto">
          <a:xfrm>
            <a:off x="3352800" y="5105400"/>
            <a:ext cx="1143000" cy="0"/>
          </a:xfrm>
          <a:prstGeom prst="line">
            <a:avLst/>
          </a:prstGeom>
          <a:noFill/>
          <a:ln w="9525">
            <a:solidFill>
              <a:schemeClr val="tx1"/>
            </a:solidFill>
            <a:round/>
            <a:headEnd/>
            <a:tailEnd type="triangle" w="med" len="med"/>
          </a:ln>
        </p:spPr>
        <p:txBody>
          <a:bodyPr/>
          <a:lstStyle/>
          <a:p>
            <a:endParaRPr lang="en-US"/>
          </a:p>
        </p:txBody>
      </p:sp>
      <p:sp>
        <p:nvSpPr>
          <p:cNvPr id="27658" name="Line 10"/>
          <p:cNvSpPr>
            <a:spLocks noChangeShapeType="1"/>
          </p:cNvSpPr>
          <p:nvPr/>
        </p:nvSpPr>
        <p:spPr bwMode="auto">
          <a:xfrm flipV="1">
            <a:off x="3276600" y="5181600"/>
            <a:ext cx="76200" cy="152400"/>
          </a:xfrm>
          <a:prstGeom prst="line">
            <a:avLst/>
          </a:prstGeom>
          <a:noFill/>
          <a:ln w="9525">
            <a:solidFill>
              <a:schemeClr val="tx1"/>
            </a:solidFill>
            <a:round/>
            <a:headEnd/>
            <a:tailEnd/>
          </a:ln>
        </p:spPr>
        <p:txBody>
          <a:bodyPr/>
          <a:lstStyle/>
          <a:p>
            <a:endParaRPr lang="en-US"/>
          </a:p>
        </p:txBody>
      </p:sp>
      <p:sp>
        <p:nvSpPr>
          <p:cNvPr id="27659" name="Line 11"/>
          <p:cNvSpPr>
            <a:spLocks noChangeShapeType="1"/>
          </p:cNvSpPr>
          <p:nvPr/>
        </p:nvSpPr>
        <p:spPr bwMode="auto">
          <a:xfrm>
            <a:off x="3200400" y="4953000"/>
            <a:ext cx="76200" cy="76200"/>
          </a:xfrm>
          <a:prstGeom prst="line">
            <a:avLst/>
          </a:prstGeom>
          <a:noFill/>
          <a:ln w="9525">
            <a:solidFill>
              <a:schemeClr val="tx1"/>
            </a:solidFill>
            <a:round/>
            <a:headEnd/>
            <a:tailEnd/>
          </a:ln>
        </p:spPr>
        <p:txBody>
          <a:bodyPr/>
          <a:lstStyle/>
          <a:p>
            <a:endParaRPr lang="en-US"/>
          </a:p>
        </p:txBody>
      </p:sp>
      <p:sp>
        <p:nvSpPr>
          <p:cNvPr id="27660" name="Line 12"/>
          <p:cNvSpPr>
            <a:spLocks noChangeShapeType="1"/>
          </p:cNvSpPr>
          <p:nvPr/>
        </p:nvSpPr>
        <p:spPr bwMode="auto">
          <a:xfrm>
            <a:off x="3886200" y="6248400"/>
            <a:ext cx="6858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fade">
                                      <p:cBhvr>
                                        <p:cTn id="7" dur="20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2000"/>
                                        <p:tgtEl>
                                          <p:spTgt spid="79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fade">
                                      <p:cBhvr>
                                        <p:cTn id="17" dur="2000"/>
                                        <p:tgtEl>
                                          <p:spTgt spid="798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fade">
                                      <p:cBhvr>
                                        <p:cTn id="22" dur="2000"/>
                                        <p:tgtEl>
                                          <p:spTgt spid="79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9875">
                                            <p:txEl>
                                              <p:pRg st="5" end="5"/>
                                            </p:txEl>
                                          </p:spTgt>
                                        </p:tgtEl>
                                        <p:attrNameLst>
                                          <p:attrName>style.visibility</p:attrName>
                                        </p:attrNameLst>
                                      </p:cBhvr>
                                      <p:to>
                                        <p:strVal val="visible"/>
                                      </p:to>
                                    </p:set>
                                    <p:animEffect transition="in" filter="fade">
                                      <p:cBhvr>
                                        <p:cTn id="27" dur="2000"/>
                                        <p:tgtEl>
                                          <p:spTgt spid="7987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875">
                                            <p:txEl>
                                              <p:pRg st="6" end="6"/>
                                            </p:txEl>
                                          </p:spTgt>
                                        </p:tgtEl>
                                        <p:attrNameLst>
                                          <p:attrName>style.visibility</p:attrName>
                                        </p:attrNameLst>
                                      </p:cBhvr>
                                      <p:to>
                                        <p:strVal val="visible"/>
                                      </p:to>
                                    </p:set>
                                    <p:animEffect transition="in" filter="fade">
                                      <p:cBhvr>
                                        <p:cTn id="32" dur="2000"/>
                                        <p:tgtEl>
                                          <p:spTgt spid="7987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9875">
                                            <p:txEl>
                                              <p:pRg st="7" end="7"/>
                                            </p:txEl>
                                          </p:spTgt>
                                        </p:tgtEl>
                                        <p:attrNameLst>
                                          <p:attrName>style.visibility</p:attrName>
                                        </p:attrNameLst>
                                      </p:cBhvr>
                                      <p:to>
                                        <p:strVal val="visible"/>
                                      </p:to>
                                    </p:set>
                                    <p:animEffect transition="in" filter="fade">
                                      <p:cBhvr>
                                        <p:cTn id="37" dur="2000"/>
                                        <p:tgtEl>
                                          <p:spTgt spid="7987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9875">
                                            <p:txEl>
                                              <p:pRg st="8" end="8"/>
                                            </p:txEl>
                                          </p:spTgt>
                                        </p:tgtEl>
                                        <p:attrNameLst>
                                          <p:attrName>style.visibility</p:attrName>
                                        </p:attrNameLst>
                                      </p:cBhvr>
                                      <p:to>
                                        <p:strVal val="visible"/>
                                      </p:to>
                                    </p:set>
                                    <p:animEffect transition="in" filter="fade">
                                      <p:cBhvr>
                                        <p:cTn id="42" dur="2000"/>
                                        <p:tgtEl>
                                          <p:spTgt spid="7987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9876">
                                            <p:txEl>
                                              <p:pRg st="0" end="0"/>
                                            </p:txEl>
                                          </p:spTgt>
                                        </p:tgtEl>
                                        <p:attrNameLst>
                                          <p:attrName>style.visibility</p:attrName>
                                        </p:attrNameLst>
                                      </p:cBhvr>
                                      <p:to>
                                        <p:strVal val="visible"/>
                                      </p:to>
                                    </p:set>
                                    <p:animEffect transition="in" filter="fade">
                                      <p:cBhvr>
                                        <p:cTn id="47" dur="2000"/>
                                        <p:tgtEl>
                                          <p:spTgt spid="79876">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9876">
                                            <p:txEl>
                                              <p:pRg st="1" end="1"/>
                                            </p:txEl>
                                          </p:spTgt>
                                        </p:tgtEl>
                                        <p:attrNameLst>
                                          <p:attrName>style.visibility</p:attrName>
                                        </p:attrNameLst>
                                      </p:cBhvr>
                                      <p:to>
                                        <p:strVal val="visible"/>
                                      </p:to>
                                    </p:set>
                                    <p:animEffect transition="in" filter="fade">
                                      <p:cBhvr>
                                        <p:cTn id="52" dur="2000"/>
                                        <p:tgtEl>
                                          <p:spTgt spid="7987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876">
                                            <p:txEl>
                                              <p:pRg st="2" end="2"/>
                                            </p:txEl>
                                          </p:spTgt>
                                        </p:tgtEl>
                                        <p:attrNameLst>
                                          <p:attrName>style.visibility</p:attrName>
                                        </p:attrNameLst>
                                      </p:cBhvr>
                                      <p:to>
                                        <p:strVal val="visible"/>
                                      </p:to>
                                    </p:set>
                                    <p:animEffect transition="in" filter="fade">
                                      <p:cBhvr>
                                        <p:cTn id="57" dur="2000"/>
                                        <p:tgtEl>
                                          <p:spTgt spid="79876">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9876">
                                            <p:txEl>
                                              <p:pRg st="3" end="3"/>
                                            </p:txEl>
                                          </p:spTgt>
                                        </p:tgtEl>
                                        <p:attrNameLst>
                                          <p:attrName>style.visibility</p:attrName>
                                        </p:attrNameLst>
                                      </p:cBhvr>
                                      <p:to>
                                        <p:strVal val="visible"/>
                                      </p:to>
                                    </p:set>
                                    <p:animEffect transition="in" filter="fade">
                                      <p:cBhvr>
                                        <p:cTn id="62" dur="2000"/>
                                        <p:tgtEl>
                                          <p:spTgt spid="79876">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9876">
                                            <p:txEl>
                                              <p:pRg st="4" end="4"/>
                                            </p:txEl>
                                          </p:spTgt>
                                        </p:tgtEl>
                                        <p:attrNameLst>
                                          <p:attrName>style.visibility</p:attrName>
                                        </p:attrNameLst>
                                      </p:cBhvr>
                                      <p:to>
                                        <p:strVal val="visible"/>
                                      </p:to>
                                    </p:set>
                                    <p:animEffect transition="in" filter="fade">
                                      <p:cBhvr>
                                        <p:cTn id="67" dur="2000"/>
                                        <p:tgtEl>
                                          <p:spTgt spid="79876">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9876">
                                            <p:txEl>
                                              <p:pRg st="6" end="6"/>
                                            </p:txEl>
                                          </p:spTgt>
                                        </p:tgtEl>
                                        <p:attrNameLst>
                                          <p:attrName>style.visibility</p:attrName>
                                        </p:attrNameLst>
                                      </p:cBhvr>
                                      <p:to>
                                        <p:strVal val="visible"/>
                                      </p:to>
                                    </p:set>
                                    <p:animEffect transition="in" filter="fade">
                                      <p:cBhvr>
                                        <p:cTn id="72" dur="2000"/>
                                        <p:tgtEl>
                                          <p:spTgt spid="798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P spid="7987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105400" cy="2286000"/>
          </a:xfrm>
        </p:spPr>
        <p:txBody>
          <a:bodyPr/>
          <a:lstStyle/>
          <a:p>
            <a:pPr>
              <a:defRPr/>
            </a:pPr>
            <a:r>
              <a:rPr lang="en-US" sz="3600" dirty="0" smtClean="0"/>
              <a:t>Innovate--To introduce something new; make changes in anything established.</a:t>
            </a:r>
            <a:endParaRPr lang="en-US" sz="3600" dirty="0"/>
          </a:p>
        </p:txBody>
      </p:sp>
      <p:pic>
        <p:nvPicPr>
          <p:cNvPr id="33795" name="Picture 4" descr="venusti1a.jpg"/>
          <p:cNvPicPr>
            <a:picLocks noChangeAspect="1"/>
          </p:cNvPicPr>
          <p:nvPr/>
        </p:nvPicPr>
        <p:blipFill>
          <a:blip r:embed="rId2"/>
          <a:srcRect/>
          <a:stretch>
            <a:fillRect/>
          </a:stretch>
        </p:blipFill>
        <p:spPr bwMode="auto">
          <a:xfrm>
            <a:off x="0" y="4535488"/>
            <a:ext cx="1828800" cy="2322512"/>
          </a:xfrm>
          <a:prstGeom prst="rect">
            <a:avLst/>
          </a:prstGeom>
          <a:noFill/>
          <a:ln w="9525">
            <a:noFill/>
            <a:miter lim="800000"/>
            <a:headEnd/>
            <a:tailEnd/>
          </a:ln>
        </p:spPr>
      </p:pic>
      <p:pic>
        <p:nvPicPr>
          <p:cNvPr id="33796" name="Picture 5" descr="220px-Gutenberg.jpg"/>
          <p:cNvPicPr>
            <a:picLocks noChangeAspect="1"/>
          </p:cNvPicPr>
          <p:nvPr/>
        </p:nvPicPr>
        <p:blipFill>
          <a:blip r:embed="rId3"/>
          <a:srcRect/>
          <a:stretch>
            <a:fillRect/>
          </a:stretch>
        </p:blipFill>
        <p:spPr bwMode="auto">
          <a:xfrm>
            <a:off x="0" y="0"/>
            <a:ext cx="1987550" cy="2547938"/>
          </a:xfrm>
          <a:prstGeom prst="rect">
            <a:avLst/>
          </a:prstGeom>
          <a:noFill/>
          <a:ln w="9525">
            <a:noFill/>
            <a:miter lim="800000"/>
            <a:headEnd/>
            <a:tailEnd/>
          </a:ln>
        </p:spPr>
      </p:pic>
      <p:pic>
        <p:nvPicPr>
          <p:cNvPr id="33797" name="Picture 6" descr="220px-Justus_Sustermans_-_Portrait_of_Galileo_Galilei,_1636.jpg"/>
          <p:cNvPicPr>
            <a:picLocks noChangeAspect="1"/>
          </p:cNvPicPr>
          <p:nvPr/>
        </p:nvPicPr>
        <p:blipFill>
          <a:blip r:embed="rId4"/>
          <a:srcRect/>
          <a:stretch>
            <a:fillRect/>
          </a:stretch>
        </p:blipFill>
        <p:spPr bwMode="auto">
          <a:xfrm>
            <a:off x="3505200" y="4572000"/>
            <a:ext cx="1801813" cy="2286000"/>
          </a:xfrm>
          <a:prstGeom prst="rect">
            <a:avLst/>
          </a:prstGeom>
          <a:noFill/>
          <a:ln w="9525">
            <a:noFill/>
            <a:miter lim="800000"/>
            <a:headEnd/>
            <a:tailEnd/>
          </a:ln>
        </p:spPr>
      </p:pic>
      <p:pic>
        <p:nvPicPr>
          <p:cNvPr id="33798" name="Picture 7" descr="dante.jpg"/>
          <p:cNvPicPr>
            <a:picLocks noChangeAspect="1"/>
          </p:cNvPicPr>
          <p:nvPr/>
        </p:nvPicPr>
        <p:blipFill>
          <a:blip r:embed="rId5"/>
          <a:srcRect/>
          <a:stretch>
            <a:fillRect/>
          </a:stretch>
        </p:blipFill>
        <p:spPr bwMode="auto">
          <a:xfrm>
            <a:off x="7086600" y="0"/>
            <a:ext cx="2057400" cy="2209800"/>
          </a:xfrm>
          <a:prstGeom prst="rect">
            <a:avLst/>
          </a:prstGeom>
          <a:noFill/>
          <a:ln w="9525">
            <a:noFill/>
            <a:miter lim="800000"/>
            <a:headEnd/>
            <a:tailEnd/>
          </a:ln>
        </p:spPr>
      </p:pic>
      <p:pic>
        <p:nvPicPr>
          <p:cNvPr id="33799" name="Picture 8" descr="300px-Pacioli.jpg"/>
          <p:cNvPicPr>
            <a:picLocks noChangeAspect="1"/>
          </p:cNvPicPr>
          <p:nvPr/>
        </p:nvPicPr>
        <p:blipFill>
          <a:blip r:embed="rId6"/>
          <a:srcRect/>
          <a:stretch>
            <a:fillRect/>
          </a:stretch>
        </p:blipFill>
        <p:spPr bwMode="auto">
          <a:xfrm>
            <a:off x="5562600" y="2209800"/>
            <a:ext cx="3581400" cy="2590800"/>
          </a:xfrm>
          <a:prstGeom prst="rect">
            <a:avLst/>
          </a:prstGeom>
          <a:noFill/>
          <a:ln w="9525">
            <a:noFill/>
            <a:miter lim="800000"/>
            <a:headEnd/>
            <a:tailEnd/>
          </a:ln>
        </p:spPr>
      </p:pic>
      <p:pic>
        <p:nvPicPr>
          <p:cNvPr id="33800" name="Picture 9" descr="Machiavelli_AF.jpg"/>
          <p:cNvPicPr>
            <a:picLocks noChangeAspect="1"/>
          </p:cNvPicPr>
          <p:nvPr/>
        </p:nvPicPr>
        <p:blipFill>
          <a:blip r:embed="rId7"/>
          <a:srcRect/>
          <a:stretch>
            <a:fillRect/>
          </a:stretch>
        </p:blipFill>
        <p:spPr bwMode="auto">
          <a:xfrm>
            <a:off x="0" y="2362200"/>
            <a:ext cx="3548063" cy="2286000"/>
          </a:xfrm>
          <a:prstGeom prst="rect">
            <a:avLst/>
          </a:prstGeom>
          <a:noFill/>
          <a:ln w="9525">
            <a:noFill/>
            <a:miter lim="800000"/>
            <a:headEnd/>
            <a:tailEnd/>
          </a:ln>
        </p:spPr>
      </p:pic>
      <p:pic>
        <p:nvPicPr>
          <p:cNvPr id="33801" name="Picture 10" descr="220px-Nikolaus_Kopernikus.jpg"/>
          <p:cNvPicPr>
            <a:picLocks noChangeAspect="1"/>
          </p:cNvPicPr>
          <p:nvPr/>
        </p:nvPicPr>
        <p:blipFill>
          <a:blip r:embed="rId8"/>
          <a:srcRect/>
          <a:stretch>
            <a:fillRect/>
          </a:stretch>
        </p:blipFill>
        <p:spPr bwMode="auto">
          <a:xfrm>
            <a:off x="5257800" y="4572000"/>
            <a:ext cx="1963738" cy="2286000"/>
          </a:xfrm>
          <a:prstGeom prst="rect">
            <a:avLst/>
          </a:prstGeom>
          <a:noFill/>
          <a:ln w="9525">
            <a:noFill/>
            <a:miter lim="800000"/>
            <a:headEnd/>
            <a:tailEnd/>
          </a:ln>
        </p:spPr>
      </p:pic>
      <p:pic>
        <p:nvPicPr>
          <p:cNvPr id="33802" name="Picture 11" descr="Johannes_Kepler_1610.jpg"/>
          <p:cNvPicPr>
            <a:picLocks noChangeAspect="1"/>
          </p:cNvPicPr>
          <p:nvPr/>
        </p:nvPicPr>
        <p:blipFill>
          <a:blip r:embed="rId9" cstate="print"/>
          <a:srcRect/>
          <a:stretch>
            <a:fillRect/>
          </a:stretch>
        </p:blipFill>
        <p:spPr bwMode="auto">
          <a:xfrm>
            <a:off x="1828800" y="4572000"/>
            <a:ext cx="1714500" cy="2286000"/>
          </a:xfrm>
          <a:prstGeom prst="rect">
            <a:avLst/>
          </a:prstGeom>
          <a:noFill/>
          <a:ln w="9525">
            <a:noFill/>
            <a:miter lim="800000"/>
            <a:headEnd/>
            <a:tailEnd/>
          </a:ln>
        </p:spPr>
      </p:pic>
      <p:pic>
        <p:nvPicPr>
          <p:cNvPr id="33803" name="Content Placeholder 3" descr="Leonardo-Da-Vinci.jpg"/>
          <p:cNvPicPr>
            <a:picLocks noGrp="1" noChangeAspect="1"/>
          </p:cNvPicPr>
          <p:nvPr>
            <p:ph idx="1"/>
          </p:nvPr>
        </p:nvPicPr>
        <p:blipFill>
          <a:blip r:embed="rId10"/>
          <a:srcRect/>
          <a:stretch>
            <a:fillRect/>
          </a:stretch>
        </p:blipFill>
        <p:spPr>
          <a:xfrm>
            <a:off x="7239000" y="4548188"/>
            <a:ext cx="1905000" cy="2309812"/>
          </a:xfrm>
        </p:spPr>
      </p:pic>
      <p:sp>
        <p:nvSpPr>
          <p:cNvPr id="3" name="Rectangle 2"/>
          <p:cNvSpPr/>
          <p:nvPr/>
        </p:nvSpPr>
        <p:spPr>
          <a:xfrm>
            <a:off x="2286000" y="3105835"/>
            <a:ext cx="4572000" cy="646331"/>
          </a:xfrm>
          <a:prstGeom prst="rect">
            <a:avLst/>
          </a:prstGeom>
        </p:spPr>
        <p:txBody>
          <a:bodyPr>
            <a:spAutoFit/>
          </a:bodyPr>
          <a:lstStyle/>
          <a:p>
            <a:r>
              <a:rPr lang="en-US" dirty="0">
                <a:hlinkClick r:id="rId11"/>
              </a:rPr>
              <a:t>http://www.youtube.com/watch?v=0CRX_mqpzdU</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Humanism affected Art</a:t>
            </a:r>
            <a:endParaRPr lang="en-US" dirty="0"/>
          </a:p>
        </p:txBody>
      </p:sp>
      <p:sp>
        <p:nvSpPr>
          <p:cNvPr id="3" name="Content Placeholder 2"/>
          <p:cNvSpPr>
            <a:spLocks noGrp="1"/>
          </p:cNvSpPr>
          <p:nvPr>
            <p:ph idx="1"/>
          </p:nvPr>
        </p:nvSpPr>
        <p:spPr>
          <a:xfrm>
            <a:off x="457200" y="1600200"/>
            <a:ext cx="8229600" cy="4876800"/>
          </a:xfrm>
        </p:spPr>
        <p:txBody>
          <a:bodyPr/>
          <a:lstStyle/>
          <a:p>
            <a:r>
              <a:rPr lang="en-US" sz="2800" dirty="0" smtClean="0"/>
              <a:t>During the Middle Ages, artists were seen as humble servants whose talent and ability were meant to honor God. </a:t>
            </a:r>
          </a:p>
          <a:p>
            <a:pPr lvl="1"/>
            <a:r>
              <a:rPr lang="en-US" sz="2400" dirty="0" smtClean="0"/>
              <a:t>This is evident in the work of medieval artists adorning churches and cathedrals. </a:t>
            </a:r>
          </a:p>
          <a:p>
            <a:r>
              <a:rPr lang="en-US" sz="2800" dirty="0" smtClean="0"/>
              <a:t>During the Renaissance, artists were trained intellectuals</a:t>
            </a:r>
          </a:p>
          <a:p>
            <a:pPr lvl="1"/>
            <a:r>
              <a:rPr lang="en-US" sz="2400" dirty="0" smtClean="0"/>
              <a:t>They were well versed in the classics and mathematical principles. </a:t>
            </a:r>
          </a:p>
          <a:p>
            <a:pPr lvl="1"/>
            <a:r>
              <a:rPr lang="en-US" sz="2400" dirty="0" smtClean="0"/>
              <a:t>The art that they created reflected this newfound perspective.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hangingPunct="1">
              <a:defRPr/>
            </a:pPr>
            <a:r>
              <a:rPr lang="en-US" smtClean="0"/>
              <a:t>Renaissance Art</a:t>
            </a:r>
          </a:p>
        </p:txBody>
      </p:sp>
      <p:sp>
        <p:nvSpPr>
          <p:cNvPr id="37893" name="Rectangle 5"/>
          <p:cNvSpPr>
            <a:spLocks noGrp="1" noChangeArrowheads="1"/>
          </p:cNvSpPr>
          <p:nvPr>
            <p:ph type="body" idx="1"/>
          </p:nvPr>
        </p:nvSpPr>
        <p:spPr/>
        <p:txBody>
          <a:bodyPr/>
          <a:lstStyle/>
          <a:p>
            <a:pPr eaLnBrk="1" hangingPunct="1">
              <a:defRPr/>
            </a:pPr>
            <a:r>
              <a:rPr lang="en-US" smtClean="0"/>
              <a:t>Some of the greatest paintings, sculptures, and architecture in the history of the world.</a:t>
            </a:r>
          </a:p>
          <a:p>
            <a:pPr eaLnBrk="1" hangingPunct="1">
              <a:defRPr/>
            </a:pPr>
            <a:r>
              <a:rPr lang="en-US" smtClean="0"/>
              <a:t>Greek and Romans styles were used for columns, arches, and domes.</a:t>
            </a:r>
          </a:p>
          <a:p>
            <a:pPr eaLnBrk="1" hangingPunct="1">
              <a:defRPr/>
            </a:pPr>
            <a:r>
              <a:rPr lang="en-US" smtClean="0"/>
              <a:t>Artists were supported by merchants, popes and princes.</a:t>
            </a:r>
          </a:p>
          <a:p>
            <a:pPr eaLnBrk="1" hangingPunct="1">
              <a:defRPr/>
            </a:pPr>
            <a:r>
              <a:rPr lang="en-US" smtClean="0"/>
              <a:t>Art was detailed, realistic, and reflected study of human anatomy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20813"/>
          </a:xfrm>
        </p:spPr>
        <p:txBody>
          <a:bodyPr/>
          <a:lstStyle/>
          <a:p>
            <a:pPr>
              <a:defRPr/>
            </a:pPr>
            <a:r>
              <a:rPr lang="en-US" sz="4000" dirty="0" smtClean="0"/>
              <a:t>Perspective--Method for depicting a 3-D object on a 2-D surface.</a:t>
            </a:r>
            <a:r>
              <a:rPr lang="en-US" dirty="0" smtClean="0"/>
              <a:t/>
            </a:r>
            <a:br>
              <a:rPr lang="en-US" dirty="0" smtClean="0"/>
            </a:br>
            <a:endParaRPr lang="en-US" dirty="0"/>
          </a:p>
        </p:txBody>
      </p:sp>
      <p:pic>
        <p:nvPicPr>
          <p:cNvPr id="34819" name="Content Placeholder 3" descr="the last supper davinci perspective.jpg"/>
          <p:cNvPicPr>
            <a:picLocks noGrp="1" noChangeAspect="1"/>
          </p:cNvPicPr>
          <p:nvPr>
            <p:ph idx="1"/>
          </p:nvPr>
        </p:nvPicPr>
        <p:blipFill>
          <a:blip r:embed="rId2"/>
          <a:srcRect/>
          <a:stretch>
            <a:fillRect/>
          </a:stretch>
        </p:blipFill>
        <p:spPr>
          <a:xfrm>
            <a:off x="1087438" y="1600200"/>
            <a:ext cx="6969125" cy="45307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apoma3">
            <a:hlinkClick r:id="rId2"/>
          </p:cNvPr>
          <p:cNvPicPr>
            <a:picLocks noChangeAspect="1" noChangeArrowheads="1"/>
          </p:cNvPicPr>
          <p:nvPr/>
        </p:nvPicPr>
        <p:blipFill>
          <a:blip r:embed="rId3"/>
          <a:srcRect/>
          <a:stretch>
            <a:fillRect/>
          </a:stretch>
        </p:blipFill>
        <p:spPr bwMode="auto">
          <a:xfrm>
            <a:off x="457200" y="1371600"/>
            <a:ext cx="8229600" cy="5486400"/>
          </a:xfrm>
          <a:prstGeom prst="rect">
            <a:avLst/>
          </a:prstGeom>
          <a:noFill/>
          <a:ln w="9525">
            <a:noFill/>
            <a:miter lim="800000"/>
            <a:headEnd/>
            <a:tailEnd/>
          </a:ln>
        </p:spPr>
      </p:pic>
      <p:sp>
        <p:nvSpPr>
          <p:cNvPr id="34822" name="Rectangle 6"/>
          <p:cNvSpPr>
            <a:spLocks noGrp="1" noChangeArrowheads="1"/>
          </p:cNvSpPr>
          <p:nvPr>
            <p:ph type="title"/>
          </p:nvPr>
        </p:nvSpPr>
        <p:spPr/>
        <p:txBody>
          <a:bodyPr/>
          <a:lstStyle/>
          <a:p>
            <a:pPr eaLnBrk="1" hangingPunct="1">
              <a:defRPr/>
            </a:pPr>
            <a:r>
              <a:rPr lang="en-US" smtClean="0"/>
              <a:t>Michelangelo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hangingPunct="1">
              <a:defRPr/>
            </a:pPr>
            <a:r>
              <a:rPr lang="en-US" smtClean="0"/>
              <a:t>Leonardo da Vinci</a:t>
            </a:r>
          </a:p>
        </p:txBody>
      </p:sp>
      <p:pic>
        <p:nvPicPr>
          <p:cNvPr id="39939" name="Picture 6" descr="apoma1">
            <a:hlinkClick r:id="rId2"/>
          </p:cNvPr>
          <p:cNvPicPr>
            <a:picLocks noGrp="1" noChangeAspect="1" noChangeArrowheads="1"/>
          </p:cNvPicPr>
          <p:nvPr>
            <p:ph idx="1"/>
          </p:nvPr>
        </p:nvPicPr>
        <p:blipFill>
          <a:blip r:embed="rId3"/>
          <a:srcRect/>
          <a:stretch>
            <a:fillRect/>
          </a:stretch>
        </p:blipFill>
        <p:spPr>
          <a:xfrm>
            <a:off x="1752600" y="1295400"/>
            <a:ext cx="5410200" cy="52578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Raphael and Rubens</a:t>
            </a:r>
          </a:p>
        </p:txBody>
      </p:sp>
      <p:sp>
        <p:nvSpPr>
          <p:cNvPr id="44035" name="Rectangle 3"/>
          <p:cNvSpPr>
            <a:spLocks noGrp="1" noChangeArrowheads="1"/>
          </p:cNvSpPr>
          <p:nvPr>
            <p:ph type="body" idx="1"/>
          </p:nvPr>
        </p:nvSpPr>
        <p:spPr/>
        <p:txBody>
          <a:bodyPr/>
          <a:lstStyle/>
          <a:p>
            <a:pPr eaLnBrk="1" hangingPunct="1">
              <a:defRPr/>
            </a:pPr>
            <a:endParaRPr lang="en-US" smtClean="0"/>
          </a:p>
        </p:txBody>
      </p:sp>
      <p:pic>
        <p:nvPicPr>
          <p:cNvPr id="40964" name="Picture 5" descr="enthroned"/>
          <p:cNvPicPr>
            <a:picLocks noChangeAspect="1" noChangeArrowheads="1"/>
          </p:cNvPicPr>
          <p:nvPr/>
        </p:nvPicPr>
        <p:blipFill>
          <a:blip r:embed="rId2"/>
          <a:srcRect/>
          <a:stretch>
            <a:fillRect/>
          </a:stretch>
        </p:blipFill>
        <p:spPr bwMode="auto">
          <a:xfrm>
            <a:off x="304800" y="1219200"/>
            <a:ext cx="4038600" cy="5638800"/>
          </a:xfrm>
          <a:prstGeom prst="rect">
            <a:avLst/>
          </a:prstGeom>
          <a:noFill/>
          <a:ln w="9525">
            <a:noFill/>
            <a:miter lim="800000"/>
            <a:headEnd/>
            <a:tailEnd/>
          </a:ln>
        </p:spPr>
      </p:pic>
      <p:pic>
        <p:nvPicPr>
          <p:cNvPr id="40965" name="Picture 7" descr="virgin-child"/>
          <p:cNvPicPr>
            <a:picLocks noChangeAspect="1" noChangeArrowheads="1"/>
          </p:cNvPicPr>
          <p:nvPr/>
        </p:nvPicPr>
        <p:blipFill>
          <a:blip r:embed="rId3"/>
          <a:srcRect/>
          <a:stretch>
            <a:fillRect/>
          </a:stretch>
        </p:blipFill>
        <p:spPr bwMode="auto">
          <a:xfrm>
            <a:off x="4572000" y="1295400"/>
            <a:ext cx="4191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87413"/>
          </a:xfrm>
        </p:spPr>
        <p:txBody>
          <a:bodyPr/>
          <a:lstStyle/>
          <a:p>
            <a:pPr>
              <a:defRPr/>
            </a:pPr>
            <a:r>
              <a:rPr lang="en-US" dirty="0" smtClean="0"/>
              <a:t>Botticelli</a:t>
            </a:r>
            <a:endParaRPr lang="en-US" dirty="0"/>
          </a:p>
        </p:txBody>
      </p:sp>
      <p:pic>
        <p:nvPicPr>
          <p:cNvPr id="41988" name="Picture 3"/>
          <p:cNvPicPr>
            <a:picLocks noChangeAspect="1" noChangeArrowheads="1"/>
          </p:cNvPicPr>
          <p:nvPr/>
        </p:nvPicPr>
        <p:blipFill>
          <a:blip r:embed="rId2"/>
          <a:srcRect/>
          <a:stretch>
            <a:fillRect/>
          </a:stretch>
        </p:blipFill>
        <p:spPr bwMode="auto">
          <a:xfrm>
            <a:off x="990600" y="914400"/>
            <a:ext cx="7162800" cy="545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z="4800" smtClean="0">
                <a:latin typeface="Script MT Bold" pitchFamily="66" charset="0"/>
              </a:rPr>
              <a:t>New Outlook/Attitude</a:t>
            </a:r>
            <a:br>
              <a:rPr lang="en-US" sz="4800" smtClean="0">
                <a:latin typeface="Script MT Bold" pitchFamily="66" charset="0"/>
              </a:rPr>
            </a:br>
            <a:r>
              <a:rPr lang="en-US" sz="4800" smtClean="0">
                <a:latin typeface="Script MT Bold" pitchFamily="66" charset="0"/>
              </a:rPr>
              <a:t>Classical - Worldly</a:t>
            </a:r>
          </a:p>
        </p:txBody>
      </p:sp>
      <p:sp>
        <p:nvSpPr>
          <p:cNvPr id="83971" name="Rectangle 3"/>
          <p:cNvSpPr>
            <a:spLocks noGrp="1" noChangeArrowheads="1"/>
          </p:cNvSpPr>
          <p:nvPr>
            <p:ph type="body" idx="1"/>
          </p:nvPr>
        </p:nvSpPr>
        <p:spPr/>
        <p:txBody>
          <a:bodyPr/>
          <a:lstStyle/>
          <a:p>
            <a:pPr eaLnBrk="1" hangingPunct="1">
              <a:lnSpc>
                <a:spcPct val="90000"/>
              </a:lnSpc>
              <a:defRPr/>
            </a:pPr>
            <a:r>
              <a:rPr lang="en-US" sz="2800" dirty="0" smtClean="0">
                <a:latin typeface="Eras Demi ITC" pitchFamily="34" charset="0"/>
              </a:rPr>
              <a:t>Patrons of Arts</a:t>
            </a:r>
          </a:p>
          <a:p>
            <a:pPr lvl="1" eaLnBrk="1" hangingPunct="1">
              <a:lnSpc>
                <a:spcPct val="90000"/>
              </a:lnSpc>
              <a:defRPr/>
            </a:pPr>
            <a:r>
              <a:rPr lang="en-US" sz="2400" dirty="0" smtClean="0">
                <a:latin typeface="Eras Demi ITC" pitchFamily="34" charset="0"/>
              </a:rPr>
              <a:t>Church – spent $$$ beautifying Rome</a:t>
            </a:r>
          </a:p>
          <a:p>
            <a:pPr lvl="1" eaLnBrk="1" hangingPunct="1">
              <a:lnSpc>
                <a:spcPct val="90000"/>
              </a:lnSpc>
              <a:defRPr/>
            </a:pPr>
            <a:r>
              <a:rPr lang="en-US" sz="2400" dirty="0" smtClean="0">
                <a:latin typeface="Eras Demi ITC" pitchFamily="34" charset="0"/>
              </a:rPr>
              <a:t>Wealthy families – supported artists</a:t>
            </a:r>
          </a:p>
          <a:p>
            <a:pPr lvl="1" eaLnBrk="1" hangingPunct="1">
              <a:lnSpc>
                <a:spcPct val="90000"/>
              </a:lnSpc>
              <a:buFontTx/>
              <a:buNone/>
              <a:defRPr/>
            </a:pPr>
            <a:endParaRPr lang="en-US" sz="2400" dirty="0" smtClean="0">
              <a:latin typeface="Eras Demi ITC" pitchFamily="34" charset="0"/>
            </a:endParaRPr>
          </a:p>
          <a:p>
            <a:pPr eaLnBrk="1" hangingPunct="1">
              <a:lnSpc>
                <a:spcPct val="90000"/>
              </a:lnSpc>
              <a:defRPr/>
            </a:pPr>
            <a:r>
              <a:rPr lang="en-US" sz="2800" dirty="0" smtClean="0">
                <a:latin typeface="Eras Demi ITC" pitchFamily="34" charset="0"/>
              </a:rPr>
              <a:t>Renaissance Man</a:t>
            </a:r>
          </a:p>
          <a:p>
            <a:pPr lvl="1" eaLnBrk="1" hangingPunct="1">
              <a:lnSpc>
                <a:spcPct val="90000"/>
              </a:lnSpc>
              <a:defRPr/>
            </a:pPr>
            <a:r>
              <a:rPr lang="en-US" sz="2400" dirty="0" smtClean="0">
                <a:latin typeface="Eras Demi ITC" pitchFamily="34" charset="0"/>
              </a:rPr>
              <a:t>Ideal individual strove to master all areas of study</a:t>
            </a:r>
          </a:p>
          <a:p>
            <a:pPr lvl="1" eaLnBrk="1" hangingPunct="1">
              <a:lnSpc>
                <a:spcPct val="90000"/>
              </a:lnSpc>
              <a:defRPr/>
            </a:pPr>
            <a:r>
              <a:rPr lang="en-US" sz="2400" dirty="0" smtClean="0">
                <a:latin typeface="Eras Demi ITC" pitchFamily="34" charset="0"/>
              </a:rPr>
              <a:t>“universal man”</a:t>
            </a:r>
          </a:p>
          <a:p>
            <a:pPr lvl="1" eaLnBrk="1" hangingPunct="1">
              <a:lnSpc>
                <a:spcPct val="90000"/>
              </a:lnSpc>
              <a:buFontTx/>
              <a:buNone/>
              <a:defRPr/>
            </a:pPr>
            <a:endParaRPr lang="en-US" sz="2400" dirty="0" smtClean="0">
              <a:latin typeface="Eras Demi ITC" pitchFamily="34" charset="0"/>
            </a:endParaRPr>
          </a:p>
          <a:p>
            <a:pPr eaLnBrk="1" hangingPunct="1">
              <a:lnSpc>
                <a:spcPct val="90000"/>
              </a:lnSpc>
              <a:defRPr/>
            </a:pPr>
            <a:r>
              <a:rPr lang="en-US" sz="2800" dirty="0" smtClean="0">
                <a:latin typeface="Eras Demi ITC" pitchFamily="34" charset="0"/>
              </a:rPr>
              <a:t>Renaissance Woman</a:t>
            </a:r>
          </a:p>
          <a:p>
            <a:pPr lvl="1" eaLnBrk="1" hangingPunct="1">
              <a:lnSpc>
                <a:spcPct val="90000"/>
              </a:lnSpc>
              <a:defRPr/>
            </a:pPr>
            <a:r>
              <a:rPr lang="en-US" sz="2400" dirty="0" smtClean="0">
                <a:latin typeface="Eras Demi ITC" pitchFamily="34" charset="0"/>
              </a:rPr>
              <a:t>Inspire but not create art </a:t>
            </a:r>
          </a:p>
          <a:p>
            <a:pPr lvl="1" eaLnBrk="1" hangingPunct="1">
              <a:lnSpc>
                <a:spcPct val="90000"/>
              </a:lnSpc>
              <a:buFontTx/>
              <a:buNone/>
              <a:defRPr/>
            </a:pPr>
            <a:endParaRPr lang="en-US" sz="2400" dirty="0" smtClean="0">
              <a:latin typeface="Eras Light ITC" pitchFamily="34" charset="0"/>
            </a:endParaRP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647700" y="-95250"/>
            <a:ext cx="7772400" cy="1230313"/>
          </a:xfrm>
          <a:prstGeom prst="rect">
            <a:avLst/>
          </a:prstGeom>
          <a:noFill/>
          <a:ln>
            <a:noFill/>
          </a:ln>
          <a:effectLst/>
          <a:extLst/>
        </p:spPr>
        <p:txBody>
          <a:bodyPr anchor="ctr"/>
          <a:lstStyle/>
          <a:p>
            <a:pPr algn="ctr" eaLnBrk="1" hangingPunct="1">
              <a:defRPr/>
            </a:pPr>
            <a:r>
              <a:rPr lang="en-US" sz="5400" dirty="0">
                <a:solidFill>
                  <a:schemeClr val="tx2"/>
                </a:solidFill>
                <a:effectLst>
                  <a:outerShdw blurRad="38100" dist="38100" dir="2700000" algn="tl">
                    <a:srgbClr val="C0C0C0"/>
                  </a:outerShdw>
                </a:effectLst>
                <a:latin typeface="Script MT Bold" pitchFamily="66" charset="0"/>
              </a:rPr>
              <a:t>New Outlook/Attitude</a:t>
            </a:r>
          </a:p>
        </p:txBody>
      </p:sp>
      <p:sp>
        <p:nvSpPr>
          <p:cNvPr id="84997" name="Rectangle 5"/>
          <p:cNvSpPr>
            <a:spLocks noChangeArrowheads="1"/>
          </p:cNvSpPr>
          <p:nvPr/>
        </p:nvSpPr>
        <p:spPr bwMode="auto">
          <a:xfrm>
            <a:off x="304800" y="1981200"/>
            <a:ext cx="3886200" cy="2438400"/>
          </a:xfrm>
          <a:prstGeom prst="rect">
            <a:avLst/>
          </a:prstGeom>
          <a:noFill/>
          <a:ln>
            <a:noFill/>
          </a:ln>
          <a:effectLst/>
          <a:extLst/>
        </p:spPr>
        <p:txBody>
          <a:bodyPr/>
          <a:lstStyle/>
          <a:p>
            <a:pPr lvl="1" eaLnBrk="1" hangingPunct="1">
              <a:spcBef>
                <a:spcPct val="20000"/>
              </a:spcBef>
              <a:defRPr/>
            </a:pPr>
            <a:r>
              <a:rPr lang="en-US" sz="2800" dirty="0">
                <a:effectLst>
                  <a:outerShdw blurRad="38100" dist="38100" dir="2700000" algn="tl">
                    <a:srgbClr val="C0C0C0"/>
                  </a:outerShdw>
                </a:effectLst>
                <a:latin typeface="Eras Demi ITC" pitchFamily="34" charset="0"/>
              </a:rPr>
              <a:t>Middle Ages </a:t>
            </a:r>
          </a:p>
          <a:p>
            <a:pPr lvl="1" eaLnBrk="1" hangingPunct="1">
              <a:spcBef>
                <a:spcPct val="20000"/>
              </a:spcBef>
              <a:defRPr/>
            </a:pPr>
            <a:r>
              <a:rPr lang="en-US" sz="2800" dirty="0">
                <a:effectLst>
                  <a:outerShdw blurRad="38100" dist="38100" dir="2700000" algn="tl">
                    <a:srgbClr val="C0C0C0"/>
                  </a:outerShdw>
                </a:effectLst>
                <a:latin typeface="Eras Demi ITC" pitchFamily="34" charset="0"/>
              </a:rPr>
              <a:t>-- piety</a:t>
            </a:r>
          </a:p>
          <a:p>
            <a:pPr lvl="1" eaLnBrk="1" hangingPunct="1">
              <a:spcBef>
                <a:spcPct val="20000"/>
              </a:spcBef>
              <a:defRPr/>
            </a:pPr>
            <a:r>
              <a:rPr lang="en-US" sz="2800" dirty="0">
                <a:effectLst>
                  <a:outerShdw blurRad="38100" dist="38100" dir="2700000" algn="tl">
                    <a:srgbClr val="C0C0C0"/>
                  </a:outerShdw>
                </a:effectLst>
                <a:latin typeface="Eras Demi ITC" pitchFamily="34" charset="0"/>
              </a:rPr>
              <a:t>--looking toward afterlife</a:t>
            </a:r>
          </a:p>
          <a:p>
            <a:pPr lvl="1" eaLnBrk="1" hangingPunct="1">
              <a:spcBef>
                <a:spcPct val="20000"/>
              </a:spcBef>
              <a:defRPr/>
            </a:pPr>
            <a:endParaRPr lang="en-US" sz="2800" dirty="0">
              <a:effectLst>
                <a:outerShdw blurRad="38100" dist="38100" dir="2700000" algn="tl">
                  <a:srgbClr val="C0C0C0"/>
                </a:outerShdw>
              </a:effectLst>
              <a:latin typeface="Eras Demi ITC" pitchFamily="34" charset="0"/>
            </a:endParaRPr>
          </a:p>
        </p:txBody>
      </p:sp>
      <p:sp>
        <p:nvSpPr>
          <p:cNvPr id="2" name="Title 1"/>
          <p:cNvSpPr>
            <a:spLocks noGrp="1"/>
          </p:cNvSpPr>
          <p:nvPr>
            <p:ph type="title"/>
          </p:nvPr>
        </p:nvSpPr>
        <p:spPr>
          <a:xfrm>
            <a:off x="-152400" y="4495800"/>
            <a:ext cx="9144000" cy="2362200"/>
          </a:xfrm>
        </p:spPr>
        <p:txBody>
          <a:bodyPr/>
          <a:lstStyle/>
          <a:p>
            <a:pPr marL="342900" indent="-342900" eaLnBrk="1" hangingPunct="1">
              <a:spcBef>
                <a:spcPct val="20000"/>
              </a:spcBef>
              <a:defRPr/>
            </a:pPr>
            <a:r>
              <a:rPr lang="en-US" sz="3200" smtClean="0">
                <a:effectLst>
                  <a:outerShdw blurRad="38100" dist="38100" dir="2700000" algn="tl">
                    <a:srgbClr val="FFFFFF"/>
                  </a:outerShdw>
                </a:effectLst>
                <a:latin typeface="Arial Rounded MT Bold" pitchFamily="34" charset="0"/>
              </a:rPr>
              <a:t>People were still devout Catholics but… concerns were secular </a:t>
            </a:r>
            <a:br>
              <a:rPr lang="en-US" sz="3200" smtClean="0">
                <a:effectLst>
                  <a:outerShdw blurRad="38100" dist="38100" dir="2700000" algn="tl">
                    <a:srgbClr val="FFFFFF"/>
                  </a:outerShdw>
                </a:effectLst>
                <a:latin typeface="Arial Rounded MT Bold" pitchFamily="34" charset="0"/>
              </a:rPr>
            </a:br>
            <a:r>
              <a:rPr lang="en-US" sz="2800" smtClean="0">
                <a:effectLst>
                  <a:outerShdw blurRad="38100" dist="38100" dir="2700000" algn="tl">
                    <a:srgbClr val="FFFFFF"/>
                  </a:outerShdw>
                </a:effectLst>
                <a:latin typeface="Arial Rounded MT Bold" pitchFamily="34" charset="0"/>
              </a:rPr>
              <a:t>(worldly and here/now)</a:t>
            </a:r>
            <a:r>
              <a:rPr lang="en-US" sz="2800" smtClean="0">
                <a:effectLst>
                  <a:outerShdw blurRad="38100" dist="38100" dir="2700000" algn="tl">
                    <a:srgbClr val="FFFFFF"/>
                  </a:outerShdw>
                </a:effectLst>
                <a:latin typeface="Eras Demi ITC" pitchFamily="34" charset="0"/>
              </a:rPr>
              <a:t/>
            </a:r>
            <a:br>
              <a:rPr lang="en-US" sz="2800" smtClean="0">
                <a:effectLst>
                  <a:outerShdw blurRad="38100" dist="38100" dir="2700000" algn="tl">
                    <a:srgbClr val="FFFFFF"/>
                  </a:outerShdw>
                </a:effectLst>
                <a:latin typeface="Eras Demi ITC" pitchFamily="34" charset="0"/>
              </a:rPr>
            </a:br>
            <a:r>
              <a:rPr lang="en-US" smtClean="0">
                <a:effectLst>
                  <a:outerShdw blurRad="38100" dist="38100" dir="2700000" algn="tl">
                    <a:srgbClr val="FFFFFF"/>
                  </a:outerShdw>
                </a:effectLst>
              </a:rPr>
              <a:t> </a:t>
            </a:r>
          </a:p>
        </p:txBody>
      </p:sp>
      <p:sp>
        <p:nvSpPr>
          <p:cNvPr id="3" name="Text Placeholder 2"/>
          <p:cNvSpPr>
            <a:spLocks noGrp="1"/>
          </p:cNvSpPr>
          <p:nvPr>
            <p:ph type="body" sz="half" idx="1"/>
          </p:nvPr>
        </p:nvSpPr>
        <p:spPr>
          <a:xfrm>
            <a:off x="4552950" y="1905000"/>
            <a:ext cx="4038600" cy="2590800"/>
          </a:xfrm>
        </p:spPr>
        <p:txBody>
          <a:bodyPr/>
          <a:lstStyle/>
          <a:p>
            <a:pPr marL="0" lvl="1" indent="0">
              <a:buClr>
                <a:schemeClr val="hlink"/>
              </a:buClr>
              <a:buSzPct val="90000"/>
              <a:buFontTx/>
              <a:buNone/>
              <a:defRPr/>
            </a:pPr>
            <a:r>
              <a:rPr lang="en-US" dirty="0" smtClean="0">
                <a:latin typeface="Eras Demi ITC" pitchFamily="34" charset="0"/>
              </a:rPr>
              <a:t>Renaissance</a:t>
            </a:r>
          </a:p>
          <a:p>
            <a:pPr marL="0" lvl="1" indent="0">
              <a:buClr>
                <a:schemeClr val="hlink"/>
              </a:buClr>
              <a:buSzPct val="90000"/>
              <a:buFontTx/>
              <a:buNone/>
              <a:defRPr/>
            </a:pPr>
            <a:r>
              <a:rPr lang="en-US" dirty="0" smtClean="0">
                <a:latin typeface="Eras Demi ITC" pitchFamily="34" charset="0"/>
              </a:rPr>
              <a:t>--Humanists</a:t>
            </a:r>
          </a:p>
          <a:p>
            <a:pPr marL="0" lvl="1" indent="0">
              <a:buClr>
                <a:schemeClr val="hlink"/>
              </a:buClr>
              <a:buSzPct val="90000"/>
              <a:buFontTx/>
              <a:buNone/>
              <a:defRPr/>
            </a:pPr>
            <a:r>
              <a:rPr lang="en-US" dirty="0" smtClean="0">
                <a:latin typeface="Eras Demi ITC" pitchFamily="34" charset="0"/>
              </a:rPr>
              <a:t>--can </a:t>
            </a:r>
            <a:r>
              <a:rPr lang="en-US" dirty="0">
                <a:latin typeface="Eras Demi ITC" pitchFamily="34" charset="0"/>
              </a:rPr>
              <a:t>enjoy life without insulting </a:t>
            </a:r>
            <a:r>
              <a:rPr lang="en-US" dirty="0" smtClean="0">
                <a:latin typeface="Eras Demi ITC" pitchFamily="34" charset="0"/>
              </a:rPr>
              <a:t>God</a:t>
            </a:r>
          </a:p>
          <a:p>
            <a:pPr marL="0" lvl="1" indent="0">
              <a:buClr>
                <a:schemeClr val="hlink"/>
              </a:buClr>
              <a:buSzPct val="90000"/>
              <a:buFontTx/>
              <a:buNone/>
              <a:defRPr/>
            </a:pPr>
            <a:endParaRPr lang="en-US" dirty="0">
              <a:latin typeface="Eras Demi ITC" pitchFamily="34" charset="0"/>
            </a:endParaRPr>
          </a:p>
          <a:p>
            <a:pPr marL="0" indent="0">
              <a:buFont typeface="Wingdings" pitchFamily="2" charset="2"/>
              <a:buNone/>
              <a:defRPr/>
            </a:pPr>
            <a:r>
              <a:rPr lang="en-US" dirty="0" smtClean="0"/>
              <a:t> </a:t>
            </a:r>
            <a:endParaRPr lang="en-US" dirty="0"/>
          </a:p>
        </p:txBody>
      </p:sp>
      <p:sp>
        <p:nvSpPr>
          <p:cNvPr id="4" name="Content Placeholder 3"/>
          <p:cNvSpPr>
            <a:spLocks noGrp="1"/>
          </p:cNvSpPr>
          <p:nvPr>
            <p:ph sz="half" idx="2"/>
          </p:nvPr>
        </p:nvSpPr>
        <p:spPr>
          <a:xfrm>
            <a:off x="990600" y="1143000"/>
            <a:ext cx="7086600" cy="588963"/>
          </a:xfrm>
        </p:spPr>
        <p:txBody>
          <a:bodyPr/>
          <a:lstStyle/>
          <a:p>
            <a:pPr marL="0" indent="0">
              <a:buFont typeface="Wingdings" pitchFamily="2" charset="2"/>
              <a:buNone/>
              <a:defRPr/>
            </a:pPr>
            <a:r>
              <a:rPr lang="en-US" dirty="0" smtClean="0">
                <a:latin typeface="Eras Demi ITC" pitchFamily="34" charset="0"/>
              </a:rPr>
              <a:t>  Enjoyment </a:t>
            </a:r>
            <a:r>
              <a:rPr lang="en-US" dirty="0">
                <a:latin typeface="Eras Demi ITC" pitchFamily="34" charset="0"/>
              </a:rPr>
              <a:t>of Worldly Pleasures</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a:xfrm>
            <a:off x="457200" y="277813"/>
            <a:ext cx="8229600" cy="1931987"/>
          </a:xfrm>
        </p:spPr>
        <p:txBody>
          <a:bodyPr/>
          <a:lstStyle/>
          <a:p>
            <a:pPr eaLnBrk="1" hangingPunct="1">
              <a:defRPr/>
            </a:pPr>
            <a:r>
              <a:rPr lang="en-US" sz="4000" dirty="0" smtClean="0"/>
              <a:t> </a:t>
            </a:r>
            <a:br>
              <a:rPr lang="en-US" sz="4000" dirty="0" smtClean="0"/>
            </a:br>
            <a:r>
              <a:rPr lang="en-US" sz="4800" dirty="0" smtClean="0"/>
              <a:t>Renaissance</a:t>
            </a:r>
            <a:r>
              <a:rPr lang="en-US" sz="4000" dirty="0" smtClean="0"/>
              <a:t> </a:t>
            </a:r>
            <a:br>
              <a:rPr lang="en-US" sz="4000" dirty="0" smtClean="0"/>
            </a:br>
            <a:endParaRPr lang="en-US" sz="4800" dirty="0" smtClean="0"/>
          </a:p>
        </p:txBody>
      </p:sp>
      <p:graphicFrame>
        <p:nvGraphicFramePr>
          <p:cNvPr id="2050" name="Object 12"/>
          <p:cNvGraphicFramePr>
            <a:graphicFrameLocks noGrp="1" noChangeAspect="1"/>
          </p:cNvGraphicFramePr>
          <p:nvPr>
            <p:ph sz="half" idx="1"/>
          </p:nvPr>
        </p:nvGraphicFramePr>
        <p:xfrm>
          <a:off x="457200" y="3067050"/>
          <a:ext cx="4038600" cy="1595438"/>
        </p:xfrm>
        <a:graphic>
          <a:graphicData uri="http://schemas.openxmlformats.org/presentationml/2006/ole">
            <p:oleObj spid="_x0000_s2061" name="Chart" r:id="rId3" imgW="8001000" imgH="3162300" progId="MSGraph.Chart.8">
              <p:embed followColorScheme="full"/>
            </p:oleObj>
          </a:graphicData>
        </a:graphic>
      </p:graphicFrame>
      <p:pic>
        <p:nvPicPr>
          <p:cNvPr id="2052" name="Picture 16" descr="*"/>
          <p:cNvPicPr>
            <a:picLocks noGrp="1" noChangeAspect="1" noChangeArrowheads="1"/>
          </p:cNvPicPr>
          <p:nvPr>
            <p:ph sz="quarter" idx="2"/>
          </p:nvPr>
        </p:nvPicPr>
        <p:blipFill>
          <a:blip r:embed="rId4"/>
          <a:srcRect/>
          <a:stretch>
            <a:fillRect/>
          </a:stretch>
        </p:blipFill>
        <p:spPr>
          <a:xfrm>
            <a:off x="2133600" y="2362200"/>
            <a:ext cx="4648200" cy="32766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Literary Achievements</a:t>
            </a:r>
          </a:p>
        </p:txBody>
      </p:sp>
      <p:sp>
        <p:nvSpPr>
          <p:cNvPr id="35843" name="Rectangle 3"/>
          <p:cNvSpPr>
            <a:spLocks noGrp="1" noChangeArrowheads="1"/>
          </p:cNvSpPr>
          <p:nvPr>
            <p:ph type="body" sz="half" idx="1"/>
          </p:nvPr>
        </p:nvSpPr>
        <p:spPr>
          <a:ln>
            <a:solidFill>
              <a:schemeClr val="tx1"/>
            </a:solidFill>
            <a:miter lim="800000"/>
            <a:headEnd/>
            <a:tailEnd/>
          </a:ln>
        </p:spPr>
        <p:txBody>
          <a:bodyPr/>
          <a:lstStyle/>
          <a:p>
            <a:pPr eaLnBrk="1" hangingPunct="1">
              <a:defRPr/>
            </a:pPr>
            <a:r>
              <a:rPr lang="en-US" sz="2800" b="1" dirty="0" smtClean="0"/>
              <a:t>Dante </a:t>
            </a:r>
            <a:r>
              <a:rPr lang="en-US" sz="2800" dirty="0" smtClean="0"/>
              <a:t>Wrote the Divine Comedy</a:t>
            </a:r>
          </a:p>
          <a:p>
            <a:pPr eaLnBrk="1" hangingPunct="1">
              <a:defRPr/>
            </a:pPr>
            <a:r>
              <a:rPr lang="en-US" sz="2800" b="1" dirty="0" smtClean="0"/>
              <a:t>Cervantes</a:t>
            </a:r>
            <a:r>
              <a:rPr lang="en-US" sz="2800" dirty="0" smtClean="0"/>
              <a:t> wrote Don Quixote</a:t>
            </a:r>
          </a:p>
          <a:p>
            <a:pPr eaLnBrk="1" hangingPunct="1">
              <a:defRPr/>
            </a:pPr>
            <a:r>
              <a:rPr lang="en-US" sz="2800" b="1" dirty="0" smtClean="0"/>
              <a:t>Shakespeare</a:t>
            </a:r>
            <a:r>
              <a:rPr lang="en-US" sz="2800" dirty="0" smtClean="0"/>
              <a:t> wrote many plays and poetry</a:t>
            </a:r>
          </a:p>
          <a:p>
            <a:pPr eaLnBrk="1" hangingPunct="1">
              <a:defRPr/>
            </a:pPr>
            <a:r>
              <a:rPr lang="en-US" sz="2800" b="1" dirty="0" smtClean="0"/>
              <a:t>Machiavelli</a:t>
            </a:r>
            <a:r>
              <a:rPr lang="en-US" sz="2800" dirty="0" smtClean="0"/>
              <a:t> wrote The Prince</a:t>
            </a:r>
          </a:p>
        </p:txBody>
      </p:sp>
      <p:sp>
        <p:nvSpPr>
          <p:cNvPr id="35844" name="Rectangle 4"/>
          <p:cNvSpPr>
            <a:spLocks noGrp="1" noChangeArrowheads="1"/>
          </p:cNvSpPr>
          <p:nvPr>
            <p:ph sz="half" idx="2"/>
          </p:nvPr>
        </p:nvSpPr>
        <p:spPr/>
        <p:txBody>
          <a:bodyPr/>
          <a:lstStyle/>
          <a:p>
            <a:pPr eaLnBrk="1" hangingPunct="1">
              <a:defRPr/>
            </a:pPr>
            <a:endParaRPr lang="en-US" sz="2800" smtClean="0"/>
          </a:p>
        </p:txBody>
      </p:sp>
      <p:pic>
        <p:nvPicPr>
          <p:cNvPr id="43013" name="Picture 6" descr="shakespeare_portrait"/>
          <p:cNvPicPr>
            <a:picLocks noChangeAspect="1" noChangeArrowheads="1"/>
          </p:cNvPicPr>
          <p:nvPr/>
        </p:nvPicPr>
        <p:blipFill>
          <a:blip r:embed="rId2"/>
          <a:srcRect/>
          <a:stretch>
            <a:fillRect/>
          </a:stretch>
        </p:blipFill>
        <p:spPr bwMode="auto">
          <a:xfrm>
            <a:off x="4724400" y="1524000"/>
            <a:ext cx="3810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and Technology</a:t>
            </a:r>
            <a:endParaRPr lang="en-US" dirty="0"/>
          </a:p>
        </p:txBody>
      </p:sp>
      <p:sp>
        <p:nvSpPr>
          <p:cNvPr id="3" name="Content Placeholder 2"/>
          <p:cNvSpPr>
            <a:spLocks noGrp="1"/>
          </p:cNvSpPr>
          <p:nvPr>
            <p:ph idx="1"/>
          </p:nvPr>
        </p:nvSpPr>
        <p:spPr/>
        <p:txBody>
          <a:bodyPr/>
          <a:lstStyle/>
          <a:p>
            <a:r>
              <a:rPr lang="en-US" dirty="0" smtClean="0"/>
              <a:t>Mathematical advances during the Renaissance accelerated exploration of science.</a:t>
            </a:r>
          </a:p>
          <a:p>
            <a:r>
              <a:rPr lang="en-US" dirty="0" smtClean="0"/>
              <a:t>A movement towards scientific inquiry and scientific thought led to innovations and scientific advancement.</a:t>
            </a:r>
          </a:p>
          <a:p>
            <a:r>
              <a:rPr lang="en-US" dirty="0" smtClean="0"/>
              <a:t>“All truths are easy to understand once they are discovered; the point is to discover them.” 		-Galileo</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1213"/>
          </a:xfrm>
        </p:spPr>
        <p:txBody>
          <a:bodyPr/>
          <a:lstStyle/>
          <a:p>
            <a:pPr>
              <a:defRPr/>
            </a:pPr>
            <a:r>
              <a:rPr lang="en-US" dirty="0" smtClean="0"/>
              <a:t>Science and Technology</a:t>
            </a:r>
            <a:endParaRPr lang="en-US" dirty="0"/>
          </a:p>
        </p:txBody>
      </p:sp>
      <p:sp>
        <p:nvSpPr>
          <p:cNvPr id="3" name="Content Placeholder 2"/>
          <p:cNvSpPr>
            <a:spLocks noGrp="1"/>
          </p:cNvSpPr>
          <p:nvPr>
            <p:ph idx="1"/>
          </p:nvPr>
        </p:nvSpPr>
        <p:spPr>
          <a:xfrm>
            <a:off x="457200" y="1219200"/>
            <a:ext cx="8229600" cy="5292725"/>
          </a:xfrm>
        </p:spPr>
        <p:txBody>
          <a:bodyPr/>
          <a:lstStyle/>
          <a:p>
            <a:pPr>
              <a:defRPr/>
            </a:pPr>
            <a:r>
              <a:rPr lang="en-US" sz="2800" b="1" dirty="0">
                <a:effectLst/>
              </a:rPr>
              <a:t>Galileo </a:t>
            </a:r>
            <a:r>
              <a:rPr lang="en-US" sz="2800" b="1" dirty="0" err="1">
                <a:effectLst/>
              </a:rPr>
              <a:t>Galilei</a:t>
            </a:r>
            <a:r>
              <a:rPr lang="en-US" sz="2800" dirty="0">
                <a:effectLst/>
              </a:rPr>
              <a:t> </a:t>
            </a:r>
            <a:r>
              <a:rPr lang="en-US" sz="2200" dirty="0">
                <a:effectLst/>
              </a:rPr>
              <a:t>was an Italian physicist, mathematician, and astronomer. He invented an accurate telescope</a:t>
            </a:r>
            <a:r>
              <a:rPr lang="en-US" sz="2200" dirty="0" smtClean="0">
                <a:effectLst/>
              </a:rPr>
              <a:t>.</a:t>
            </a:r>
          </a:p>
          <a:p>
            <a:pPr>
              <a:defRPr/>
            </a:pPr>
            <a:r>
              <a:rPr lang="en-US" sz="2800" b="1" dirty="0" err="1" smtClean="0">
                <a:effectLst/>
              </a:rPr>
              <a:t>Tycho</a:t>
            </a:r>
            <a:r>
              <a:rPr lang="en-US" sz="2800" b="1" dirty="0" smtClean="0">
                <a:effectLst/>
              </a:rPr>
              <a:t> Brahe </a:t>
            </a:r>
            <a:r>
              <a:rPr lang="en-US" sz="2200" dirty="0" smtClean="0"/>
              <a:t>was a Danish nobleman known for his accurate and comprehensive astronomical and planetary observations.</a:t>
            </a:r>
            <a:endParaRPr lang="en-US" sz="2200" b="1" dirty="0" smtClean="0">
              <a:effectLst/>
            </a:endParaRPr>
          </a:p>
          <a:p>
            <a:pPr>
              <a:defRPr/>
            </a:pPr>
            <a:r>
              <a:rPr lang="en-US" sz="2800" b="1" dirty="0" smtClean="0">
                <a:effectLst/>
              </a:rPr>
              <a:t>Johannes </a:t>
            </a:r>
            <a:r>
              <a:rPr lang="en-US" sz="2800" b="1" dirty="0" err="1">
                <a:effectLst/>
              </a:rPr>
              <a:t>Kepler</a:t>
            </a:r>
            <a:r>
              <a:rPr lang="en-US" sz="2800" dirty="0">
                <a:effectLst/>
              </a:rPr>
              <a:t> </a:t>
            </a:r>
            <a:r>
              <a:rPr lang="en-US" sz="2400" dirty="0" smtClean="0">
                <a:effectLst/>
              </a:rPr>
              <a:t> </a:t>
            </a:r>
            <a:r>
              <a:rPr lang="en-US" sz="2200" dirty="0" smtClean="0">
                <a:effectLst/>
              </a:rPr>
              <a:t>was </a:t>
            </a:r>
            <a:r>
              <a:rPr lang="en-US" sz="2200" dirty="0">
                <a:effectLst/>
              </a:rPr>
              <a:t>a German mathematician and astronomer. He </a:t>
            </a:r>
            <a:r>
              <a:rPr lang="en-US" sz="2200" dirty="0" smtClean="0">
                <a:effectLst/>
              </a:rPr>
              <a:t>used Brahe’s work to discover the </a:t>
            </a:r>
            <a:r>
              <a:rPr lang="en-US" sz="2200" dirty="0">
                <a:effectLst/>
              </a:rPr>
              <a:t>planets move in orbits that are elliptical in shape</a:t>
            </a:r>
            <a:r>
              <a:rPr lang="en-US" sz="2200" dirty="0" smtClean="0">
                <a:effectLst/>
              </a:rPr>
              <a:t>.</a:t>
            </a:r>
          </a:p>
          <a:p>
            <a:pPr>
              <a:defRPr/>
            </a:pPr>
            <a:r>
              <a:rPr lang="en-US" sz="2800" b="1" dirty="0" err="1">
                <a:effectLst/>
              </a:rPr>
              <a:t>Nicolaus</a:t>
            </a:r>
            <a:r>
              <a:rPr lang="en-US" sz="2800" b="1" dirty="0">
                <a:effectLst/>
              </a:rPr>
              <a:t> Copernicus</a:t>
            </a:r>
            <a:r>
              <a:rPr lang="en-US" sz="2800" dirty="0">
                <a:effectLst/>
              </a:rPr>
              <a:t> </a:t>
            </a:r>
            <a:r>
              <a:rPr lang="en-US" sz="2200" dirty="0">
                <a:effectLst/>
              </a:rPr>
              <a:t>was a Polish astronomer. He developed the theory that the sun was the center of the universe, an idea that was considered scandalous and heretical because the prevailing view was that the Earth itself center of the universe.</a:t>
            </a:r>
            <a:endParaRPr 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865187"/>
          </a:xfrm>
        </p:spPr>
        <p:txBody>
          <a:bodyPr/>
          <a:lstStyle/>
          <a:p>
            <a:pPr eaLnBrk="1" hangingPunct="1">
              <a:defRPr/>
            </a:pPr>
            <a:r>
              <a:rPr lang="en-US" dirty="0" smtClean="0"/>
              <a:t>The Printing Press</a:t>
            </a:r>
          </a:p>
        </p:txBody>
      </p:sp>
      <p:sp>
        <p:nvSpPr>
          <p:cNvPr id="46083" name="Rectangle 3"/>
          <p:cNvSpPr>
            <a:spLocks noGrp="1" noChangeArrowheads="1"/>
          </p:cNvSpPr>
          <p:nvPr>
            <p:ph type="body" sz="half" idx="1"/>
          </p:nvPr>
        </p:nvSpPr>
        <p:spPr>
          <a:xfrm>
            <a:off x="381000" y="1219200"/>
            <a:ext cx="4038600" cy="4114800"/>
          </a:xfrm>
        </p:spPr>
        <p:txBody>
          <a:bodyPr/>
          <a:lstStyle/>
          <a:p>
            <a:pPr eaLnBrk="1" hangingPunct="1">
              <a:lnSpc>
                <a:spcPct val="90000"/>
              </a:lnSpc>
              <a:defRPr/>
            </a:pPr>
            <a:r>
              <a:rPr lang="en-US" sz="2400" dirty="0" smtClean="0">
                <a:effectLst/>
              </a:rPr>
              <a:t>Invented by </a:t>
            </a:r>
            <a:r>
              <a:rPr lang="en-US" sz="2400" b="1" dirty="0" smtClean="0">
                <a:effectLst/>
              </a:rPr>
              <a:t>Johannes Gutenberg</a:t>
            </a:r>
            <a:r>
              <a:rPr lang="en-US" sz="2400" dirty="0" smtClean="0">
                <a:effectLst/>
              </a:rPr>
              <a:t>, a German metalworker and inventor</a:t>
            </a:r>
            <a:r>
              <a:rPr lang="en-US" sz="2400" dirty="0" smtClean="0">
                <a:effectLst/>
              </a:rPr>
              <a:t>.</a:t>
            </a:r>
          </a:p>
          <a:p>
            <a:pPr eaLnBrk="1" hangingPunct="1">
              <a:lnSpc>
                <a:spcPct val="90000"/>
              </a:lnSpc>
              <a:buNone/>
              <a:defRPr/>
            </a:pPr>
            <a:endParaRPr lang="en-US" sz="800" dirty="0" smtClean="0"/>
          </a:p>
          <a:p>
            <a:pPr eaLnBrk="1" hangingPunct="1">
              <a:lnSpc>
                <a:spcPct val="90000"/>
              </a:lnSpc>
              <a:defRPr/>
            </a:pPr>
            <a:r>
              <a:rPr lang="en-US" sz="2400" dirty="0" smtClean="0"/>
              <a:t>By </a:t>
            </a:r>
            <a:r>
              <a:rPr lang="en-US" sz="2400" dirty="0"/>
              <a:t>1300 papermaking and print technology had reached Europe from China</a:t>
            </a:r>
            <a:r>
              <a:rPr lang="en-US" sz="2400" dirty="0" smtClean="0"/>
              <a:t>.</a:t>
            </a:r>
          </a:p>
          <a:p>
            <a:pPr eaLnBrk="1" hangingPunct="1">
              <a:lnSpc>
                <a:spcPct val="90000"/>
              </a:lnSpc>
              <a:defRPr/>
            </a:pPr>
            <a:endParaRPr lang="en-US" sz="800" dirty="0" smtClean="0"/>
          </a:p>
          <a:p>
            <a:pPr eaLnBrk="1" hangingPunct="1">
              <a:lnSpc>
                <a:spcPct val="90000"/>
              </a:lnSpc>
              <a:defRPr/>
            </a:pPr>
            <a:r>
              <a:rPr lang="en-US" sz="2400" dirty="0"/>
              <a:t>The invention of moveable type led Gutenberg to print the Bible in 1456</a:t>
            </a:r>
            <a:r>
              <a:rPr lang="en-US" sz="2400" dirty="0" smtClean="0"/>
              <a:t>.</a:t>
            </a:r>
          </a:p>
          <a:p>
            <a:pPr eaLnBrk="1" hangingPunct="1">
              <a:lnSpc>
                <a:spcPct val="90000"/>
              </a:lnSpc>
              <a:defRPr/>
            </a:pPr>
            <a:endParaRPr lang="en-US" sz="800" dirty="0" smtClean="0"/>
          </a:p>
          <a:p>
            <a:pPr eaLnBrk="1" hangingPunct="1">
              <a:lnSpc>
                <a:spcPct val="90000"/>
              </a:lnSpc>
              <a:defRPr/>
            </a:pPr>
            <a:endParaRPr lang="en-US" sz="2400" dirty="0" smtClean="0"/>
          </a:p>
        </p:txBody>
      </p:sp>
      <p:sp>
        <p:nvSpPr>
          <p:cNvPr id="46084" name="Rectangle 4"/>
          <p:cNvSpPr>
            <a:spLocks noGrp="1" noChangeArrowheads="1"/>
          </p:cNvSpPr>
          <p:nvPr>
            <p:ph sz="half" idx="2"/>
          </p:nvPr>
        </p:nvSpPr>
        <p:spPr>
          <a:xfrm>
            <a:off x="4648200" y="1143001"/>
            <a:ext cx="4038600" cy="4343399"/>
          </a:xfrm>
        </p:spPr>
        <p:txBody>
          <a:bodyPr/>
          <a:lstStyle/>
          <a:p>
            <a:pPr eaLnBrk="1" hangingPunct="1">
              <a:lnSpc>
                <a:spcPct val="90000"/>
              </a:lnSpc>
              <a:defRPr/>
            </a:pPr>
            <a:endParaRPr lang="en-US" sz="2400" smtClean="0"/>
          </a:p>
        </p:txBody>
      </p:sp>
      <p:pic>
        <p:nvPicPr>
          <p:cNvPr id="44037" name="Picture 17" descr="gutenberg.jpg (11527 bytes)"/>
          <p:cNvPicPr>
            <a:picLocks noChangeAspect="1" noChangeArrowheads="1"/>
          </p:cNvPicPr>
          <p:nvPr/>
        </p:nvPicPr>
        <p:blipFill>
          <a:blip r:embed="rId2"/>
          <a:srcRect/>
          <a:stretch>
            <a:fillRect/>
          </a:stretch>
        </p:blipFill>
        <p:spPr bwMode="auto">
          <a:xfrm>
            <a:off x="4724400" y="1143000"/>
            <a:ext cx="3886200" cy="4267200"/>
          </a:xfrm>
          <a:prstGeom prst="rect">
            <a:avLst/>
          </a:prstGeom>
          <a:noFill/>
          <a:ln w="9525">
            <a:noFill/>
            <a:miter lim="800000"/>
            <a:headEnd/>
            <a:tailEnd/>
          </a:ln>
        </p:spPr>
      </p:pic>
      <p:sp>
        <p:nvSpPr>
          <p:cNvPr id="7" name="TextBox 6"/>
          <p:cNvSpPr txBox="1"/>
          <p:nvPr/>
        </p:nvSpPr>
        <p:spPr>
          <a:xfrm>
            <a:off x="457200" y="5562600"/>
            <a:ext cx="8305800" cy="1477328"/>
          </a:xfrm>
          <a:prstGeom prst="rect">
            <a:avLst/>
          </a:prstGeom>
          <a:noFill/>
        </p:spPr>
        <p:txBody>
          <a:bodyPr wrap="square" rtlCol="0">
            <a:spAutoFit/>
          </a:bodyPr>
          <a:lstStyle/>
          <a:p>
            <a:r>
              <a:rPr lang="en-US" sz="2400" b="1" dirty="0" smtClean="0"/>
              <a:t>In pairs, discuss the impact of the printing press on Renaissance man and today. Be prepared to explain what you think.</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Printing Press</a:t>
            </a:r>
            <a:endParaRPr lang="en-US" dirty="0"/>
          </a:p>
        </p:txBody>
      </p:sp>
      <p:sp>
        <p:nvSpPr>
          <p:cNvPr id="3" name="Text Placeholder 2"/>
          <p:cNvSpPr>
            <a:spLocks noGrp="1"/>
          </p:cNvSpPr>
          <p:nvPr>
            <p:ph type="body" sz="half" idx="1"/>
          </p:nvPr>
        </p:nvSpPr>
        <p:spPr/>
        <p:txBody>
          <a:bodyPr/>
          <a:lstStyle/>
          <a:p>
            <a:pPr eaLnBrk="1" hangingPunct="1">
              <a:lnSpc>
                <a:spcPct val="90000"/>
              </a:lnSpc>
              <a:defRPr/>
            </a:pPr>
            <a:r>
              <a:rPr lang="en-US" dirty="0" smtClean="0"/>
              <a:t>Books became more accessible </a:t>
            </a:r>
          </a:p>
          <a:p>
            <a:pPr eaLnBrk="1" hangingPunct="1">
              <a:lnSpc>
                <a:spcPct val="90000"/>
              </a:lnSpc>
              <a:buNone/>
              <a:defRPr/>
            </a:pPr>
            <a:endParaRPr lang="en-US" dirty="0" smtClean="0"/>
          </a:p>
          <a:p>
            <a:pPr eaLnBrk="1" hangingPunct="1">
              <a:lnSpc>
                <a:spcPct val="90000"/>
              </a:lnSpc>
              <a:defRPr/>
            </a:pPr>
            <a:r>
              <a:rPr lang="en-US" dirty="0" smtClean="0"/>
              <a:t>Literacy increased</a:t>
            </a:r>
          </a:p>
          <a:p>
            <a:pPr eaLnBrk="1" hangingPunct="1">
              <a:lnSpc>
                <a:spcPct val="90000"/>
              </a:lnSpc>
              <a:buNone/>
              <a:defRPr/>
            </a:pPr>
            <a:endParaRPr lang="en-US" dirty="0" smtClean="0"/>
          </a:p>
          <a:p>
            <a:pPr eaLnBrk="1" hangingPunct="1">
              <a:lnSpc>
                <a:spcPct val="90000"/>
              </a:lnSpc>
              <a:defRPr/>
            </a:pPr>
            <a:r>
              <a:rPr lang="en-US" dirty="0" smtClean="0"/>
              <a:t>Ideas spread rapidly</a:t>
            </a:r>
          </a:p>
          <a:p>
            <a:endParaRPr lang="en-US" dirty="0"/>
          </a:p>
        </p:txBody>
      </p:sp>
      <p:pic>
        <p:nvPicPr>
          <p:cNvPr id="5" name="Content Placeholder 4" descr="gutenburg bible.jpg"/>
          <p:cNvPicPr>
            <a:picLocks noGrp="1" noChangeAspect="1"/>
          </p:cNvPicPr>
          <p:nvPr>
            <p:ph sz="half" idx="2"/>
          </p:nvPr>
        </p:nvPicPr>
        <p:blipFill>
          <a:blip r:embed="rId2"/>
          <a:stretch>
            <a:fillRect/>
          </a:stretch>
        </p:blipFill>
        <p:spPr>
          <a:xfrm>
            <a:off x="4724400" y="2057400"/>
            <a:ext cx="3810000" cy="2819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Innovators Project</a:t>
            </a:r>
            <a:endParaRPr lang="en-US" dirty="0"/>
          </a:p>
        </p:txBody>
      </p:sp>
      <p:sp>
        <p:nvSpPr>
          <p:cNvPr id="3" name="Content Placeholder 2"/>
          <p:cNvSpPr>
            <a:spLocks noGrp="1"/>
          </p:cNvSpPr>
          <p:nvPr>
            <p:ph sz="half" idx="1"/>
          </p:nvPr>
        </p:nvSpPr>
        <p:spPr/>
        <p:txBody>
          <a:bodyPr/>
          <a:lstStyle/>
          <a:p>
            <a:r>
              <a:rPr lang="en-US" dirty="0" smtClean="0"/>
              <a:t>Pick an Innovator</a:t>
            </a:r>
          </a:p>
          <a:p>
            <a:r>
              <a:rPr lang="en-US" dirty="0" smtClean="0"/>
              <a:t>You may work in pairs or by yourself</a:t>
            </a:r>
          </a:p>
          <a:p>
            <a:r>
              <a:rPr lang="en-US" dirty="0" smtClean="0"/>
              <a:t>You must answer 3 questions from handout (and ONLY these questions)</a:t>
            </a:r>
            <a:endParaRPr lang="en-US" dirty="0"/>
          </a:p>
        </p:txBody>
      </p:sp>
      <p:sp>
        <p:nvSpPr>
          <p:cNvPr id="4" name="Content Placeholder 3"/>
          <p:cNvSpPr>
            <a:spLocks noGrp="1"/>
          </p:cNvSpPr>
          <p:nvPr>
            <p:ph sz="quarter" idx="2"/>
          </p:nvPr>
        </p:nvSpPr>
        <p:spPr/>
        <p:txBody>
          <a:bodyPr/>
          <a:lstStyle/>
          <a:p>
            <a:r>
              <a:rPr lang="en-US" dirty="0" smtClean="0"/>
              <a:t>You MUST cite your sources</a:t>
            </a:r>
            <a:endParaRPr lang="en-US" dirty="0"/>
          </a:p>
        </p:txBody>
      </p:sp>
      <p:sp>
        <p:nvSpPr>
          <p:cNvPr id="5" name="Content Placeholder 4"/>
          <p:cNvSpPr>
            <a:spLocks noGrp="1"/>
          </p:cNvSpPr>
          <p:nvPr>
            <p:ph sz="quarter" idx="3"/>
          </p:nvPr>
        </p:nvSpPr>
        <p:spPr/>
        <p:txBody>
          <a:bodyPr/>
          <a:lstStyle/>
          <a:p>
            <a:r>
              <a:rPr lang="en-US" dirty="0" smtClean="0"/>
              <a:t>You will present using a Google presentation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33399"/>
            <a:ext cx="9089136" cy="58263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2519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0"/>
            <a:ext cx="9144000" cy="941388"/>
          </a:xfrm>
        </p:spPr>
        <p:txBody>
          <a:bodyPr/>
          <a:lstStyle/>
          <a:p>
            <a:pPr eaLnBrk="1" hangingPunct="1">
              <a:defRPr/>
            </a:pPr>
            <a:r>
              <a:rPr lang="en-US" dirty="0" smtClean="0"/>
              <a:t>The Renaissance</a:t>
            </a:r>
          </a:p>
        </p:txBody>
      </p:sp>
      <p:sp>
        <p:nvSpPr>
          <p:cNvPr id="32771" name="Rectangle 3"/>
          <p:cNvSpPr>
            <a:spLocks noGrp="1" noChangeArrowheads="1"/>
          </p:cNvSpPr>
          <p:nvPr>
            <p:ph type="body" idx="4294967295"/>
          </p:nvPr>
        </p:nvSpPr>
        <p:spPr>
          <a:xfrm>
            <a:off x="0" y="838200"/>
            <a:ext cx="9144000" cy="6019800"/>
          </a:xfrm>
        </p:spPr>
        <p:txBody>
          <a:bodyPr/>
          <a:lstStyle/>
          <a:p>
            <a:pPr eaLnBrk="1" hangingPunct="1">
              <a:lnSpc>
                <a:spcPct val="80000"/>
              </a:lnSpc>
              <a:defRPr/>
            </a:pPr>
            <a:r>
              <a:rPr lang="en-US" sz="2800" b="1" dirty="0" smtClean="0"/>
              <a:t>Renaissance-</a:t>
            </a:r>
            <a:r>
              <a:rPr lang="en-US" sz="2800" dirty="0" smtClean="0"/>
              <a:t>-Means rebirth; a period when Europe experience many cultural changes and saw a rebirth of the ideas and thoughts of the ancient Greeks and Romans. It was a golden age in the arts, literature and sciences.</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2800" dirty="0" smtClean="0"/>
              <a:t>During the Middle ages, philosophers and writers were concerned with life after death.</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2800" dirty="0" smtClean="0"/>
              <a:t>Instead of the medieval preoccupation of life after death, a new way of thinking, </a:t>
            </a:r>
            <a:r>
              <a:rPr lang="en-US" sz="2800" u="sng" dirty="0" smtClean="0"/>
              <a:t>Humanism</a:t>
            </a:r>
            <a:r>
              <a:rPr lang="en-US" sz="2800" dirty="0" smtClean="0"/>
              <a:t>, focused on life in the present and emphasized  individual achievements.</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2800" dirty="0" smtClean="0"/>
              <a:t>Ancient knowledge was rediscovered and the Classical period of the Greeks and Romans were glorified.</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8229600" cy="712788"/>
          </a:xfrm>
        </p:spPr>
        <p:txBody>
          <a:bodyPr/>
          <a:lstStyle/>
          <a:p>
            <a:pPr eaLnBrk="1" hangingPunct="1">
              <a:defRPr/>
            </a:pPr>
            <a:r>
              <a:rPr lang="en-US" dirty="0" smtClean="0"/>
              <a:t>Why Italy?</a:t>
            </a:r>
          </a:p>
        </p:txBody>
      </p:sp>
      <p:sp>
        <p:nvSpPr>
          <p:cNvPr id="81923" name="Rectangle 3"/>
          <p:cNvSpPr>
            <a:spLocks noGrp="1" noChangeArrowheads="1"/>
          </p:cNvSpPr>
          <p:nvPr>
            <p:ph type="body" idx="1"/>
          </p:nvPr>
        </p:nvSpPr>
        <p:spPr>
          <a:xfrm>
            <a:off x="457200" y="838200"/>
            <a:ext cx="8229600" cy="1066800"/>
          </a:xfrm>
        </p:spPr>
        <p:txBody>
          <a:bodyPr/>
          <a:lstStyle/>
          <a:p>
            <a:pPr eaLnBrk="1" hangingPunct="1">
              <a:defRPr/>
            </a:pPr>
            <a:r>
              <a:rPr lang="en-US" sz="1800" dirty="0" smtClean="0">
                <a:latin typeface="Arial Black" pitchFamily="34" charset="0"/>
              </a:rPr>
              <a:t>Classical Heritage</a:t>
            </a:r>
          </a:p>
          <a:p>
            <a:pPr lvl="1" eaLnBrk="1" hangingPunct="1">
              <a:defRPr/>
            </a:pPr>
            <a:r>
              <a:rPr lang="en-US" sz="1800" dirty="0" smtClean="0">
                <a:latin typeface="Arial Black" pitchFamily="34" charset="0"/>
              </a:rPr>
              <a:t>Return to Greek and Roman ideals</a:t>
            </a:r>
          </a:p>
          <a:p>
            <a:pPr lvl="1" eaLnBrk="1" hangingPunct="1">
              <a:defRPr/>
            </a:pPr>
            <a:r>
              <a:rPr lang="en-US" sz="1800" dirty="0" smtClean="0">
                <a:latin typeface="Arial Black" pitchFamily="34" charset="0"/>
              </a:rPr>
              <a:t>Arts and scholars – inspired by ruins of Rome</a:t>
            </a:r>
          </a:p>
          <a:p>
            <a:pPr lvl="1" eaLnBrk="1" hangingPunct="1">
              <a:defRPr/>
            </a:pPr>
            <a:r>
              <a:rPr lang="en-US" sz="1800" dirty="0" smtClean="0">
                <a:latin typeface="Arial Black" pitchFamily="34" charset="0"/>
              </a:rPr>
              <a:t>1300’s = Latin and Greek manuscripts studies</a:t>
            </a:r>
          </a:p>
        </p:txBody>
      </p:sp>
      <p:sp>
        <p:nvSpPr>
          <p:cNvPr id="81924" name="Rectangle 4"/>
          <p:cNvSpPr>
            <a:spLocks noChangeArrowheads="1"/>
          </p:cNvSpPr>
          <p:nvPr/>
        </p:nvSpPr>
        <p:spPr bwMode="auto">
          <a:xfrm>
            <a:off x="685800" y="0"/>
            <a:ext cx="7772400" cy="1462088"/>
          </a:xfrm>
          <a:prstGeom prst="rect">
            <a:avLst/>
          </a:prstGeom>
          <a:noFill/>
          <a:ln>
            <a:noFill/>
          </a:ln>
          <a:effectLst/>
          <a:extLst/>
        </p:spPr>
        <p:txBody>
          <a:bodyPr anchor="ctr"/>
          <a:lstStyle/>
          <a:p>
            <a:pPr algn="ctr" eaLnBrk="1" hangingPunct="1">
              <a:defRPr/>
            </a:pPr>
            <a:endParaRPr lang="en-US" sz="5400">
              <a:solidFill>
                <a:schemeClr val="tx2"/>
              </a:solidFill>
              <a:effectLst>
                <a:outerShdw blurRad="38100" dist="38100" dir="2700000" algn="tl">
                  <a:srgbClr val="C0C0C0"/>
                </a:outerShdw>
              </a:effectLst>
              <a:latin typeface="Script MT Bold" pitchFamily="66" charset="0"/>
            </a:endParaRPr>
          </a:p>
        </p:txBody>
      </p:sp>
      <p:sp>
        <p:nvSpPr>
          <p:cNvPr id="81925" name="Rectangle 5"/>
          <p:cNvSpPr>
            <a:spLocks noChangeArrowheads="1"/>
          </p:cNvSpPr>
          <p:nvPr/>
        </p:nvSpPr>
        <p:spPr bwMode="auto">
          <a:xfrm>
            <a:off x="457200" y="2209800"/>
            <a:ext cx="8458200" cy="4267200"/>
          </a:xfrm>
          <a:prstGeom prst="rect">
            <a:avLst/>
          </a:prstGeom>
          <a:noFill/>
          <a:ln>
            <a:noFill/>
          </a:ln>
          <a:effectLst/>
          <a:extLst/>
        </p:spPr>
        <p:txBody>
          <a:bodyPr/>
          <a:lstStyle/>
          <a:p>
            <a:pPr marL="342900" indent="-342900" eaLnBrk="1" hangingPunct="1">
              <a:spcBef>
                <a:spcPct val="20000"/>
              </a:spcBef>
              <a:buClr>
                <a:schemeClr val="hlink"/>
              </a:buClr>
              <a:buSzPct val="90000"/>
              <a:buFont typeface="Wingdings" pitchFamily="2" charset="2"/>
              <a:buBlip>
                <a:blip r:embed="rId2"/>
              </a:buBlip>
              <a:defRPr/>
            </a:pPr>
            <a:r>
              <a:rPr lang="en-US" b="1" dirty="0">
                <a:effectLst>
                  <a:outerShdw blurRad="38100" dist="38100" dir="2700000" algn="tl">
                    <a:srgbClr val="C0C0C0"/>
                  </a:outerShdw>
                </a:effectLst>
                <a:latin typeface="Arial Black" pitchFamily="34" charset="0"/>
              </a:rPr>
              <a:t>Urban Centers</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Large city-states in northern Italy (Florence, Milan)</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Cities – breeding ground for intellectual revolution</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Thriving centers of trade and manufacturing</a:t>
            </a:r>
          </a:p>
          <a:p>
            <a:pPr marL="342900" indent="-342900" eaLnBrk="1" hangingPunct="1">
              <a:spcBef>
                <a:spcPct val="20000"/>
              </a:spcBef>
              <a:buClr>
                <a:schemeClr val="hlink"/>
              </a:buClr>
              <a:buSzPct val="90000"/>
              <a:buFont typeface="Wingdings" pitchFamily="2" charset="2"/>
              <a:buBlip>
                <a:blip r:embed="rId2"/>
              </a:buBlip>
              <a:defRPr/>
            </a:pPr>
            <a:r>
              <a:rPr lang="en-US" b="1" dirty="0">
                <a:effectLst>
                  <a:outerShdw blurRad="38100" dist="38100" dir="2700000" algn="tl">
                    <a:srgbClr val="C0C0C0"/>
                  </a:outerShdw>
                </a:effectLst>
                <a:latin typeface="Arial Black" pitchFamily="34" charset="0"/>
              </a:rPr>
              <a:t>Wealthy Merchant Class</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Merchants – wealthiest, most powerful class &amp; dominated politics</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Had $ to pursue other interests – Arts/education</a:t>
            </a:r>
          </a:p>
          <a:p>
            <a:pPr marL="742950" lvl="1" indent="-285750" eaLnBrk="1" hangingPunct="1">
              <a:spcBef>
                <a:spcPct val="20000"/>
              </a:spcBef>
              <a:buFontTx/>
              <a:buChar char="–"/>
              <a:defRPr/>
            </a:pPr>
            <a:r>
              <a:rPr lang="en-US" b="1" dirty="0">
                <a:effectLst>
                  <a:outerShdw blurRad="38100" dist="38100" dir="2700000" algn="tl">
                    <a:srgbClr val="C0C0C0"/>
                  </a:outerShdw>
                </a:effectLst>
                <a:latin typeface="Arial Black" pitchFamily="34" charset="0"/>
              </a:rPr>
              <a:t>Medici Family – </a:t>
            </a:r>
          </a:p>
          <a:p>
            <a:pPr marL="1143000" lvl="2" indent="-228600" eaLnBrk="1" hangingPunct="1">
              <a:spcBef>
                <a:spcPct val="20000"/>
              </a:spcBef>
              <a:buClr>
                <a:schemeClr val="accent2"/>
              </a:buClr>
              <a:buSzPct val="90000"/>
              <a:buFont typeface="Wingdings" pitchFamily="2" charset="2"/>
              <a:buBlip>
                <a:blip r:embed="rId3"/>
              </a:buBlip>
              <a:defRPr/>
            </a:pPr>
            <a:r>
              <a:rPr lang="en-US" b="1" dirty="0" err="1">
                <a:effectLst>
                  <a:outerShdw blurRad="38100" dist="38100" dir="2700000" algn="tl">
                    <a:srgbClr val="C0C0C0"/>
                  </a:outerShdw>
                </a:effectLst>
                <a:latin typeface="Arial Black" pitchFamily="34" charset="0"/>
              </a:rPr>
              <a:t>Cosimo</a:t>
            </a:r>
            <a:r>
              <a:rPr lang="en-US" b="1" dirty="0">
                <a:effectLst>
                  <a:outerShdw blurRad="38100" dist="38100" dir="2700000" algn="tl">
                    <a:srgbClr val="C0C0C0"/>
                  </a:outerShdw>
                </a:effectLst>
                <a:latin typeface="Arial Black" pitchFamily="34" charset="0"/>
              </a:rPr>
              <a:t> de’ Medici – Influenced  the ruling council (loans)</a:t>
            </a:r>
          </a:p>
          <a:p>
            <a:pPr marL="1143000" lvl="2" indent="-228600" eaLnBrk="1" hangingPunct="1">
              <a:spcBef>
                <a:spcPct val="20000"/>
              </a:spcBef>
              <a:buClr>
                <a:schemeClr val="accent2"/>
              </a:buClr>
              <a:buSzPct val="90000"/>
              <a:buFont typeface="Wingdings" pitchFamily="2" charset="2"/>
              <a:buBlip>
                <a:blip r:embed="rId3"/>
              </a:buBlip>
              <a:defRPr/>
            </a:pPr>
            <a:r>
              <a:rPr lang="en-US" b="1" dirty="0">
                <a:effectLst>
                  <a:outerShdw blurRad="38100" dist="38100" dir="2700000" algn="tl">
                    <a:srgbClr val="C0C0C0"/>
                  </a:outerShdw>
                </a:effectLst>
                <a:latin typeface="Arial Black" pitchFamily="34" charset="0"/>
              </a:rPr>
              <a:t>Lorenzo de’ Medici – behind the scene dictator</a:t>
            </a:r>
          </a:p>
          <a:p>
            <a:pPr marL="228600" indent="-228600" eaLnBrk="1" hangingPunct="1">
              <a:spcBef>
                <a:spcPct val="20000"/>
              </a:spcBef>
              <a:buClr>
                <a:schemeClr val="accent2"/>
              </a:buClr>
              <a:buSzPct val="90000"/>
              <a:defRPr/>
            </a:pPr>
            <a:endParaRPr lang="en-US" sz="1400" b="1" dirty="0">
              <a:effectLst>
                <a:outerShdw blurRad="38100" dist="38100" dir="2700000" algn="tl">
                  <a:srgbClr val="C0C0C0"/>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81924"/>
                                        </p:tgtEl>
                                        <p:attrNameLst>
                                          <p:attrName>style.visibility</p:attrName>
                                        </p:attrNameLst>
                                      </p:cBhvr>
                                      <p:to>
                                        <p:strVal val="visible"/>
                                      </p:to>
                                    </p:set>
                                    <p:animEffect transition="in" filter="fade">
                                      <p:cBhvr>
                                        <p:cTn id="7" dur="1000">
                                          <p:stCondLst>
                                            <p:cond delay="0"/>
                                          </p:stCondLst>
                                        </p:cTn>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1925">
                                            <p:txEl>
                                              <p:pRg st="0" end="0"/>
                                            </p:txEl>
                                          </p:spTgt>
                                        </p:tgtEl>
                                        <p:attrNameLst>
                                          <p:attrName>style.visibility</p:attrName>
                                        </p:attrNameLst>
                                      </p:cBhvr>
                                      <p:to>
                                        <p:strVal val="visible"/>
                                      </p:to>
                                    </p:set>
                                    <p:animEffect transition="in" filter="fade">
                                      <p:cBhvr>
                                        <p:cTn id="12" dur="500">
                                          <p:stCondLst>
                                            <p:cond delay="0"/>
                                          </p:stCondLst>
                                        </p:cTn>
                                        <p:tgtEl>
                                          <p:spTgt spid="81925">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81925">
                                            <p:txEl>
                                              <p:pRg st="1" end="1"/>
                                            </p:txEl>
                                          </p:spTgt>
                                        </p:tgtEl>
                                        <p:attrNameLst>
                                          <p:attrName>style.visibility</p:attrName>
                                        </p:attrNameLst>
                                      </p:cBhvr>
                                      <p:to>
                                        <p:strVal val="visible"/>
                                      </p:to>
                                    </p:set>
                                    <p:animEffect transition="in" filter="fade">
                                      <p:cBhvr>
                                        <p:cTn id="15" dur="500">
                                          <p:stCondLst>
                                            <p:cond delay="0"/>
                                          </p:stCondLst>
                                        </p:cTn>
                                        <p:tgtEl>
                                          <p:spTgt spid="81925">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81925">
                                            <p:txEl>
                                              <p:pRg st="2" end="2"/>
                                            </p:txEl>
                                          </p:spTgt>
                                        </p:tgtEl>
                                        <p:attrNameLst>
                                          <p:attrName>style.visibility</p:attrName>
                                        </p:attrNameLst>
                                      </p:cBhvr>
                                      <p:to>
                                        <p:strVal val="visible"/>
                                      </p:to>
                                    </p:set>
                                    <p:animEffect transition="in" filter="fade">
                                      <p:cBhvr>
                                        <p:cTn id="18" dur="500">
                                          <p:stCondLst>
                                            <p:cond delay="0"/>
                                          </p:stCondLst>
                                        </p:cTn>
                                        <p:tgtEl>
                                          <p:spTgt spid="81925">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81925">
                                            <p:txEl>
                                              <p:pRg st="3" end="3"/>
                                            </p:txEl>
                                          </p:spTgt>
                                        </p:tgtEl>
                                        <p:attrNameLst>
                                          <p:attrName>style.visibility</p:attrName>
                                        </p:attrNameLst>
                                      </p:cBhvr>
                                      <p:to>
                                        <p:strVal val="visible"/>
                                      </p:to>
                                    </p:set>
                                    <p:animEffect transition="in" filter="fade">
                                      <p:cBhvr>
                                        <p:cTn id="21" dur="500">
                                          <p:stCondLst>
                                            <p:cond delay="0"/>
                                          </p:stCondLst>
                                        </p:cTn>
                                        <p:tgtEl>
                                          <p:spTgt spid="8192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81925">
                                            <p:txEl>
                                              <p:pRg st="4" end="4"/>
                                            </p:txEl>
                                          </p:spTgt>
                                        </p:tgtEl>
                                        <p:attrNameLst>
                                          <p:attrName>style.visibility</p:attrName>
                                        </p:attrNameLst>
                                      </p:cBhvr>
                                      <p:to>
                                        <p:strVal val="visible"/>
                                      </p:to>
                                    </p:set>
                                    <p:animEffect transition="in" filter="fade">
                                      <p:cBhvr>
                                        <p:cTn id="26" dur="500">
                                          <p:stCondLst>
                                            <p:cond delay="0"/>
                                          </p:stCondLst>
                                        </p:cTn>
                                        <p:tgtEl>
                                          <p:spTgt spid="81925">
                                            <p:txEl>
                                              <p:pRg st="4" end="4"/>
                                            </p:txEl>
                                          </p:spTgt>
                                        </p:tgtEl>
                                      </p:cBhvr>
                                    </p:animEffect>
                                  </p:childTnLst>
                                </p:cTn>
                              </p:par>
                              <p:par>
                                <p:cTn id="27" presetID="10" presetClass="entr" presetSubtype="0" fill="hold" grpId="0" nodeType="withEffect">
                                  <p:stCondLst>
                                    <p:cond delay="0"/>
                                  </p:stCondLst>
                                  <p:iterate type="lt">
                                    <p:tmPct val="10000"/>
                                  </p:iterate>
                                  <p:childTnLst>
                                    <p:set>
                                      <p:cBhvr>
                                        <p:cTn id="28" dur="1" fill="hold">
                                          <p:stCondLst>
                                            <p:cond delay="0"/>
                                          </p:stCondLst>
                                        </p:cTn>
                                        <p:tgtEl>
                                          <p:spTgt spid="81925">
                                            <p:txEl>
                                              <p:pRg st="5" end="5"/>
                                            </p:txEl>
                                          </p:spTgt>
                                        </p:tgtEl>
                                        <p:attrNameLst>
                                          <p:attrName>style.visibility</p:attrName>
                                        </p:attrNameLst>
                                      </p:cBhvr>
                                      <p:to>
                                        <p:strVal val="visible"/>
                                      </p:to>
                                    </p:set>
                                    <p:animEffect transition="in" filter="fade">
                                      <p:cBhvr>
                                        <p:cTn id="29" dur="500">
                                          <p:stCondLst>
                                            <p:cond delay="0"/>
                                          </p:stCondLst>
                                        </p:cTn>
                                        <p:tgtEl>
                                          <p:spTgt spid="81925">
                                            <p:txEl>
                                              <p:pRg st="5" end="5"/>
                                            </p:txEl>
                                          </p:spTgt>
                                        </p:tgtEl>
                                      </p:cBhvr>
                                    </p:animEffect>
                                  </p:childTnLst>
                                </p:cTn>
                              </p:par>
                              <p:par>
                                <p:cTn id="30" presetID="10" presetClass="entr" presetSubtype="0" fill="hold" grpId="0" nodeType="withEffect">
                                  <p:stCondLst>
                                    <p:cond delay="0"/>
                                  </p:stCondLst>
                                  <p:iterate type="lt">
                                    <p:tmPct val="10000"/>
                                  </p:iterate>
                                  <p:childTnLst>
                                    <p:set>
                                      <p:cBhvr>
                                        <p:cTn id="31" dur="1" fill="hold">
                                          <p:stCondLst>
                                            <p:cond delay="0"/>
                                          </p:stCondLst>
                                        </p:cTn>
                                        <p:tgtEl>
                                          <p:spTgt spid="81925">
                                            <p:txEl>
                                              <p:pRg st="6" end="6"/>
                                            </p:txEl>
                                          </p:spTgt>
                                        </p:tgtEl>
                                        <p:attrNameLst>
                                          <p:attrName>style.visibility</p:attrName>
                                        </p:attrNameLst>
                                      </p:cBhvr>
                                      <p:to>
                                        <p:strVal val="visible"/>
                                      </p:to>
                                    </p:set>
                                    <p:animEffect transition="in" filter="fade">
                                      <p:cBhvr>
                                        <p:cTn id="32" dur="500">
                                          <p:stCondLst>
                                            <p:cond delay="0"/>
                                          </p:stCondLst>
                                        </p:cTn>
                                        <p:tgtEl>
                                          <p:spTgt spid="81925">
                                            <p:txEl>
                                              <p:pRg st="6" end="6"/>
                                            </p:txEl>
                                          </p:spTgt>
                                        </p:tgtEl>
                                      </p:cBhvr>
                                    </p:animEffect>
                                  </p:childTnLst>
                                </p:cTn>
                              </p:par>
                              <p:par>
                                <p:cTn id="33" presetID="10" presetClass="entr" presetSubtype="0" fill="hold" grpId="0" nodeType="withEffect">
                                  <p:stCondLst>
                                    <p:cond delay="0"/>
                                  </p:stCondLst>
                                  <p:iterate type="lt">
                                    <p:tmPct val="10000"/>
                                  </p:iterate>
                                  <p:childTnLst>
                                    <p:set>
                                      <p:cBhvr>
                                        <p:cTn id="34" dur="1" fill="hold">
                                          <p:stCondLst>
                                            <p:cond delay="0"/>
                                          </p:stCondLst>
                                        </p:cTn>
                                        <p:tgtEl>
                                          <p:spTgt spid="81925">
                                            <p:txEl>
                                              <p:pRg st="7" end="7"/>
                                            </p:txEl>
                                          </p:spTgt>
                                        </p:tgtEl>
                                        <p:attrNameLst>
                                          <p:attrName>style.visibility</p:attrName>
                                        </p:attrNameLst>
                                      </p:cBhvr>
                                      <p:to>
                                        <p:strVal val="visible"/>
                                      </p:to>
                                    </p:set>
                                    <p:animEffect transition="in" filter="fade">
                                      <p:cBhvr>
                                        <p:cTn id="35" dur="500">
                                          <p:stCondLst>
                                            <p:cond delay="0"/>
                                          </p:stCondLst>
                                        </p:cTn>
                                        <p:tgtEl>
                                          <p:spTgt spid="81925">
                                            <p:txEl>
                                              <p:pRg st="7" end="7"/>
                                            </p:txEl>
                                          </p:spTgt>
                                        </p:tgtEl>
                                      </p:cBhvr>
                                    </p:animEffect>
                                  </p:childTnLst>
                                </p:cTn>
                              </p:par>
                              <p:par>
                                <p:cTn id="36" presetID="10" presetClass="entr" presetSubtype="0" fill="hold" grpId="0" nodeType="withEffect">
                                  <p:stCondLst>
                                    <p:cond delay="0"/>
                                  </p:stCondLst>
                                  <p:iterate type="lt">
                                    <p:tmPct val="10000"/>
                                  </p:iterate>
                                  <p:childTnLst>
                                    <p:set>
                                      <p:cBhvr>
                                        <p:cTn id="37" dur="1" fill="hold">
                                          <p:stCondLst>
                                            <p:cond delay="0"/>
                                          </p:stCondLst>
                                        </p:cTn>
                                        <p:tgtEl>
                                          <p:spTgt spid="81925">
                                            <p:txEl>
                                              <p:pRg st="8" end="8"/>
                                            </p:txEl>
                                          </p:spTgt>
                                        </p:tgtEl>
                                        <p:attrNameLst>
                                          <p:attrName>style.visibility</p:attrName>
                                        </p:attrNameLst>
                                      </p:cBhvr>
                                      <p:to>
                                        <p:strVal val="visible"/>
                                      </p:to>
                                    </p:set>
                                    <p:animEffect transition="in" filter="fade">
                                      <p:cBhvr>
                                        <p:cTn id="38" dur="500">
                                          <p:stCondLst>
                                            <p:cond delay="0"/>
                                          </p:stCondLst>
                                        </p:cTn>
                                        <p:tgtEl>
                                          <p:spTgt spid="81925">
                                            <p:txEl>
                                              <p:pRg st="8" end="8"/>
                                            </p:txEl>
                                          </p:spTgt>
                                        </p:tgtEl>
                                      </p:cBhvr>
                                    </p:animEffect>
                                  </p:childTnLst>
                                </p:cTn>
                              </p:par>
                              <p:par>
                                <p:cTn id="39" presetID="10" presetClass="entr" presetSubtype="0" fill="hold" grpId="0" nodeType="withEffect">
                                  <p:stCondLst>
                                    <p:cond delay="0"/>
                                  </p:stCondLst>
                                  <p:iterate type="lt">
                                    <p:tmPct val="10000"/>
                                  </p:iterate>
                                  <p:childTnLst>
                                    <p:set>
                                      <p:cBhvr>
                                        <p:cTn id="40" dur="1" fill="hold">
                                          <p:stCondLst>
                                            <p:cond delay="0"/>
                                          </p:stCondLst>
                                        </p:cTn>
                                        <p:tgtEl>
                                          <p:spTgt spid="81925">
                                            <p:txEl>
                                              <p:pRg st="9" end="9"/>
                                            </p:txEl>
                                          </p:spTgt>
                                        </p:tgtEl>
                                        <p:attrNameLst>
                                          <p:attrName>style.visibility</p:attrName>
                                        </p:attrNameLst>
                                      </p:cBhvr>
                                      <p:to>
                                        <p:strVal val="visible"/>
                                      </p:to>
                                    </p:set>
                                    <p:animEffect transition="in" filter="fade">
                                      <p:cBhvr>
                                        <p:cTn id="41" dur="500">
                                          <p:stCondLst>
                                            <p:cond delay="0"/>
                                          </p:stCondLst>
                                        </p:cTn>
                                        <p:tgtEl>
                                          <p:spTgt spid="819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Reasons for the Renaissance</a:t>
            </a:r>
            <a:endParaRPr lang="en-US" b="1" dirty="0"/>
          </a:p>
        </p:txBody>
      </p:sp>
      <p:sp>
        <p:nvSpPr>
          <p:cNvPr id="3" name="Content Placeholder 2"/>
          <p:cNvSpPr>
            <a:spLocks noGrp="1"/>
          </p:cNvSpPr>
          <p:nvPr>
            <p:ph idx="1"/>
          </p:nvPr>
        </p:nvSpPr>
        <p:spPr/>
        <p:txBody>
          <a:bodyPr/>
          <a:lstStyle/>
          <a:p>
            <a:pPr>
              <a:defRPr/>
            </a:pPr>
            <a:r>
              <a:rPr lang="en-US" sz="4000" dirty="0" smtClean="0"/>
              <a:t>Growth of city-states</a:t>
            </a:r>
          </a:p>
          <a:p>
            <a:pPr>
              <a:defRPr/>
            </a:pPr>
            <a:endParaRPr lang="en-US" sz="4000" dirty="0" smtClean="0"/>
          </a:p>
          <a:p>
            <a:pPr>
              <a:defRPr/>
            </a:pPr>
            <a:r>
              <a:rPr lang="en-US" sz="4000" dirty="0" smtClean="0"/>
              <a:t>Travel and Commerce</a:t>
            </a:r>
          </a:p>
          <a:p>
            <a:pPr>
              <a:defRPr/>
            </a:pPr>
            <a:endParaRPr lang="en-US" sz="4000" dirty="0" smtClean="0"/>
          </a:p>
          <a:p>
            <a:pPr>
              <a:defRPr/>
            </a:pPr>
            <a:r>
              <a:rPr lang="en-US" sz="4000" dirty="0" smtClean="0"/>
              <a:t>Development of the philosophy known as Humanism</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6248400" cy="1017588"/>
          </a:xfrm>
        </p:spPr>
        <p:txBody>
          <a:bodyPr/>
          <a:lstStyle/>
          <a:p>
            <a:pPr>
              <a:defRPr/>
            </a:pPr>
            <a:r>
              <a:rPr lang="en-US" dirty="0" smtClean="0"/>
              <a:t>Humanism</a:t>
            </a:r>
            <a:endParaRPr lang="en-US" dirty="0"/>
          </a:p>
        </p:txBody>
      </p:sp>
      <p:sp>
        <p:nvSpPr>
          <p:cNvPr id="3" name="Content Placeholder 2"/>
          <p:cNvSpPr>
            <a:spLocks noGrp="1"/>
          </p:cNvSpPr>
          <p:nvPr>
            <p:ph idx="1"/>
          </p:nvPr>
        </p:nvSpPr>
        <p:spPr>
          <a:xfrm>
            <a:off x="457200" y="1295400"/>
            <a:ext cx="8229600" cy="4876800"/>
          </a:xfrm>
        </p:spPr>
        <p:txBody>
          <a:bodyPr/>
          <a:lstStyle/>
          <a:p>
            <a:pPr>
              <a:defRPr/>
            </a:pPr>
            <a:r>
              <a:rPr lang="en-US" dirty="0" smtClean="0">
                <a:effectLst/>
              </a:rPr>
              <a:t>Emphasis on the value of </a:t>
            </a:r>
          </a:p>
          <a:p>
            <a:pPr>
              <a:buFont typeface="Wingdings" pitchFamily="2" charset="2"/>
              <a:buNone/>
              <a:defRPr/>
            </a:pPr>
            <a:r>
              <a:rPr lang="en-US" dirty="0" smtClean="0">
                <a:effectLst/>
              </a:rPr>
              <a:t>Human beings</a:t>
            </a:r>
          </a:p>
          <a:p>
            <a:pPr>
              <a:defRPr/>
            </a:pPr>
            <a:r>
              <a:rPr lang="en-US" dirty="0" smtClean="0">
                <a:effectLst/>
              </a:rPr>
              <a:t>Francesco Petrarch</a:t>
            </a:r>
          </a:p>
          <a:p>
            <a:pPr lvl="1">
              <a:defRPr/>
            </a:pPr>
            <a:r>
              <a:rPr lang="en-US" dirty="0" smtClean="0">
                <a:effectLst/>
              </a:rPr>
              <a:t>Father of Humanism</a:t>
            </a:r>
          </a:p>
          <a:p>
            <a:pPr marL="0" indent="0">
              <a:buFont typeface="Wingdings" pitchFamily="2" charset="2"/>
              <a:buNone/>
              <a:defRPr/>
            </a:pPr>
            <a:r>
              <a:rPr lang="en-US" dirty="0" smtClean="0">
                <a:effectLst/>
              </a:rPr>
              <a:t>-Italian scholar and poet</a:t>
            </a:r>
          </a:p>
          <a:p>
            <a:pPr marL="0" indent="0">
              <a:buFont typeface="Wingdings" pitchFamily="2" charset="2"/>
              <a:buNone/>
              <a:defRPr/>
            </a:pPr>
            <a:r>
              <a:rPr lang="en-US" dirty="0" smtClean="0">
                <a:effectLst/>
              </a:rPr>
              <a:t>-</a:t>
            </a:r>
            <a:r>
              <a:rPr lang="en-US" dirty="0">
                <a:effectLst/>
              </a:rPr>
              <a:t>Petrarch's sonnets were </a:t>
            </a:r>
            <a:r>
              <a:rPr lang="en-US" dirty="0" smtClean="0">
                <a:effectLst/>
              </a:rPr>
              <a:t>admired </a:t>
            </a:r>
            <a:r>
              <a:rPr lang="en-US" dirty="0">
                <a:effectLst/>
              </a:rPr>
              <a:t>and imitated </a:t>
            </a:r>
            <a:r>
              <a:rPr lang="en-US" dirty="0" smtClean="0">
                <a:effectLst/>
              </a:rPr>
              <a:t>throughout Europe during </a:t>
            </a:r>
            <a:r>
              <a:rPr lang="en-US" dirty="0">
                <a:effectLst/>
              </a:rPr>
              <a:t>the </a:t>
            </a:r>
            <a:r>
              <a:rPr lang="en-US" dirty="0" smtClean="0">
                <a:effectLst/>
              </a:rPr>
              <a:t>Renaissance and became </a:t>
            </a:r>
            <a:r>
              <a:rPr lang="en-US" dirty="0">
                <a:effectLst/>
              </a:rPr>
              <a:t>a model </a:t>
            </a:r>
            <a:r>
              <a:rPr lang="en-US" dirty="0" smtClean="0">
                <a:effectLst/>
              </a:rPr>
              <a:t>for</a:t>
            </a:r>
            <a:r>
              <a:rPr lang="en-US" dirty="0">
                <a:effectLst/>
              </a:rPr>
              <a:t> </a:t>
            </a:r>
            <a:r>
              <a:rPr lang="en-US" dirty="0" smtClean="0">
                <a:effectLst/>
              </a:rPr>
              <a:t>lyrical poetry</a:t>
            </a:r>
          </a:p>
          <a:p>
            <a:pPr marL="0" indent="0">
              <a:buFont typeface="Wingdings" pitchFamily="2" charset="2"/>
              <a:buNone/>
              <a:defRPr/>
            </a:pPr>
            <a:endParaRPr lang="en-US" dirty="0" smtClean="0"/>
          </a:p>
          <a:p>
            <a:pPr marL="0" indent="0">
              <a:buFont typeface="Wingdings" pitchFamily="2" charset="2"/>
              <a:buNone/>
              <a:defRPr/>
            </a:pPr>
            <a:endParaRPr lang="en-US" dirty="0"/>
          </a:p>
        </p:txBody>
      </p:sp>
      <p:pic>
        <p:nvPicPr>
          <p:cNvPr id="31748" name="Picture 2"/>
          <p:cNvPicPr>
            <a:picLocks noChangeAspect="1" noChangeArrowheads="1"/>
          </p:cNvPicPr>
          <p:nvPr/>
        </p:nvPicPr>
        <p:blipFill>
          <a:blip r:embed="rId2"/>
          <a:srcRect/>
          <a:stretch>
            <a:fillRect/>
          </a:stretch>
        </p:blipFill>
        <p:spPr bwMode="auto">
          <a:xfrm>
            <a:off x="5715000" y="381000"/>
            <a:ext cx="3048000"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590800" cy="636587"/>
          </a:xfrm>
        </p:spPr>
        <p:txBody>
          <a:bodyPr/>
          <a:lstStyle/>
          <a:p>
            <a:pPr algn="l"/>
            <a:r>
              <a:rPr lang="en-US" sz="3600" dirty="0" smtClean="0"/>
              <a:t>Humanism:</a:t>
            </a:r>
            <a:endParaRPr lang="en-US" sz="2400" dirty="0"/>
          </a:p>
        </p:txBody>
      </p:sp>
      <p:sp>
        <p:nvSpPr>
          <p:cNvPr id="3" name="Content Placeholder 2"/>
          <p:cNvSpPr>
            <a:spLocks noGrp="1"/>
          </p:cNvSpPr>
          <p:nvPr>
            <p:ph idx="1"/>
          </p:nvPr>
        </p:nvSpPr>
        <p:spPr>
          <a:xfrm>
            <a:off x="457200" y="914400"/>
            <a:ext cx="8229600" cy="5791200"/>
          </a:xfrm>
        </p:spPr>
        <p:txBody>
          <a:bodyPr/>
          <a:lstStyle/>
          <a:p>
            <a:r>
              <a:rPr lang="en-US" sz="2400" dirty="0" smtClean="0"/>
              <a:t>Behold Nature with reverence. </a:t>
            </a:r>
          </a:p>
          <a:p>
            <a:pPr lvl="1"/>
            <a:r>
              <a:rPr lang="en-US" sz="1800" dirty="0" smtClean="0"/>
              <a:t> What in nature inspires you?</a:t>
            </a:r>
          </a:p>
          <a:p>
            <a:r>
              <a:rPr lang="en-US" sz="2400" dirty="0" smtClean="0"/>
              <a:t>Base religion upon Reason. </a:t>
            </a:r>
          </a:p>
          <a:p>
            <a:pPr lvl="1"/>
            <a:r>
              <a:rPr lang="en-US" sz="1800" dirty="0" smtClean="0"/>
              <a:t> What understanding has science brought us?</a:t>
            </a:r>
          </a:p>
          <a:p>
            <a:r>
              <a:rPr lang="en-US" sz="2400" dirty="0" smtClean="0"/>
              <a:t>Treat all people as equals.</a:t>
            </a:r>
          </a:p>
          <a:p>
            <a:pPr lvl="1"/>
            <a:r>
              <a:rPr lang="en-US" sz="1800" dirty="0" smtClean="0"/>
              <a:t> No one is born as a superior to anyone  else, and we all must obey the same standards of good and bad behavior.  </a:t>
            </a:r>
          </a:p>
          <a:p>
            <a:r>
              <a:rPr lang="en-US" sz="2400" dirty="0" smtClean="0"/>
              <a:t>Reality is our lives here on Earth. </a:t>
            </a:r>
          </a:p>
          <a:p>
            <a:pPr lvl="1"/>
            <a:r>
              <a:rPr lang="en-US" sz="1800" dirty="0" smtClean="0"/>
              <a:t>Act to reduce suffering and misery, and advance  contentment, and happiness. </a:t>
            </a:r>
          </a:p>
          <a:p>
            <a:r>
              <a:rPr lang="en-US" sz="2400" dirty="0" smtClean="0"/>
              <a:t>Exalt the correlation of past, present, and future. </a:t>
            </a:r>
          </a:p>
          <a:p>
            <a:pPr lvl="1"/>
            <a:r>
              <a:rPr lang="en-US" sz="1800" dirty="0" smtClean="0"/>
              <a:t>What we do today affects the world of the future. Things done in the past  still  help us today.</a:t>
            </a:r>
          </a:p>
          <a:p>
            <a:r>
              <a:rPr lang="en-US" sz="2400" dirty="0" smtClean="0"/>
              <a:t>The human mind is limitless.</a:t>
            </a:r>
          </a:p>
          <a:p>
            <a:pPr lvl="1"/>
            <a:r>
              <a:rPr lang="en-US" sz="1800" dirty="0" smtClean="0"/>
              <a:t>Each person should try to better themselves as much as possible through gaining an better education.</a:t>
            </a:r>
          </a:p>
          <a:p>
            <a:endParaRPr lang="en-US" sz="1800" dirty="0"/>
          </a:p>
        </p:txBody>
      </p:sp>
      <p:sp>
        <p:nvSpPr>
          <p:cNvPr id="4" name="TextBox 3"/>
          <p:cNvSpPr txBox="1"/>
          <p:nvPr/>
        </p:nvSpPr>
        <p:spPr>
          <a:xfrm>
            <a:off x="2895600" y="0"/>
            <a:ext cx="6248400" cy="1015663"/>
          </a:xfrm>
          <a:prstGeom prst="rect">
            <a:avLst/>
          </a:prstGeom>
          <a:noFill/>
        </p:spPr>
        <p:txBody>
          <a:bodyPr wrap="square" rtlCol="0">
            <a:spAutoFit/>
          </a:bodyPr>
          <a:lstStyle/>
          <a:p>
            <a:r>
              <a:rPr lang="en-US" b="1" dirty="0" smtClean="0"/>
              <a:t>A</a:t>
            </a:r>
            <a:r>
              <a:rPr lang="en-US" sz="2000" b="1" dirty="0" smtClean="0"/>
              <a:t>n intellectual movement that stressed the importance of life on earth rather than on the future life in heaven.</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Patron---a wealthy or influential supporter of a writer or artist; i.e. Medici Family</a:t>
            </a:r>
            <a:br>
              <a:rPr lang="en-US" sz="3200" dirty="0" smtClean="0"/>
            </a:br>
            <a:endParaRPr lang="en-US" sz="3200" dirty="0"/>
          </a:p>
        </p:txBody>
      </p:sp>
      <p:pic>
        <p:nvPicPr>
          <p:cNvPr id="32771" name="Content Placeholder 3" descr="220px-Cosimo_ii_de'_medici_adn_two_.jpg"/>
          <p:cNvPicPr>
            <a:picLocks noGrp="1" noChangeAspect="1"/>
          </p:cNvPicPr>
          <p:nvPr>
            <p:ph idx="1"/>
          </p:nvPr>
        </p:nvPicPr>
        <p:blipFill>
          <a:blip r:embed="rId2"/>
          <a:srcRect/>
          <a:stretch>
            <a:fillRect/>
          </a:stretch>
        </p:blipFill>
        <p:spPr>
          <a:xfrm>
            <a:off x="2743200" y="1520825"/>
            <a:ext cx="4038600" cy="51768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m">
  <a:themeElements>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2932</TotalTime>
  <Words>894</Words>
  <Application>Microsoft Office PowerPoint</Application>
  <PresentationFormat>On-screen Show (4:3)</PresentationFormat>
  <Paragraphs>142</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Beam</vt:lpstr>
      <vt:lpstr>Chart</vt:lpstr>
      <vt:lpstr>Transforming from the  Middle Ages</vt:lpstr>
      <vt:lpstr>  Renaissance  </vt:lpstr>
      <vt:lpstr>Slide 3</vt:lpstr>
      <vt:lpstr>The Renaissance</vt:lpstr>
      <vt:lpstr>Why Italy?</vt:lpstr>
      <vt:lpstr>Reasons for the Renaissance</vt:lpstr>
      <vt:lpstr>Humanism</vt:lpstr>
      <vt:lpstr>Humanism:</vt:lpstr>
      <vt:lpstr>Patron---a wealthy or influential supporter of a writer or artist; i.e. Medici Family </vt:lpstr>
      <vt:lpstr>Innovate--To introduce something new; make changes in anything established.</vt:lpstr>
      <vt:lpstr>Humanism affected Art</vt:lpstr>
      <vt:lpstr>Renaissance Art</vt:lpstr>
      <vt:lpstr>Perspective--Method for depicting a 3-D object on a 2-D surface. </vt:lpstr>
      <vt:lpstr>Michelangelo</vt:lpstr>
      <vt:lpstr>Leonardo da Vinci</vt:lpstr>
      <vt:lpstr>Raphael and Rubens</vt:lpstr>
      <vt:lpstr>Botticelli</vt:lpstr>
      <vt:lpstr>New Outlook/Attitude Classical - Worldly</vt:lpstr>
      <vt:lpstr>People were still devout Catholics but… concerns were secular  (worldly and here/now)  </vt:lpstr>
      <vt:lpstr>Literary Achievements</vt:lpstr>
      <vt:lpstr>Science and Technology</vt:lpstr>
      <vt:lpstr>Science and Technology</vt:lpstr>
      <vt:lpstr>The Printing Press</vt:lpstr>
      <vt:lpstr>Impact of Printing Press</vt:lpstr>
      <vt:lpstr>Innovators Project</vt:lpstr>
    </vt:vector>
  </TitlesOfParts>
  <Company>Brewster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Ages  Renaissance</dc:title>
  <dc:creator>BCSD</dc:creator>
  <cp:lastModifiedBy>Elaine Theus</cp:lastModifiedBy>
  <cp:revision>114</cp:revision>
  <dcterms:created xsi:type="dcterms:W3CDTF">2005-05-11T11:58:21Z</dcterms:created>
  <dcterms:modified xsi:type="dcterms:W3CDTF">2012-10-21T23:16:36Z</dcterms:modified>
</cp:coreProperties>
</file>