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78" r:id="rId4"/>
    <p:sldId id="258" r:id="rId5"/>
    <p:sldId id="261" r:id="rId6"/>
    <p:sldId id="279" r:id="rId7"/>
    <p:sldId id="280" r:id="rId8"/>
    <p:sldId id="262" r:id="rId9"/>
    <p:sldId id="300" r:id="rId10"/>
    <p:sldId id="281" r:id="rId11"/>
    <p:sldId id="293" r:id="rId12"/>
    <p:sldId id="296" r:id="rId13"/>
    <p:sldId id="295" r:id="rId14"/>
    <p:sldId id="305" r:id="rId15"/>
    <p:sldId id="297" r:id="rId16"/>
    <p:sldId id="306" r:id="rId17"/>
    <p:sldId id="299" r:id="rId18"/>
    <p:sldId id="301" r:id="rId19"/>
    <p:sldId id="302" r:id="rId20"/>
    <p:sldId id="307" r:id="rId21"/>
    <p:sldId id="303" r:id="rId22"/>
    <p:sldId id="304" r:id="rId23"/>
    <p:sldId id="298" r:id="rId24"/>
    <p:sldId id="263" r:id="rId25"/>
    <p:sldId id="264" r:id="rId26"/>
    <p:sldId id="308" r:id="rId27"/>
    <p:sldId id="309" r:id="rId28"/>
    <p:sldId id="310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6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6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6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6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6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6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6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6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6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3A147"/>
    <a:srgbClr val="0099FF"/>
    <a:srgbClr val="FF0000"/>
    <a:srgbClr val="FFFFCC"/>
    <a:srgbClr val="3365C9"/>
    <a:srgbClr val="FF99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>
        <p:scale>
          <a:sx n="71" d="100"/>
          <a:sy n="71" d="100"/>
        </p:scale>
        <p:origin x="-780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://en.wikipedia.org/wiki/Piri_Reis_map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://en.wikipedia.org/wiki/Piri_Reis_map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42DC2B-899F-4DAF-8037-0190B1511050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874A545-819A-4831-A19A-A662A4764992}">
      <dgm:prSet phldrT="[Text]"/>
      <dgm:spPr>
        <a:ln>
          <a:solidFill>
            <a:schemeClr val="bg1"/>
          </a:solidFill>
        </a:ln>
      </dgm:spPr>
      <dgm:t>
        <a:bodyPr/>
        <a:lstStyle/>
        <a:p>
          <a:r>
            <a: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Astronomy &amp; Geography</a:t>
          </a:r>
          <a:endParaRPr lang="en-US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D28EE07-3B03-4FCB-9A05-ACA3B2C5B2DD}" type="parTrans" cxnId="{10EE3BD0-C6FB-4B2A-A898-5FA8B81A2AE2}">
      <dgm:prSet/>
      <dgm:spPr/>
      <dgm:t>
        <a:bodyPr/>
        <a:lstStyle/>
        <a:p>
          <a:endParaRPr lang="en-US"/>
        </a:p>
      </dgm:t>
    </dgm:pt>
    <dgm:pt modelId="{4CE5E922-5FC1-49B7-8A58-EEA7D307B670}" type="sibTrans" cxnId="{10EE3BD0-C6FB-4B2A-A898-5FA8B81A2AE2}">
      <dgm:prSet/>
      <dgm:spPr/>
      <dgm:t>
        <a:bodyPr/>
        <a:lstStyle/>
        <a:p>
          <a:endParaRPr lang="en-US"/>
        </a:p>
      </dgm:t>
    </dgm:pt>
    <dgm:pt modelId="{5ECA5315-F2CB-490B-BC4F-24AE1A92F966}">
      <dgm:prSet phldrT="[Text]" custT="1"/>
      <dgm:spPr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en-US" sz="2400" b="1" dirty="0" smtClean="0">
              <a:solidFill>
                <a:schemeClr val="accent4">
                  <a:lumMod val="10000"/>
                </a:schemeClr>
              </a:solidFill>
            </a:rPr>
            <a:t>Rejected Aristotle’s Earth Centered Approach</a:t>
          </a:r>
          <a:endParaRPr lang="en-US" sz="2400" b="1" dirty="0">
            <a:solidFill>
              <a:schemeClr val="accent4">
                <a:lumMod val="10000"/>
              </a:schemeClr>
            </a:solidFill>
          </a:endParaRPr>
        </a:p>
      </dgm:t>
    </dgm:pt>
    <dgm:pt modelId="{42EC2D8F-1AC9-4BCB-9AFC-7497061848CC}" type="parTrans" cxnId="{64BC00BA-081A-4BAD-A35F-FAC6951A28E8}">
      <dgm:prSet/>
      <dgm:spPr/>
      <dgm:t>
        <a:bodyPr/>
        <a:lstStyle/>
        <a:p>
          <a:endParaRPr lang="en-US"/>
        </a:p>
      </dgm:t>
    </dgm:pt>
    <dgm:pt modelId="{B932C8D2-2190-4B47-BFDD-AC3483DFAE4E}" type="sibTrans" cxnId="{64BC00BA-081A-4BAD-A35F-FAC6951A28E8}">
      <dgm:prSet/>
      <dgm:spPr/>
      <dgm:t>
        <a:bodyPr/>
        <a:lstStyle/>
        <a:p>
          <a:endParaRPr lang="en-US"/>
        </a:p>
      </dgm:t>
    </dgm:pt>
    <dgm:pt modelId="{E4E66B53-3F80-4B46-A3AE-B8396B627916}">
      <dgm:prSet phldrT="[Text]" custT="1"/>
      <dgm:spPr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en-US" sz="2400" b="1" dirty="0" smtClean="0">
              <a:solidFill>
                <a:schemeClr val="accent4">
                  <a:lumMod val="10000"/>
                </a:schemeClr>
              </a:solidFill>
            </a:rPr>
            <a:t>Built Observatories</a:t>
          </a:r>
          <a:endParaRPr lang="en-US" sz="2400" b="1" dirty="0">
            <a:solidFill>
              <a:schemeClr val="accent4">
                <a:lumMod val="10000"/>
              </a:schemeClr>
            </a:solidFill>
          </a:endParaRPr>
        </a:p>
      </dgm:t>
    </dgm:pt>
    <dgm:pt modelId="{040A0480-8B4F-4E77-8FD3-84237BF54546}" type="parTrans" cxnId="{2801AF43-F2CB-4D18-96EE-A88D6FBA3BC7}">
      <dgm:prSet/>
      <dgm:spPr/>
      <dgm:t>
        <a:bodyPr/>
        <a:lstStyle/>
        <a:p>
          <a:endParaRPr lang="en-US"/>
        </a:p>
      </dgm:t>
    </dgm:pt>
    <dgm:pt modelId="{1B462A3F-17E8-462A-ACD3-2F14C15435AF}" type="sibTrans" cxnId="{2801AF43-F2CB-4D18-96EE-A88D6FBA3BC7}">
      <dgm:prSet/>
      <dgm:spPr/>
      <dgm:t>
        <a:bodyPr/>
        <a:lstStyle/>
        <a:p>
          <a:endParaRPr lang="en-US"/>
        </a:p>
      </dgm:t>
    </dgm:pt>
    <dgm:pt modelId="{B12A3703-665F-4220-B1BB-CEBC0C0191D9}">
      <dgm:prSet phldrT="[Text]" custT="1"/>
      <dgm:spPr>
        <a:ln>
          <a:solidFill>
            <a:schemeClr val="bg1"/>
          </a:solidFill>
        </a:ln>
      </dgm:spPr>
      <dgm:t>
        <a:bodyPr/>
        <a:lstStyle/>
        <a:p>
          <a:r>
            <a: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Medicine &amp; Education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08A304D-117D-4C75-BE29-0EEA473CB6D6}" type="parTrans" cxnId="{1F407FEF-F1FA-4AC7-9605-8F1191B53639}">
      <dgm:prSet/>
      <dgm:spPr/>
      <dgm:t>
        <a:bodyPr/>
        <a:lstStyle/>
        <a:p>
          <a:endParaRPr lang="en-US"/>
        </a:p>
      </dgm:t>
    </dgm:pt>
    <dgm:pt modelId="{8B60EC46-0A8A-418C-82EA-E99A8164D1BA}" type="sibTrans" cxnId="{1F407FEF-F1FA-4AC7-9605-8F1191B53639}">
      <dgm:prSet/>
      <dgm:spPr/>
      <dgm:t>
        <a:bodyPr/>
        <a:lstStyle/>
        <a:p>
          <a:endParaRPr lang="en-US"/>
        </a:p>
      </dgm:t>
    </dgm:pt>
    <dgm:pt modelId="{F167F645-4EB6-4752-ACCE-62E76629D606}">
      <dgm:prSet phldrT="[Text]"/>
      <dgm:spPr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en-US" b="1" dirty="0" smtClean="0">
              <a:solidFill>
                <a:schemeClr val="accent4">
                  <a:lumMod val="10000"/>
                </a:schemeClr>
              </a:solidFill>
            </a:rPr>
            <a:t>1</a:t>
          </a:r>
          <a:r>
            <a:rPr lang="en-US" b="1" baseline="30000" dirty="0" smtClean="0">
              <a:solidFill>
                <a:schemeClr val="accent4">
                  <a:lumMod val="10000"/>
                </a:schemeClr>
              </a:solidFill>
            </a:rPr>
            <a:t>st</a:t>
          </a:r>
          <a:r>
            <a:rPr lang="en-US" b="1" dirty="0" smtClean="0">
              <a:solidFill>
                <a:schemeClr val="accent4">
                  <a:lumMod val="10000"/>
                </a:schemeClr>
              </a:solidFill>
            </a:rPr>
            <a:t> Surgical Atlas (Illustrated)</a:t>
          </a:r>
          <a:endParaRPr lang="en-US" b="1" dirty="0">
            <a:solidFill>
              <a:schemeClr val="accent4">
                <a:lumMod val="10000"/>
              </a:schemeClr>
            </a:solidFill>
          </a:endParaRPr>
        </a:p>
      </dgm:t>
    </dgm:pt>
    <dgm:pt modelId="{A44F6641-3FF5-410B-BC9D-F7703AD07E31}" type="parTrans" cxnId="{BEF0B1F0-6DDB-4849-A971-803AB826AC4B}">
      <dgm:prSet/>
      <dgm:spPr/>
      <dgm:t>
        <a:bodyPr/>
        <a:lstStyle/>
        <a:p>
          <a:endParaRPr lang="en-US"/>
        </a:p>
      </dgm:t>
    </dgm:pt>
    <dgm:pt modelId="{FE578FC9-396A-4EE6-8165-C67A767C1028}" type="sibTrans" cxnId="{BEF0B1F0-6DDB-4849-A971-803AB826AC4B}">
      <dgm:prSet/>
      <dgm:spPr/>
      <dgm:t>
        <a:bodyPr/>
        <a:lstStyle/>
        <a:p>
          <a:endParaRPr lang="en-US"/>
        </a:p>
      </dgm:t>
    </dgm:pt>
    <dgm:pt modelId="{E076F518-E37D-42D3-89B1-3497382115FA}">
      <dgm:prSet phldrT="[Text]"/>
      <dgm:spPr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endParaRPr lang="en-US" dirty="0"/>
        </a:p>
      </dgm:t>
    </dgm:pt>
    <dgm:pt modelId="{F6AFA8E0-5E96-4D1C-8692-485FD7AEAD41}" type="parTrans" cxnId="{AA7674E7-DA78-4FAB-A55C-6854DA060F03}">
      <dgm:prSet/>
      <dgm:spPr/>
      <dgm:t>
        <a:bodyPr/>
        <a:lstStyle/>
        <a:p>
          <a:endParaRPr lang="en-US"/>
        </a:p>
      </dgm:t>
    </dgm:pt>
    <dgm:pt modelId="{7CFC6152-43C1-4AC6-B29B-109CE36628A7}" type="sibTrans" cxnId="{AA7674E7-DA78-4FAB-A55C-6854DA060F03}">
      <dgm:prSet/>
      <dgm:spPr/>
      <dgm:t>
        <a:bodyPr/>
        <a:lstStyle/>
        <a:p>
          <a:endParaRPr lang="en-US"/>
        </a:p>
      </dgm:t>
    </dgm:pt>
    <dgm:pt modelId="{B30E2634-4EF4-474C-AF3E-8407A649C941}">
      <dgm:prSet phldrT="[Text]" custT="1"/>
      <dgm:spPr>
        <a:ln>
          <a:solidFill>
            <a:schemeClr val="bg1"/>
          </a:solidFill>
        </a:ln>
      </dgm:spPr>
      <dgm:t>
        <a:bodyPr/>
        <a:lstStyle/>
        <a:p>
          <a:r>
            <a: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Science</a:t>
          </a:r>
          <a:endParaRPr lang="en-US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B6BED49-3DFC-40E5-A92A-53A647A54D1C}" type="parTrans" cxnId="{126691BA-8DFE-4AEC-AF73-E0F3D9745A26}">
      <dgm:prSet/>
      <dgm:spPr/>
      <dgm:t>
        <a:bodyPr/>
        <a:lstStyle/>
        <a:p>
          <a:endParaRPr lang="en-US"/>
        </a:p>
      </dgm:t>
    </dgm:pt>
    <dgm:pt modelId="{C69497C6-452B-4F3C-BC19-58906966D2E3}" type="sibTrans" cxnId="{126691BA-8DFE-4AEC-AF73-E0F3D9745A26}">
      <dgm:prSet/>
      <dgm:spPr/>
      <dgm:t>
        <a:bodyPr/>
        <a:lstStyle/>
        <a:p>
          <a:endParaRPr lang="en-US"/>
        </a:p>
      </dgm:t>
    </dgm:pt>
    <dgm:pt modelId="{524BA905-FB25-4882-B4FC-6C9610655C45}">
      <dgm:prSet phldrT="[Text]"/>
      <dgm:spPr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en-US" b="1" dirty="0" smtClean="0">
              <a:solidFill>
                <a:schemeClr val="accent4">
                  <a:lumMod val="10000"/>
                </a:schemeClr>
              </a:solidFill>
            </a:rPr>
            <a:t>Mechanical Clock</a:t>
          </a:r>
        </a:p>
        <a:p>
          <a:r>
            <a:rPr lang="en-US" b="1" dirty="0" smtClean="0">
              <a:solidFill>
                <a:schemeClr val="accent4">
                  <a:lumMod val="10000"/>
                </a:schemeClr>
              </a:solidFill>
            </a:rPr>
            <a:t>Steam Turbine (Spit)</a:t>
          </a:r>
        </a:p>
        <a:p>
          <a:endParaRPr lang="en-US" dirty="0"/>
        </a:p>
      </dgm:t>
    </dgm:pt>
    <dgm:pt modelId="{70D18CAC-4493-46D0-9375-4D6BCBF610C0}" type="parTrans" cxnId="{638B8642-6D30-44A5-B1BF-C962619B30B7}">
      <dgm:prSet/>
      <dgm:spPr/>
      <dgm:t>
        <a:bodyPr/>
        <a:lstStyle/>
        <a:p>
          <a:endParaRPr lang="en-US"/>
        </a:p>
      </dgm:t>
    </dgm:pt>
    <dgm:pt modelId="{D99218C9-F3F4-49E3-9FCC-714B21A65ADD}" type="sibTrans" cxnId="{638B8642-6D30-44A5-B1BF-C962619B30B7}">
      <dgm:prSet/>
      <dgm:spPr/>
      <dgm:t>
        <a:bodyPr/>
        <a:lstStyle/>
        <a:p>
          <a:endParaRPr lang="en-US"/>
        </a:p>
      </dgm:t>
    </dgm:pt>
    <dgm:pt modelId="{408968E9-202E-4893-8E80-39B647115B34}">
      <dgm:prSet phldrT="[Text]" custT="1"/>
      <dgm:spPr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en-US" sz="2400" b="1" dirty="0" smtClean="0">
              <a:solidFill>
                <a:schemeClr val="accent4">
                  <a:lumMod val="10000"/>
                </a:schemeClr>
              </a:solidFill>
            </a:rPr>
            <a:t>1st Map of America’s &amp; Antarctica </a:t>
          </a:r>
          <a:br>
            <a:rPr lang="en-US" sz="2400" b="1" dirty="0" smtClean="0">
              <a:solidFill>
                <a:schemeClr val="accent4">
                  <a:lumMod val="10000"/>
                </a:schemeClr>
              </a:solidFill>
            </a:rPr>
          </a:br>
          <a:r>
            <a:rPr lang="en-US" sz="2400" b="1" dirty="0" smtClean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-US" sz="2400" b="0" dirty="0" smtClean="0">
              <a:solidFill>
                <a:schemeClr val="accent4">
                  <a:lumMod val="10000"/>
                </a:schemeClr>
              </a:solidFill>
              <a:effectLst/>
              <a:hlinkClick xmlns:r="http://schemas.openxmlformats.org/officeDocument/2006/relationships" r:id="rId1" tooltip="Piri Reis map"/>
            </a:rPr>
            <a:t>Piri Reis map</a:t>
          </a:r>
          <a:r>
            <a:rPr lang="en-US" sz="2400" b="1" dirty="0" smtClean="0">
              <a:solidFill>
                <a:schemeClr val="accent4">
                  <a:lumMod val="10000"/>
                </a:schemeClr>
              </a:solidFill>
            </a:rPr>
            <a:t>)</a:t>
          </a:r>
          <a:endParaRPr lang="en-US" sz="2400" b="1" dirty="0">
            <a:solidFill>
              <a:schemeClr val="accent4">
                <a:lumMod val="10000"/>
              </a:schemeClr>
            </a:solidFill>
          </a:endParaRPr>
        </a:p>
      </dgm:t>
    </dgm:pt>
    <dgm:pt modelId="{B6BAF8BD-E678-4EC3-9C87-D8F7B8DB6A6C}" type="parTrans" cxnId="{3FC7AF77-7077-42FA-9A2A-2F96555BB634}">
      <dgm:prSet/>
      <dgm:spPr/>
      <dgm:t>
        <a:bodyPr/>
        <a:lstStyle/>
        <a:p>
          <a:endParaRPr lang="en-US"/>
        </a:p>
      </dgm:t>
    </dgm:pt>
    <dgm:pt modelId="{9FB2541E-F225-48FF-9971-95142F918860}" type="sibTrans" cxnId="{3FC7AF77-7077-42FA-9A2A-2F96555BB634}">
      <dgm:prSet/>
      <dgm:spPr/>
      <dgm:t>
        <a:bodyPr/>
        <a:lstStyle/>
        <a:p>
          <a:endParaRPr lang="en-US"/>
        </a:p>
      </dgm:t>
    </dgm:pt>
    <dgm:pt modelId="{E62DC2CC-8D9F-47ED-BFA4-E209CA4043A0}">
      <dgm:prSet phldrT="[Text]"/>
      <dgm:spPr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endParaRPr lang="en-US" dirty="0"/>
        </a:p>
      </dgm:t>
    </dgm:pt>
    <dgm:pt modelId="{96C2EF65-2B32-4D7E-ACCA-D2C37D78733E}" type="parTrans" cxnId="{48B37567-8D6A-4AD3-B5EC-3A9247A72E2F}">
      <dgm:prSet/>
      <dgm:spPr/>
      <dgm:t>
        <a:bodyPr/>
        <a:lstStyle/>
        <a:p>
          <a:endParaRPr lang="en-US"/>
        </a:p>
      </dgm:t>
    </dgm:pt>
    <dgm:pt modelId="{CC9BD91D-48A4-43FA-B5C2-635C194C27FE}" type="sibTrans" cxnId="{48B37567-8D6A-4AD3-B5EC-3A9247A72E2F}">
      <dgm:prSet/>
      <dgm:spPr/>
      <dgm:t>
        <a:bodyPr/>
        <a:lstStyle/>
        <a:p>
          <a:endParaRPr lang="en-US"/>
        </a:p>
      </dgm:t>
    </dgm:pt>
    <dgm:pt modelId="{0D13881D-90AB-4D55-9F4F-EDD1FFF1DAC4}">
      <dgm:prSet phldrT="[Text]"/>
      <dgm:spPr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endParaRPr lang="en-US" dirty="0"/>
        </a:p>
      </dgm:t>
    </dgm:pt>
    <dgm:pt modelId="{89C55FD7-1134-48F2-B1D4-CA734793690E}" type="parTrans" cxnId="{F3B26815-9617-49A9-9577-7908335909C9}">
      <dgm:prSet/>
      <dgm:spPr/>
      <dgm:t>
        <a:bodyPr/>
        <a:lstStyle/>
        <a:p>
          <a:endParaRPr lang="en-US"/>
        </a:p>
      </dgm:t>
    </dgm:pt>
    <dgm:pt modelId="{188B17F2-461B-4AF9-B2B4-96BB60A03E62}" type="sibTrans" cxnId="{F3B26815-9617-49A9-9577-7908335909C9}">
      <dgm:prSet/>
      <dgm:spPr/>
      <dgm:t>
        <a:bodyPr/>
        <a:lstStyle/>
        <a:p>
          <a:endParaRPr lang="en-US"/>
        </a:p>
      </dgm:t>
    </dgm:pt>
    <dgm:pt modelId="{97780A13-EF99-4229-938A-4A9A6CD72040}">
      <dgm:prSet phldrT="[Text]"/>
      <dgm:spPr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en-US" b="1" dirty="0" smtClean="0">
              <a:solidFill>
                <a:schemeClr val="accent4">
                  <a:lumMod val="10000"/>
                </a:schemeClr>
              </a:solidFill>
            </a:rPr>
            <a:t>1</a:t>
          </a:r>
          <a:r>
            <a:rPr lang="en-US" b="1" baseline="30000" dirty="0" smtClean="0">
              <a:solidFill>
                <a:schemeClr val="accent4">
                  <a:lumMod val="10000"/>
                </a:schemeClr>
              </a:solidFill>
            </a:rPr>
            <a:t>st</a:t>
          </a:r>
          <a:r>
            <a:rPr lang="en-US" b="1" dirty="0" smtClean="0">
              <a:solidFill>
                <a:schemeClr val="accent4">
                  <a:lumMod val="10000"/>
                </a:schemeClr>
              </a:solidFill>
            </a:rPr>
            <a:t> Technical University</a:t>
          </a:r>
          <a:endParaRPr lang="en-US" b="1" dirty="0">
            <a:solidFill>
              <a:schemeClr val="accent4">
                <a:lumMod val="10000"/>
              </a:schemeClr>
            </a:solidFill>
          </a:endParaRPr>
        </a:p>
      </dgm:t>
    </dgm:pt>
    <dgm:pt modelId="{8E46622D-E132-48F7-BD76-DF6922ABD8AA}" type="parTrans" cxnId="{21C1C9D1-BCE0-4265-A63F-848C58B08AF1}">
      <dgm:prSet/>
      <dgm:spPr/>
      <dgm:t>
        <a:bodyPr/>
        <a:lstStyle/>
        <a:p>
          <a:endParaRPr lang="en-US"/>
        </a:p>
      </dgm:t>
    </dgm:pt>
    <dgm:pt modelId="{54E76A5C-99CE-4831-B4BD-0540201C211E}" type="sibTrans" cxnId="{21C1C9D1-BCE0-4265-A63F-848C58B08AF1}">
      <dgm:prSet/>
      <dgm:spPr/>
      <dgm:t>
        <a:bodyPr/>
        <a:lstStyle/>
        <a:p>
          <a:endParaRPr lang="en-US"/>
        </a:p>
      </dgm:t>
    </dgm:pt>
    <dgm:pt modelId="{5E221065-C16D-45A8-BEC6-136AFBCD64CE}">
      <dgm:prSet phldrT="[Text]"/>
      <dgm:spPr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en-US" b="1" dirty="0" smtClean="0">
              <a:solidFill>
                <a:schemeClr val="accent4">
                  <a:lumMod val="10000"/>
                </a:schemeClr>
              </a:solidFill>
            </a:rPr>
            <a:t>Physics/ Motion &amp; Optics</a:t>
          </a:r>
          <a:endParaRPr lang="en-US" b="1" dirty="0">
            <a:solidFill>
              <a:schemeClr val="accent4">
                <a:lumMod val="10000"/>
              </a:schemeClr>
            </a:solidFill>
          </a:endParaRPr>
        </a:p>
      </dgm:t>
    </dgm:pt>
    <dgm:pt modelId="{0B195701-36F3-47B8-8592-439FBACCE2F3}" type="parTrans" cxnId="{FEA40363-88E1-4169-A553-2E4C49426FB4}">
      <dgm:prSet/>
      <dgm:spPr/>
      <dgm:t>
        <a:bodyPr/>
        <a:lstStyle/>
        <a:p>
          <a:endParaRPr lang="en-US"/>
        </a:p>
      </dgm:t>
    </dgm:pt>
    <dgm:pt modelId="{2F7B5500-02DC-4232-9757-BA614B841AD7}" type="sibTrans" cxnId="{FEA40363-88E1-4169-A553-2E4C49426FB4}">
      <dgm:prSet/>
      <dgm:spPr/>
      <dgm:t>
        <a:bodyPr/>
        <a:lstStyle/>
        <a:p>
          <a:endParaRPr lang="en-US"/>
        </a:p>
      </dgm:t>
    </dgm:pt>
    <dgm:pt modelId="{9023139A-F367-416D-A74A-A7C19AC7C9BC}" type="pres">
      <dgm:prSet presAssocID="{2942DC2B-899F-4DAF-8037-0190B151105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C8DAC4-EB40-40C5-A089-4A9E32C5F1BB}" type="pres">
      <dgm:prSet presAssocID="{C874A545-819A-4831-A19A-A662A4764992}" presName="composite" presStyleCnt="0"/>
      <dgm:spPr/>
    </dgm:pt>
    <dgm:pt modelId="{C8740651-9256-46C4-B785-CD3E4CC5127B}" type="pres">
      <dgm:prSet presAssocID="{C874A545-819A-4831-A19A-A662A4764992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9840DC-A926-4375-9AF5-24E0F1817B22}" type="pres">
      <dgm:prSet presAssocID="{C874A545-819A-4831-A19A-A662A4764992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98B66B-115C-466D-834D-C364F8326AF7}" type="pres">
      <dgm:prSet presAssocID="{4CE5E922-5FC1-49B7-8A58-EEA7D307B670}" presName="space" presStyleCnt="0"/>
      <dgm:spPr/>
    </dgm:pt>
    <dgm:pt modelId="{3E9039F1-6738-475D-900A-356C0126746F}" type="pres">
      <dgm:prSet presAssocID="{B12A3703-665F-4220-B1BB-CEBC0C0191D9}" presName="composite" presStyleCnt="0"/>
      <dgm:spPr/>
    </dgm:pt>
    <dgm:pt modelId="{64015194-283E-4AB3-B885-6AA05DB7A34E}" type="pres">
      <dgm:prSet presAssocID="{B12A3703-665F-4220-B1BB-CEBC0C0191D9}" presName="parTx" presStyleLbl="alignNode1" presStyleIdx="1" presStyleCnt="3" custLinFactNeighborX="-6805" custLinFactNeighborY="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ACE8F1-67C1-4058-A1BB-2BA088D49BAD}" type="pres">
      <dgm:prSet presAssocID="{B12A3703-665F-4220-B1BB-CEBC0C0191D9}" presName="desTx" presStyleLbl="alignAccFollowNode1" presStyleIdx="1" presStyleCnt="3" custLinFactNeighborX="-6805" custLinFactNeighborY="-8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E82C12-C0BF-431D-A483-2163579DD67E}" type="pres">
      <dgm:prSet presAssocID="{8B60EC46-0A8A-418C-82EA-E99A8164D1BA}" presName="space" presStyleCnt="0"/>
      <dgm:spPr/>
    </dgm:pt>
    <dgm:pt modelId="{3FF6AB77-78C1-45CA-8E25-9B6197AC3820}" type="pres">
      <dgm:prSet presAssocID="{B30E2634-4EF4-474C-AF3E-8407A649C941}" presName="composite" presStyleCnt="0"/>
      <dgm:spPr/>
    </dgm:pt>
    <dgm:pt modelId="{3FD2E87C-8C9D-4266-AA0E-7A4541B1817F}" type="pres">
      <dgm:prSet presAssocID="{B30E2634-4EF4-474C-AF3E-8407A649C941}" presName="parTx" presStyleLbl="alignNode1" presStyleIdx="2" presStyleCnt="3" custLinFactNeighborX="-7195" custLinFactNeighborY="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88FA9B-71BC-4913-AFD4-1CBC49EA4928}" type="pres">
      <dgm:prSet presAssocID="{B30E2634-4EF4-474C-AF3E-8407A649C941}" presName="desTx" presStyleLbl="alignAccFollowNode1" presStyleIdx="2" presStyleCnt="3" custLinFactNeighborX="-7195" custLinFactNeighborY="-8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4D7FC4-4763-4010-AA8C-A48AF76AA387}" type="presOf" srcId="{0D13881D-90AB-4D55-9F4F-EDD1FFF1DAC4}" destId="{C0ACE8F1-67C1-4058-A1BB-2BA088D49BAD}" srcOrd="0" destOrd="4" presId="urn:microsoft.com/office/officeart/2005/8/layout/hList1"/>
    <dgm:cxn modelId="{3FC7AF77-7077-42FA-9A2A-2F96555BB634}" srcId="{C874A545-819A-4831-A19A-A662A4764992}" destId="{408968E9-202E-4893-8E80-39B647115B34}" srcOrd="2" destOrd="0" parTransId="{B6BAF8BD-E678-4EC3-9C87-D8F7B8DB6A6C}" sibTransId="{9FB2541E-F225-48FF-9971-95142F918860}"/>
    <dgm:cxn modelId="{1FCA1E65-D164-4F30-9EFE-8B025AB8A696}" type="presOf" srcId="{5ECA5315-F2CB-490B-BC4F-24AE1A92F966}" destId="{D19840DC-A926-4375-9AF5-24E0F1817B22}" srcOrd="0" destOrd="0" presId="urn:microsoft.com/office/officeart/2005/8/layout/hList1"/>
    <dgm:cxn modelId="{CF5BFA94-776B-4343-BA9D-41EB47FD0619}" type="presOf" srcId="{E62DC2CC-8D9F-47ED-BFA4-E209CA4043A0}" destId="{C0ACE8F1-67C1-4058-A1BB-2BA088D49BAD}" srcOrd="0" destOrd="3" presId="urn:microsoft.com/office/officeart/2005/8/layout/hList1"/>
    <dgm:cxn modelId="{126691BA-8DFE-4AEC-AF73-E0F3D9745A26}" srcId="{2942DC2B-899F-4DAF-8037-0190B1511050}" destId="{B30E2634-4EF4-474C-AF3E-8407A649C941}" srcOrd="2" destOrd="0" parTransId="{5B6BED49-3DFC-40E5-A92A-53A647A54D1C}" sibTransId="{C69497C6-452B-4F3C-BC19-58906966D2E3}"/>
    <dgm:cxn modelId="{638B8642-6D30-44A5-B1BF-C962619B30B7}" srcId="{B30E2634-4EF4-474C-AF3E-8407A649C941}" destId="{524BA905-FB25-4882-B4FC-6C9610655C45}" srcOrd="1" destOrd="0" parTransId="{70D18CAC-4493-46D0-9375-4D6BCBF610C0}" sibTransId="{D99218C9-F3F4-49E3-9FCC-714B21A65ADD}"/>
    <dgm:cxn modelId="{FEA40363-88E1-4169-A553-2E4C49426FB4}" srcId="{B30E2634-4EF4-474C-AF3E-8407A649C941}" destId="{5E221065-C16D-45A8-BEC6-136AFBCD64CE}" srcOrd="0" destOrd="0" parTransId="{0B195701-36F3-47B8-8592-439FBACCE2F3}" sibTransId="{2F7B5500-02DC-4232-9757-BA614B841AD7}"/>
    <dgm:cxn modelId="{48B37567-8D6A-4AD3-B5EC-3A9247A72E2F}" srcId="{B12A3703-665F-4220-B1BB-CEBC0C0191D9}" destId="{E62DC2CC-8D9F-47ED-BFA4-E209CA4043A0}" srcOrd="3" destOrd="0" parTransId="{96C2EF65-2B32-4D7E-ACCA-D2C37D78733E}" sibTransId="{CC9BD91D-48A4-43FA-B5C2-635C194C27FE}"/>
    <dgm:cxn modelId="{376D26FA-3397-458F-BC1D-EDAF39C65DF3}" type="presOf" srcId="{5E221065-C16D-45A8-BEC6-136AFBCD64CE}" destId="{C888FA9B-71BC-4913-AFD4-1CBC49EA4928}" srcOrd="0" destOrd="0" presId="urn:microsoft.com/office/officeart/2005/8/layout/hList1"/>
    <dgm:cxn modelId="{64BC00BA-081A-4BAD-A35F-FAC6951A28E8}" srcId="{C874A545-819A-4831-A19A-A662A4764992}" destId="{5ECA5315-F2CB-490B-BC4F-24AE1A92F966}" srcOrd="0" destOrd="0" parTransId="{42EC2D8F-1AC9-4BCB-9AFC-7497061848CC}" sibTransId="{B932C8D2-2190-4B47-BFDD-AC3483DFAE4E}"/>
    <dgm:cxn modelId="{1F407FEF-F1FA-4AC7-9605-8F1191B53639}" srcId="{2942DC2B-899F-4DAF-8037-0190B1511050}" destId="{B12A3703-665F-4220-B1BB-CEBC0C0191D9}" srcOrd="1" destOrd="0" parTransId="{208A304D-117D-4C75-BE29-0EEA473CB6D6}" sibTransId="{8B60EC46-0A8A-418C-82EA-E99A8164D1BA}"/>
    <dgm:cxn modelId="{F3B26815-9617-49A9-9577-7908335909C9}" srcId="{B12A3703-665F-4220-B1BB-CEBC0C0191D9}" destId="{0D13881D-90AB-4D55-9F4F-EDD1FFF1DAC4}" srcOrd="4" destOrd="0" parTransId="{89C55FD7-1134-48F2-B1D4-CA734793690E}" sibTransId="{188B17F2-461B-4AF9-B2B4-96BB60A03E62}"/>
    <dgm:cxn modelId="{66B81424-FF48-44C4-B440-E39DACB6ACCC}" type="presOf" srcId="{524BA905-FB25-4882-B4FC-6C9610655C45}" destId="{C888FA9B-71BC-4913-AFD4-1CBC49EA4928}" srcOrd="0" destOrd="1" presId="urn:microsoft.com/office/officeart/2005/8/layout/hList1"/>
    <dgm:cxn modelId="{280D98F7-4626-4F23-AD71-537128378904}" type="presOf" srcId="{E076F518-E37D-42D3-89B1-3497382115FA}" destId="{C0ACE8F1-67C1-4058-A1BB-2BA088D49BAD}" srcOrd="0" destOrd="2" presId="urn:microsoft.com/office/officeart/2005/8/layout/hList1"/>
    <dgm:cxn modelId="{A5581E8E-6C80-4E18-BFB7-5610E5C9425D}" type="presOf" srcId="{F167F645-4EB6-4752-ACCE-62E76629D606}" destId="{C0ACE8F1-67C1-4058-A1BB-2BA088D49BAD}" srcOrd="0" destOrd="0" presId="urn:microsoft.com/office/officeart/2005/8/layout/hList1"/>
    <dgm:cxn modelId="{10EE3BD0-C6FB-4B2A-A898-5FA8B81A2AE2}" srcId="{2942DC2B-899F-4DAF-8037-0190B1511050}" destId="{C874A545-819A-4831-A19A-A662A4764992}" srcOrd="0" destOrd="0" parTransId="{3D28EE07-3B03-4FCB-9A05-ACA3B2C5B2DD}" sibTransId="{4CE5E922-5FC1-49B7-8A58-EEA7D307B670}"/>
    <dgm:cxn modelId="{354BA2B9-591D-4576-8D07-CFBC1F0D48E5}" type="presOf" srcId="{408968E9-202E-4893-8E80-39B647115B34}" destId="{D19840DC-A926-4375-9AF5-24E0F1817B22}" srcOrd="0" destOrd="2" presId="urn:microsoft.com/office/officeart/2005/8/layout/hList1"/>
    <dgm:cxn modelId="{C5E8B8A2-5579-425E-86A9-2AAF6B3E004F}" type="presOf" srcId="{E4E66B53-3F80-4B46-A3AE-B8396B627916}" destId="{D19840DC-A926-4375-9AF5-24E0F1817B22}" srcOrd="0" destOrd="1" presId="urn:microsoft.com/office/officeart/2005/8/layout/hList1"/>
    <dgm:cxn modelId="{AA7674E7-DA78-4FAB-A55C-6854DA060F03}" srcId="{B12A3703-665F-4220-B1BB-CEBC0C0191D9}" destId="{E076F518-E37D-42D3-89B1-3497382115FA}" srcOrd="2" destOrd="0" parTransId="{F6AFA8E0-5E96-4D1C-8692-485FD7AEAD41}" sibTransId="{7CFC6152-43C1-4AC6-B29B-109CE36628A7}"/>
    <dgm:cxn modelId="{6475C9F1-0939-4DAA-954F-809C48E3768D}" type="presOf" srcId="{C874A545-819A-4831-A19A-A662A4764992}" destId="{C8740651-9256-46C4-B785-CD3E4CC5127B}" srcOrd="0" destOrd="0" presId="urn:microsoft.com/office/officeart/2005/8/layout/hList1"/>
    <dgm:cxn modelId="{64D86BAF-37DB-4BE1-BA5E-7895525102D6}" type="presOf" srcId="{97780A13-EF99-4229-938A-4A9A6CD72040}" destId="{C0ACE8F1-67C1-4058-A1BB-2BA088D49BAD}" srcOrd="0" destOrd="1" presId="urn:microsoft.com/office/officeart/2005/8/layout/hList1"/>
    <dgm:cxn modelId="{00CD6556-E6AE-4EAD-91DF-8C4516EEBEFC}" type="presOf" srcId="{B30E2634-4EF4-474C-AF3E-8407A649C941}" destId="{3FD2E87C-8C9D-4266-AA0E-7A4541B1817F}" srcOrd="0" destOrd="0" presId="urn:microsoft.com/office/officeart/2005/8/layout/hList1"/>
    <dgm:cxn modelId="{BEF0B1F0-6DDB-4849-A971-803AB826AC4B}" srcId="{B12A3703-665F-4220-B1BB-CEBC0C0191D9}" destId="{F167F645-4EB6-4752-ACCE-62E76629D606}" srcOrd="0" destOrd="0" parTransId="{A44F6641-3FF5-410B-BC9D-F7703AD07E31}" sibTransId="{FE578FC9-396A-4EE6-8165-C67A767C1028}"/>
    <dgm:cxn modelId="{21C1C9D1-BCE0-4265-A63F-848C58B08AF1}" srcId="{B12A3703-665F-4220-B1BB-CEBC0C0191D9}" destId="{97780A13-EF99-4229-938A-4A9A6CD72040}" srcOrd="1" destOrd="0" parTransId="{8E46622D-E132-48F7-BD76-DF6922ABD8AA}" sibTransId="{54E76A5C-99CE-4831-B4BD-0540201C211E}"/>
    <dgm:cxn modelId="{2801AF43-F2CB-4D18-96EE-A88D6FBA3BC7}" srcId="{C874A545-819A-4831-A19A-A662A4764992}" destId="{E4E66B53-3F80-4B46-A3AE-B8396B627916}" srcOrd="1" destOrd="0" parTransId="{040A0480-8B4F-4E77-8FD3-84237BF54546}" sibTransId="{1B462A3F-17E8-462A-ACD3-2F14C15435AF}"/>
    <dgm:cxn modelId="{F597D7F4-4D08-410B-AD6B-27B79B5F8C6C}" type="presOf" srcId="{B12A3703-665F-4220-B1BB-CEBC0C0191D9}" destId="{64015194-283E-4AB3-B885-6AA05DB7A34E}" srcOrd="0" destOrd="0" presId="urn:microsoft.com/office/officeart/2005/8/layout/hList1"/>
    <dgm:cxn modelId="{4E9208A3-0A81-4F04-A8A0-AA40BF83DA8B}" type="presOf" srcId="{2942DC2B-899F-4DAF-8037-0190B1511050}" destId="{9023139A-F367-416D-A74A-A7C19AC7C9BC}" srcOrd="0" destOrd="0" presId="urn:microsoft.com/office/officeart/2005/8/layout/hList1"/>
    <dgm:cxn modelId="{5FECF5B6-0F3C-4367-BF12-18783A7DBBB7}" type="presParOf" srcId="{9023139A-F367-416D-A74A-A7C19AC7C9BC}" destId="{57C8DAC4-EB40-40C5-A089-4A9E32C5F1BB}" srcOrd="0" destOrd="0" presId="urn:microsoft.com/office/officeart/2005/8/layout/hList1"/>
    <dgm:cxn modelId="{4569ED7C-9BDE-4988-B85C-0B3EE4A9B2C7}" type="presParOf" srcId="{57C8DAC4-EB40-40C5-A089-4A9E32C5F1BB}" destId="{C8740651-9256-46C4-B785-CD3E4CC5127B}" srcOrd="0" destOrd="0" presId="urn:microsoft.com/office/officeart/2005/8/layout/hList1"/>
    <dgm:cxn modelId="{2BC512B9-B86E-4E15-A59F-E5579278E084}" type="presParOf" srcId="{57C8DAC4-EB40-40C5-A089-4A9E32C5F1BB}" destId="{D19840DC-A926-4375-9AF5-24E0F1817B22}" srcOrd="1" destOrd="0" presId="urn:microsoft.com/office/officeart/2005/8/layout/hList1"/>
    <dgm:cxn modelId="{FD4B2678-B0AD-40D3-8191-6D757379F0E1}" type="presParOf" srcId="{9023139A-F367-416D-A74A-A7C19AC7C9BC}" destId="{C298B66B-115C-466D-834D-C364F8326AF7}" srcOrd="1" destOrd="0" presId="urn:microsoft.com/office/officeart/2005/8/layout/hList1"/>
    <dgm:cxn modelId="{9B97375B-24E3-48A8-BB43-103FA436B76F}" type="presParOf" srcId="{9023139A-F367-416D-A74A-A7C19AC7C9BC}" destId="{3E9039F1-6738-475D-900A-356C0126746F}" srcOrd="2" destOrd="0" presId="urn:microsoft.com/office/officeart/2005/8/layout/hList1"/>
    <dgm:cxn modelId="{15787458-366E-4944-8B85-12EBC203A704}" type="presParOf" srcId="{3E9039F1-6738-475D-900A-356C0126746F}" destId="{64015194-283E-4AB3-B885-6AA05DB7A34E}" srcOrd="0" destOrd="0" presId="urn:microsoft.com/office/officeart/2005/8/layout/hList1"/>
    <dgm:cxn modelId="{FFE8A068-C7F9-49A6-956A-DFB4F1D2329F}" type="presParOf" srcId="{3E9039F1-6738-475D-900A-356C0126746F}" destId="{C0ACE8F1-67C1-4058-A1BB-2BA088D49BAD}" srcOrd="1" destOrd="0" presId="urn:microsoft.com/office/officeart/2005/8/layout/hList1"/>
    <dgm:cxn modelId="{42DE8046-F22E-450D-892D-F020E2AE1153}" type="presParOf" srcId="{9023139A-F367-416D-A74A-A7C19AC7C9BC}" destId="{EFE82C12-C0BF-431D-A483-2163579DD67E}" srcOrd="3" destOrd="0" presId="urn:microsoft.com/office/officeart/2005/8/layout/hList1"/>
    <dgm:cxn modelId="{8112048E-D871-44DA-9C62-146A9B548973}" type="presParOf" srcId="{9023139A-F367-416D-A74A-A7C19AC7C9BC}" destId="{3FF6AB77-78C1-45CA-8E25-9B6197AC3820}" srcOrd="4" destOrd="0" presId="urn:microsoft.com/office/officeart/2005/8/layout/hList1"/>
    <dgm:cxn modelId="{EAD25150-CD11-41CC-951D-F7FFFBBA52DB}" type="presParOf" srcId="{3FF6AB77-78C1-45CA-8E25-9B6197AC3820}" destId="{3FD2E87C-8C9D-4266-AA0E-7A4541B1817F}" srcOrd="0" destOrd="0" presId="urn:microsoft.com/office/officeart/2005/8/layout/hList1"/>
    <dgm:cxn modelId="{8487A30F-8D26-4E51-907E-D95075FF5331}" type="presParOf" srcId="{3FF6AB77-78C1-45CA-8E25-9B6197AC3820}" destId="{C888FA9B-71BC-4913-AFD4-1CBC49EA492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740651-9256-46C4-B785-CD3E4CC5127B}">
      <dsp:nvSpPr>
        <dsp:cNvPr id="0" name=""/>
        <dsp:cNvSpPr/>
      </dsp:nvSpPr>
      <dsp:spPr>
        <a:xfrm>
          <a:off x="2476" y="989816"/>
          <a:ext cx="2414587" cy="94818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Astronomy &amp; Geography</a:t>
          </a:r>
          <a:endParaRPr lang="en-US" sz="27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76" y="989816"/>
        <a:ext cx="2414587" cy="948187"/>
      </dsp:txXfrm>
    </dsp:sp>
    <dsp:sp modelId="{D19840DC-A926-4375-9AF5-24E0F1817B22}">
      <dsp:nvSpPr>
        <dsp:cNvPr id="0" name=""/>
        <dsp:cNvSpPr/>
      </dsp:nvSpPr>
      <dsp:spPr>
        <a:xfrm>
          <a:off x="2476" y="1938003"/>
          <a:ext cx="2414587" cy="385398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solidFill>
                <a:schemeClr val="accent4">
                  <a:lumMod val="10000"/>
                </a:schemeClr>
              </a:solidFill>
            </a:rPr>
            <a:t>Rejected Aristotle’s Earth Centered Approach</a:t>
          </a:r>
          <a:endParaRPr lang="en-US" sz="2400" b="1" kern="1200" dirty="0">
            <a:solidFill>
              <a:schemeClr val="accent4">
                <a:lumMod val="10000"/>
              </a:schemeClr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solidFill>
                <a:schemeClr val="accent4">
                  <a:lumMod val="10000"/>
                </a:schemeClr>
              </a:solidFill>
            </a:rPr>
            <a:t>Built Observatories</a:t>
          </a:r>
          <a:endParaRPr lang="en-US" sz="2400" b="1" kern="1200" dirty="0">
            <a:solidFill>
              <a:schemeClr val="accent4">
                <a:lumMod val="10000"/>
              </a:schemeClr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solidFill>
                <a:schemeClr val="accent4">
                  <a:lumMod val="10000"/>
                </a:schemeClr>
              </a:solidFill>
            </a:rPr>
            <a:t>1st Map of America’s &amp; Antarctica </a:t>
          </a:r>
          <a:br>
            <a:rPr lang="en-US" sz="2400" b="1" kern="1200" dirty="0" smtClean="0">
              <a:solidFill>
                <a:schemeClr val="accent4">
                  <a:lumMod val="10000"/>
                </a:schemeClr>
              </a:solidFill>
            </a:rPr>
          </a:br>
          <a:r>
            <a:rPr lang="en-US" sz="2400" b="1" kern="1200" dirty="0" smtClean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-US" sz="2400" b="0" kern="1200" dirty="0" smtClean="0">
              <a:solidFill>
                <a:schemeClr val="accent4">
                  <a:lumMod val="10000"/>
                </a:schemeClr>
              </a:solidFill>
              <a:effectLst/>
              <a:hlinkClick xmlns:r="http://schemas.openxmlformats.org/officeDocument/2006/relationships" r:id="rId1" tooltip="Piri Reis map"/>
            </a:rPr>
            <a:t>Piri Reis map</a:t>
          </a:r>
          <a:r>
            <a:rPr lang="en-US" sz="2400" b="1" kern="1200" dirty="0" smtClean="0">
              <a:solidFill>
                <a:schemeClr val="accent4">
                  <a:lumMod val="10000"/>
                </a:schemeClr>
              </a:solidFill>
            </a:rPr>
            <a:t>)</a:t>
          </a:r>
          <a:endParaRPr lang="en-US" sz="2400" b="1" kern="1200" dirty="0">
            <a:solidFill>
              <a:schemeClr val="accent4">
                <a:lumMod val="10000"/>
              </a:schemeClr>
            </a:solidFill>
          </a:endParaRPr>
        </a:p>
      </dsp:txBody>
      <dsp:txXfrm>
        <a:off x="2476" y="1938003"/>
        <a:ext cx="2414587" cy="3853980"/>
      </dsp:txXfrm>
    </dsp:sp>
    <dsp:sp modelId="{64015194-283E-4AB3-B885-6AA05DB7A34E}">
      <dsp:nvSpPr>
        <dsp:cNvPr id="0" name=""/>
        <dsp:cNvSpPr/>
      </dsp:nvSpPr>
      <dsp:spPr>
        <a:xfrm>
          <a:off x="2590793" y="990603"/>
          <a:ext cx="2414587" cy="948187"/>
        </a:xfrm>
        <a:prstGeom prst="rect">
          <a:avLst/>
        </a:prstGeom>
        <a:solidFill>
          <a:schemeClr val="accent5">
            <a:hueOff val="-682191"/>
            <a:satOff val="7505"/>
            <a:lumOff val="-18921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Medicine &amp; Education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90793" y="990603"/>
        <a:ext cx="2414587" cy="948187"/>
      </dsp:txXfrm>
    </dsp:sp>
    <dsp:sp modelId="{C0ACE8F1-67C1-4058-A1BB-2BA088D49BAD}">
      <dsp:nvSpPr>
        <dsp:cNvPr id="0" name=""/>
        <dsp:cNvSpPr/>
      </dsp:nvSpPr>
      <dsp:spPr>
        <a:xfrm>
          <a:off x="2590793" y="1905013"/>
          <a:ext cx="2414587" cy="3853980"/>
        </a:xfrm>
        <a:prstGeom prst="rect">
          <a:avLst/>
        </a:prstGeom>
        <a:solidFill>
          <a:schemeClr val="accent5">
            <a:tint val="40000"/>
            <a:alpha val="90000"/>
            <a:hueOff val="-831687"/>
            <a:satOff val="-9531"/>
            <a:lumOff val="-3931"/>
            <a:alphaOff val="0"/>
          </a:schemeClr>
        </a:solidFill>
        <a:ln w="25400" cap="flat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b="1" kern="1200" dirty="0" smtClean="0">
              <a:solidFill>
                <a:schemeClr val="accent4">
                  <a:lumMod val="10000"/>
                </a:schemeClr>
              </a:solidFill>
            </a:rPr>
            <a:t>1</a:t>
          </a:r>
          <a:r>
            <a:rPr lang="en-US" sz="2700" b="1" kern="1200" baseline="30000" dirty="0" smtClean="0">
              <a:solidFill>
                <a:schemeClr val="accent4">
                  <a:lumMod val="10000"/>
                </a:schemeClr>
              </a:solidFill>
            </a:rPr>
            <a:t>st</a:t>
          </a:r>
          <a:r>
            <a:rPr lang="en-US" sz="2700" b="1" kern="1200" dirty="0" smtClean="0">
              <a:solidFill>
                <a:schemeClr val="accent4">
                  <a:lumMod val="10000"/>
                </a:schemeClr>
              </a:solidFill>
            </a:rPr>
            <a:t> Surgical Atlas (Illustrated)</a:t>
          </a:r>
          <a:endParaRPr lang="en-US" sz="2700" b="1" kern="1200" dirty="0">
            <a:solidFill>
              <a:schemeClr val="accent4">
                <a:lumMod val="10000"/>
              </a:schemeClr>
            </a:solidFill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b="1" kern="1200" dirty="0" smtClean="0">
              <a:solidFill>
                <a:schemeClr val="accent4">
                  <a:lumMod val="10000"/>
                </a:schemeClr>
              </a:solidFill>
            </a:rPr>
            <a:t>1</a:t>
          </a:r>
          <a:r>
            <a:rPr lang="en-US" sz="2700" b="1" kern="1200" baseline="30000" dirty="0" smtClean="0">
              <a:solidFill>
                <a:schemeClr val="accent4">
                  <a:lumMod val="10000"/>
                </a:schemeClr>
              </a:solidFill>
            </a:rPr>
            <a:t>st</a:t>
          </a:r>
          <a:r>
            <a:rPr lang="en-US" sz="2700" b="1" kern="1200" dirty="0" smtClean="0">
              <a:solidFill>
                <a:schemeClr val="accent4">
                  <a:lumMod val="10000"/>
                </a:schemeClr>
              </a:solidFill>
            </a:rPr>
            <a:t> Technical University</a:t>
          </a:r>
          <a:endParaRPr lang="en-US" sz="2700" b="1" kern="1200" dirty="0">
            <a:solidFill>
              <a:schemeClr val="accent4">
                <a:lumMod val="10000"/>
              </a:schemeClr>
            </a:solidFill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700" kern="1200" dirty="0"/>
        </a:p>
      </dsp:txBody>
      <dsp:txXfrm>
        <a:off x="2590793" y="1905013"/>
        <a:ext cx="2414587" cy="3853980"/>
      </dsp:txXfrm>
    </dsp:sp>
    <dsp:sp modelId="{3FD2E87C-8C9D-4266-AA0E-7A4541B1817F}">
      <dsp:nvSpPr>
        <dsp:cNvPr id="0" name=""/>
        <dsp:cNvSpPr/>
      </dsp:nvSpPr>
      <dsp:spPr>
        <a:xfrm>
          <a:off x="5334006" y="990603"/>
          <a:ext cx="2414587" cy="948187"/>
        </a:xfrm>
        <a:prstGeom prst="rect">
          <a:avLst/>
        </a:prstGeom>
        <a:solidFill>
          <a:schemeClr val="accent5">
            <a:hueOff val="-1364383"/>
            <a:satOff val="15010"/>
            <a:lumOff val="-37842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Science</a:t>
          </a:r>
          <a:endParaRPr 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334006" y="990603"/>
        <a:ext cx="2414587" cy="948187"/>
      </dsp:txXfrm>
    </dsp:sp>
    <dsp:sp modelId="{C888FA9B-71BC-4913-AFD4-1CBC49EA4928}">
      <dsp:nvSpPr>
        <dsp:cNvPr id="0" name=""/>
        <dsp:cNvSpPr/>
      </dsp:nvSpPr>
      <dsp:spPr>
        <a:xfrm>
          <a:off x="5334006" y="1905013"/>
          <a:ext cx="2414587" cy="3853980"/>
        </a:xfrm>
        <a:prstGeom prst="rect">
          <a:avLst/>
        </a:prstGeom>
        <a:solidFill>
          <a:schemeClr val="accent5">
            <a:tint val="40000"/>
            <a:alpha val="90000"/>
            <a:hueOff val="-1663374"/>
            <a:satOff val="-19062"/>
            <a:lumOff val="-7861"/>
            <a:alphaOff val="0"/>
          </a:schemeClr>
        </a:solidFill>
        <a:ln w="25400" cap="flat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b="1" kern="1200" dirty="0" smtClean="0">
              <a:solidFill>
                <a:schemeClr val="accent4">
                  <a:lumMod val="10000"/>
                </a:schemeClr>
              </a:solidFill>
            </a:rPr>
            <a:t>Physics/ Motion &amp; Optics</a:t>
          </a:r>
          <a:endParaRPr lang="en-US" sz="2700" b="1" kern="1200" dirty="0">
            <a:solidFill>
              <a:schemeClr val="accent4">
                <a:lumMod val="10000"/>
              </a:schemeClr>
            </a:solidFill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b="1" kern="1200" dirty="0" smtClean="0">
              <a:solidFill>
                <a:schemeClr val="accent4">
                  <a:lumMod val="10000"/>
                </a:schemeClr>
              </a:solidFill>
            </a:rPr>
            <a:t>Mechanical Clock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b="1" kern="1200" dirty="0" smtClean="0">
              <a:solidFill>
                <a:schemeClr val="accent4">
                  <a:lumMod val="10000"/>
                </a:schemeClr>
              </a:solidFill>
            </a:rPr>
            <a:t>Steam Turbine (Spit)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700" kern="1200" dirty="0"/>
        </a:p>
      </dsp:txBody>
      <dsp:txXfrm>
        <a:off x="5334006" y="1905013"/>
        <a:ext cx="2414587" cy="38539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AB5F8C-4818-494B-9CEF-212C4DAC4C17}" type="datetimeFigureOut">
              <a:rPr lang="en-US" smtClean="0"/>
              <a:t>1/5/2014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F47B53-CCA9-4DB5-9638-168301053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812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47B53-CCA9-4DB5-9638-1683010533F5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47B53-CCA9-4DB5-9638-1683010533F5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47B53-CCA9-4DB5-9638-1683010533F5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47B53-CCA9-4DB5-9638-1683010533F5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47B53-CCA9-4DB5-9638-1683010533F5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47B53-CCA9-4DB5-9638-1683010533F5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47B53-CCA9-4DB5-9638-1683010533F5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47B53-CCA9-4DB5-9638-1683010533F5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47B53-CCA9-4DB5-9638-1683010533F5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47B53-CCA9-4DB5-9638-1683010533F5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47B53-CCA9-4DB5-9638-1683010533F5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47B53-CCA9-4DB5-9638-1683010533F5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47B53-CCA9-4DB5-9638-1683010533F5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47B53-CCA9-4DB5-9638-1683010533F5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47B53-CCA9-4DB5-9638-1683010533F5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47B53-CCA9-4DB5-9638-1683010533F5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47B53-CCA9-4DB5-9638-1683010533F5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47B53-CCA9-4DB5-9638-1683010533F5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47B53-CCA9-4DB5-9638-1683010533F5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47B53-CCA9-4DB5-9638-1683010533F5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47B53-CCA9-4DB5-9638-1683010533F5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47B53-CCA9-4DB5-9638-1683010533F5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47B53-CCA9-4DB5-9638-1683010533F5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47B53-CCA9-4DB5-9638-1683010533F5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47B53-CCA9-4DB5-9638-1683010533F5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47B53-CCA9-4DB5-9638-1683010533F5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47B53-CCA9-4DB5-9638-1683010533F5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47B53-CCA9-4DB5-9638-1683010533F5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ltGray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5E50201-4942-4E56-AB1C-AC049A5738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DA7F5C-EC85-4C38-9B26-02F6F67B7B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38200"/>
            <a:ext cx="2057400" cy="5287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38200"/>
            <a:ext cx="6019800" cy="5287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BE4C51-6F13-4806-8B15-555334B90F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753C4B-8C71-45D0-82BD-B9BA05C622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118DA1-2224-4C3E-A474-E6B81D04E0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057400"/>
            <a:ext cx="38862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862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9F4E94-6FBB-4CD8-92A0-D0E5C29FC6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425318-757E-4A25-A107-6F61E6D07D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ECBF71-5C2C-490C-9BC6-359FF551B8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E5DC8A-F26C-4F0A-8ADE-A68B13A5CE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21EDE4-F942-4DA9-A113-40FEDA0501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545D9C-A038-4EC8-A46D-75B7C92C49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ltGray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38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057400"/>
            <a:ext cx="79248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AFDB4F5A-4FBA-4970-93DA-FE48D37D4E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Alex\Desktop\Ottoman%20Empire.wmv" TargetMode="Externa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audio" Target="file:///C:\Documents%20and%20Settings\Alex\Desktop\Ottoman%20Empire\Nihavent_Saz_Semai_Erzurumlu_Husip_Dede__Makam_Nihavent_.mp3" TargetMode="External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audio" Target="file:///C:\Documents%20and%20Settings\Alex\Desktop\Ottoman%20Empire\Ferahfeza_Peshrev_Zeki_Mehmet_Agha__Makam_Ferahfeza_.mp3" TargetMode="External"/><Relationship Id="rId1" Type="http://schemas.openxmlformats.org/officeDocument/2006/relationships/audio" Target="file:///C:\Documents%20and%20Settings\Alex\Desktop\Ottoman%20Empire\Safiye.mp3" TargetMode="External"/><Relationship Id="rId6" Type="http://schemas.openxmlformats.org/officeDocument/2006/relationships/notesSlide" Target="../notesSlides/notesSlide27.xml"/><Relationship Id="rId11" Type="http://schemas.openxmlformats.org/officeDocument/2006/relationships/image" Target="../media/image36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5.png"/><Relationship Id="rId4" Type="http://schemas.openxmlformats.org/officeDocument/2006/relationships/audio" Target="file:///C:\Documents%20and%20Settings\Alex\Desktop\Ottoman%20Empire\04%20-%20Istanbul%20(Not%20Constantinople).mp3" TargetMode="External"/><Relationship Id="rId9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Alex\My%20Documents\My%20Videos\MOV00656.MPG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1981200"/>
          </a:xfrm>
        </p:spPr>
        <p:txBody>
          <a:bodyPr/>
          <a:lstStyle/>
          <a:p>
            <a:r>
              <a:rPr lang="en-US" sz="6600" dirty="0">
                <a:ln>
                  <a:solidFill>
                    <a:srgbClr val="00000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The </a:t>
            </a:r>
            <a:r>
              <a:rPr lang="en-US" sz="6600" dirty="0" smtClean="0">
                <a:ln>
                  <a:solidFill>
                    <a:srgbClr val="00000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/>
            </a:r>
            <a:br>
              <a:rPr lang="en-US" sz="6600" dirty="0" smtClean="0">
                <a:ln>
                  <a:solidFill>
                    <a:srgbClr val="00000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</a:br>
            <a:r>
              <a:rPr lang="en-US" sz="6600" dirty="0" smtClean="0">
                <a:ln>
                  <a:solidFill>
                    <a:srgbClr val="00000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Ottoman </a:t>
            </a:r>
            <a:r>
              <a:rPr lang="en-US" sz="6600" dirty="0">
                <a:ln>
                  <a:solidFill>
                    <a:srgbClr val="00000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Empire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3000" y="2667000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AIM: What was the source of the Ottoman’s power?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5257800"/>
            <a:ext cx="75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Homework: Homework Packet #2</a:t>
            </a:r>
          </a:p>
          <a:p>
            <a:r>
              <a:rPr lang="en-US" sz="4000" dirty="0" smtClean="0">
                <a:solidFill>
                  <a:srgbClr val="FFFF00"/>
                </a:solidFill>
              </a:rPr>
              <a:t>                    Due Friday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random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SC0033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0" y="0"/>
            <a:ext cx="6553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Gill Sans MT" pitchFamily="34" charset="0"/>
              </a:rPr>
              <a:t>There are around 3000 </a:t>
            </a:r>
            <a:r>
              <a:rPr lang="en-US" sz="2400" i="1" dirty="0" smtClean="0">
                <a:solidFill>
                  <a:srgbClr val="000000"/>
                </a:solidFill>
                <a:latin typeface="Gill Sans MT" pitchFamily="34" charset="0"/>
              </a:rPr>
              <a:t>mosques in Istanbul</a:t>
            </a:r>
            <a:r>
              <a:rPr lang="en-US" sz="2400" dirty="0" smtClean="0">
                <a:solidFill>
                  <a:srgbClr val="000000"/>
                </a:solidFill>
                <a:latin typeface="Gill Sans MT" pitchFamily="34" charset="0"/>
              </a:rPr>
              <a:t> which 600 of them belong to the Ottoman period.</a:t>
            </a:r>
            <a:endParaRPr lang="en-US" sz="2400" dirty="0">
              <a:solidFill>
                <a:srgbClr val="000000"/>
              </a:solidFill>
              <a:latin typeface="Gill Sans MT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034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034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034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95400"/>
            <a:ext cx="9144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035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749800" cy="3733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DSC0035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0"/>
            <a:ext cx="4876800" cy="3733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DSC0035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810000"/>
            <a:ext cx="4267200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3400" y="3733800"/>
            <a:ext cx="480060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457200" y="3124200"/>
            <a:ext cx="8053808" cy="92333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err="1" smtClean="0">
                <a:ln/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Bradley Hand ITC" pitchFamily="66" charset="0"/>
              </a:rPr>
              <a:t>Iznik</a:t>
            </a:r>
            <a:r>
              <a:rPr lang="en-US" sz="5400" b="1" cap="all" spc="0" dirty="0" smtClean="0">
                <a:ln/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Bradley Hand ITC" pitchFamily="66" charset="0"/>
              </a:rPr>
              <a:t> (Ceramic) Tiles</a:t>
            </a:r>
            <a:endParaRPr lang="en-US" sz="5400" b="1" cap="all" spc="0" dirty="0">
              <a:ln/>
              <a:solidFill>
                <a:schemeClr val="tx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0000" stA="55000" endPos="48000" dist="500" dir="5400000" sy="-100000" algn="bl" rotWithShape="0"/>
              </a:effectLst>
              <a:latin typeface="Bradley Hand ITC" pitchFamily="66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4710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905000" y="0"/>
            <a:ext cx="533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n>
                  <a:solidFill>
                    <a:schemeClr val="bg2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Blue Mosque</a:t>
            </a:r>
            <a:endParaRPr lang="en-US" b="1" dirty="0">
              <a:ln>
                <a:solidFill>
                  <a:schemeClr val="bg2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04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04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036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838200"/>
            <a:ext cx="8077200" cy="1143000"/>
          </a:xfrm>
        </p:spPr>
        <p:txBody>
          <a:bodyPr/>
          <a:lstStyle/>
          <a:p>
            <a:pPr algn="l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Ottomans were: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Turkish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(capital Istanbul)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Muslim</a:t>
            </a:r>
          </a:p>
          <a:p>
            <a:pPr>
              <a:lnSpc>
                <a:spcPct val="90000"/>
              </a:lnSpc>
            </a:pP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largest empire in the 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 at the time 14</a:t>
            </a:r>
            <a:r>
              <a:rPr lang="en-US" sz="5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-16</a:t>
            </a:r>
            <a:r>
              <a:rPr lang="en-US" sz="5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Centuries 1453-1792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04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04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04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04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857250" y="857250"/>
            <a:ext cx="6858000" cy="5143500"/>
          </a:xfrm>
          <a:prstGeom prst="rect">
            <a:avLst/>
          </a:prstGeom>
        </p:spPr>
      </p:pic>
      <p:pic>
        <p:nvPicPr>
          <p:cNvPr id="3" name="Picture 2" descr="DSC0041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3429000" y="1143000"/>
            <a:ext cx="6858000" cy="457200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609600"/>
            <a:ext cx="8229600" cy="1066800"/>
          </a:xfrm>
        </p:spPr>
        <p:txBody>
          <a:bodyPr/>
          <a:lstStyle/>
          <a:p>
            <a:r>
              <a:rPr lang="en-US" sz="40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3. Superior </a:t>
            </a:r>
            <a:r>
              <a:rPr lang="en-US" sz="4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Technology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en-US" sz="28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(the benefit of </a:t>
            </a:r>
            <a:r>
              <a:rPr lang="en-US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cultural diffusion</a:t>
            </a:r>
            <a:r>
              <a:rPr lang="en-US" sz="28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)</a:t>
            </a:r>
            <a:endParaRPr lang="en-US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685800" y="762000"/>
          <a:ext cx="7924800" cy="678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8740651-9256-46C4-B785-CD3E4CC51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C8740651-9256-46C4-B785-CD3E4CC512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C8740651-9256-46C4-B785-CD3E4CC51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C8740651-9256-46C4-B785-CD3E4CC51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19840DC-A926-4375-9AF5-24E0F1817B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graphicEl>
                                              <a:dgm id="{D19840DC-A926-4375-9AF5-24E0F1817B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graphicEl>
                                              <a:dgm id="{D19840DC-A926-4375-9AF5-24E0F1817B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graphicEl>
                                              <a:dgm id="{D19840DC-A926-4375-9AF5-24E0F1817B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015194-283E-4AB3-B885-6AA05DB7A3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graphicEl>
                                              <a:dgm id="{64015194-283E-4AB3-B885-6AA05DB7A3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graphicEl>
                                              <a:dgm id="{64015194-283E-4AB3-B885-6AA05DB7A3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graphicEl>
                                              <a:dgm id="{64015194-283E-4AB3-B885-6AA05DB7A3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0ACE8F1-67C1-4058-A1BB-2BA088D49B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graphicEl>
                                              <a:dgm id="{C0ACE8F1-67C1-4058-A1BB-2BA088D49B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graphicEl>
                                              <a:dgm id="{C0ACE8F1-67C1-4058-A1BB-2BA088D49B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graphicEl>
                                              <a:dgm id="{C0ACE8F1-67C1-4058-A1BB-2BA088D49B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D2E87C-8C9D-4266-AA0E-7A4541B181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graphicEl>
                                              <a:dgm id="{3FD2E87C-8C9D-4266-AA0E-7A4541B181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graphicEl>
                                              <a:dgm id="{3FD2E87C-8C9D-4266-AA0E-7A4541B181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graphicEl>
                                              <a:dgm id="{3FD2E87C-8C9D-4266-AA0E-7A4541B181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888FA9B-71BC-4913-AFD4-1CBC49EA49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graphicEl>
                                              <a:dgm id="{C888FA9B-71BC-4913-AFD4-1CBC49EA49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graphicEl>
                                              <a:dgm id="{C888FA9B-71BC-4913-AFD4-1CBC49EA49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graphicEl>
                                              <a:dgm id="{C888FA9B-71BC-4913-AFD4-1CBC49EA49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990600"/>
            <a:ext cx="8305800" cy="914400"/>
          </a:xfrm>
        </p:spPr>
        <p:txBody>
          <a:bodyPr/>
          <a:lstStyle/>
          <a:p>
            <a:pPr algn="l"/>
            <a:r>
              <a:rPr lang="en-US" sz="4800" b="1" dirty="0"/>
              <a:t>How did the empire end</a:t>
            </a:r>
            <a:r>
              <a:rPr lang="en-US" sz="4800" dirty="0"/>
              <a:t>?</a:t>
            </a:r>
            <a:br>
              <a:rPr lang="en-US" sz="4800" dirty="0"/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14400" y="1447800"/>
            <a:ext cx="4038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kern="0" dirty="0">
                <a:solidFill>
                  <a:srgbClr val="FFFF00"/>
                </a:solidFill>
                <a:latin typeface="Garamond"/>
                <a:ea typeface="+mj-ea"/>
                <a:cs typeface="+mj-cs"/>
              </a:rPr>
              <a:t>The Europeans destroyed </a:t>
            </a:r>
            <a:br>
              <a:rPr lang="en-US" sz="4400" kern="0" dirty="0">
                <a:solidFill>
                  <a:srgbClr val="FFFF00"/>
                </a:solidFill>
                <a:latin typeface="Garamond"/>
                <a:ea typeface="+mj-ea"/>
                <a:cs typeface="+mj-cs"/>
              </a:rPr>
            </a:br>
            <a:r>
              <a:rPr lang="en-US" sz="4400" kern="0" dirty="0">
                <a:solidFill>
                  <a:srgbClr val="FFFF00"/>
                </a:solidFill>
                <a:latin typeface="Garamond"/>
                <a:ea typeface="+mj-ea"/>
                <a:cs typeface="+mj-cs"/>
              </a:rPr>
              <a:t>their strengths.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4495800" y="1676400"/>
            <a:ext cx="3733800" cy="1143000"/>
          </a:xfrm>
          <a:prstGeom prst="wedgeEllipseCallout">
            <a:avLst>
              <a:gd name="adj1" fmla="val -64073"/>
              <a:gd name="adj2" fmla="val 625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How?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358140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 smtClean="0"/>
              <a:t>Europeans broke </a:t>
            </a:r>
            <a:br>
              <a:rPr lang="en-US" sz="3600" dirty="0" smtClean="0"/>
            </a:br>
            <a:r>
              <a:rPr lang="en-US" sz="3600" dirty="0" smtClean="0"/>
              <a:t>this strength by </a:t>
            </a:r>
            <a:br>
              <a:rPr lang="en-US" sz="3600" dirty="0" smtClean="0"/>
            </a:br>
            <a:r>
              <a:rPr lang="en-US" sz="3600" dirty="0" smtClean="0"/>
              <a:t>going around Africa and gaining control </a:t>
            </a:r>
            <a:br>
              <a:rPr lang="en-US" sz="3600" dirty="0" smtClean="0"/>
            </a:br>
            <a:r>
              <a:rPr lang="en-US" sz="3600" dirty="0" smtClean="0"/>
              <a:t>of trade.</a:t>
            </a:r>
            <a:endParaRPr lang="en-US" sz="2400" dirty="0"/>
          </a:p>
        </p:txBody>
      </p:sp>
      <p:pic>
        <p:nvPicPr>
          <p:cNvPr id="8" name="Picture 3" descr="dagam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048000"/>
            <a:ext cx="3965651" cy="3505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514350" y="632903"/>
            <a:ext cx="8205998" cy="6081583"/>
          </a:xfrm>
          <a:custGeom>
            <a:avLst/>
            <a:gdLst>
              <a:gd name="connsiteX0" fmla="*/ 257175 w 8205998"/>
              <a:gd name="connsiteY0" fmla="*/ 152910 h 6081583"/>
              <a:gd name="connsiteX1" fmla="*/ 228600 w 8205998"/>
              <a:gd name="connsiteY1" fmla="*/ 210060 h 6081583"/>
              <a:gd name="connsiteX2" fmla="*/ 214313 w 8205998"/>
              <a:gd name="connsiteY2" fmla="*/ 252922 h 6081583"/>
              <a:gd name="connsiteX3" fmla="*/ 171450 w 8205998"/>
              <a:gd name="connsiteY3" fmla="*/ 281497 h 6081583"/>
              <a:gd name="connsiteX4" fmla="*/ 128588 w 8205998"/>
              <a:gd name="connsiteY4" fmla="*/ 367222 h 6081583"/>
              <a:gd name="connsiteX5" fmla="*/ 100013 w 8205998"/>
              <a:gd name="connsiteY5" fmla="*/ 410085 h 6081583"/>
              <a:gd name="connsiteX6" fmla="*/ 71438 w 8205998"/>
              <a:gd name="connsiteY6" fmla="*/ 524385 h 6081583"/>
              <a:gd name="connsiteX7" fmla="*/ 57150 w 8205998"/>
              <a:gd name="connsiteY7" fmla="*/ 567247 h 6081583"/>
              <a:gd name="connsiteX8" fmla="*/ 42863 w 8205998"/>
              <a:gd name="connsiteY8" fmla="*/ 767272 h 6081583"/>
              <a:gd name="connsiteX9" fmla="*/ 14288 w 8205998"/>
              <a:gd name="connsiteY9" fmla="*/ 824422 h 6081583"/>
              <a:gd name="connsiteX10" fmla="*/ 0 w 8205998"/>
              <a:gd name="connsiteY10" fmla="*/ 867285 h 6081583"/>
              <a:gd name="connsiteX11" fmla="*/ 14288 w 8205998"/>
              <a:gd name="connsiteY11" fmla="*/ 2581785 h 6081583"/>
              <a:gd name="connsiteX12" fmla="*/ 28575 w 8205998"/>
              <a:gd name="connsiteY12" fmla="*/ 3639060 h 6081583"/>
              <a:gd name="connsiteX13" fmla="*/ 71438 w 8205998"/>
              <a:gd name="connsiteY13" fmla="*/ 3781935 h 6081583"/>
              <a:gd name="connsiteX14" fmla="*/ 100013 w 8205998"/>
              <a:gd name="connsiteY14" fmla="*/ 3896235 h 6081583"/>
              <a:gd name="connsiteX15" fmla="*/ 114300 w 8205998"/>
              <a:gd name="connsiteY15" fmla="*/ 4096260 h 6081583"/>
              <a:gd name="connsiteX16" fmla="*/ 142875 w 8205998"/>
              <a:gd name="connsiteY16" fmla="*/ 4281997 h 6081583"/>
              <a:gd name="connsiteX17" fmla="*/ 157163 w 8205998"/>
              <a:gd name="connsiteY17" fmla="*/ 4382010 h 6081583"/>
              <a:gd name="connsiteX18" fmla="*/ 171450 w 8205998"/>
              <a:gd name="connsiteY18" fmla="*/ 4424872 h 6081583"/>
              <a:gd name="connsiteX19" fmla="*/ 214313 w 8205998"/>
              <a:gd name="connsiteY19" fmla="*/ 4610610 h 6081583"/>
              <a:gd name="connsiteX20" fmla="*/ 228600 w 8205998"/>
              <a:gd name="connsiteY20" fmla="*/ 4724910 h 6081583"/>
              <a:gd name="connsiteX21" fmla="*/ 242888 w 8205998"/>
              <a:gd name="connsiteY21" fmla="*/ 4796347 h 6081583"/>
              <a:gd name="connsiteX22" fmla="*/ 285750 w 8205998"/>
              <a:gd name="connsiteY22" fmla="*/ 4824922 h 6081583"/>
              <a:gd name="connsiteX23" fmla="*/ 314325 w 8205998"/>
              <a:gd name="connsiteY23" fmla="*/ 4867785 h 6081583"/>
              <a:gd name="connsiteX24" fmla="*/ 328613 w 8205998"/>
              <a:gd name="connsiteY24" fmla="*/ 4924935 h 6081583"/>
              <a:gd name="connsiteX25" fmla="*/ 357188 w 8205998"/>
              <a:gd name="connsiteY25" fmla="*/ 5210685 h 6081583"/>
              <a:gd name="connsiteX26" fmla="*/ 400050 w 8205998"/>
              <a:gd name="connsiteY26" fmla="*/ 5353560 h 6081583"/>
              <a:gd name="connsiteX27" fmla="*/ 414338 w 8205998"/>
              <a:gd name="connsiteY27" fmla="*/ 5396422 h 6081583"/>
              <a:gd name="connsiteX28" fmla="*/ 442913 w 8205998"/>
              <a:gd name="connsiteY28" fmla="*/ 5510722 h 6081583"/>
              <a:gd name="connsiteX29" fmla="*/ 514350 w 8205998"/>
              <a:gd name="connsiteY29" fmla="*/ 5596447 h 6081583"/>
              <a:gd name="connsiteX30" fmla="*/ 542925 w 8205998"/>
              <a:gd name="connsiteY30" fmla="*/ 5639310 h 6081583"/>
              <a:gd name="connsiteX31" fmla="*/ 571500 w 8205998"/>
              <a:gd name="connsiteY31" fmla="*/ 5796472 h 6081583"/>
              <a:gd name="connsiteX32" fmla="*/ 585788 w 8205998"/>
              <a:gd name="connsiteY32" fmla="*/ 5853622 h 6081583"/>
              <a:gd name="connsiteX33" fmla="*/ 628650 w 8205998"/>
              <a:gd name="connsiteY33" fmla="*/ 5867910 h 6081583"/>
              <a:gd name="connsiteX34" fmla="*/ 714375 w 8205998"/>
              <a:gd name="connsiteY34" fmla="*/ 5925060 h 6081583"/>
              <a:gd name="connsiteX35" fmla="*/ 757238 w 8205998"/>
              <a:gd name="connsiteY35" fmla="*/ 5953635 h 6081583"/>
              <a:gd name="connsiteX36" fmla="*/ 771525 w 8205998"/>
              <a:gd name="connsiteY36" fmla="*/ 6010785 h 6081583"/>
              <a:gd name="connsiteX37" fmla="*/ 1914525 w 8205998"/>
              <a:gd name="connsiteY37" fmla="*/ 5982210 h 6081583"/>
              <a:gd name="connsiteX38" fmla="*/ 3986213 w 8205998"/>
              <a:gd name="connsiteY38" fmla="*/ 5996497 h 6081583"/>
              <a:gd name="connsiteX39" fmla="*/ 5286375 w 8205998"/>
              <a:gd name="connsiteY39" fmla="*/ 5953635 h 6081583"/>
              <a:gd name="connsiteX40" fmla="*/ 5529263 w 8205998"/>
              <a:gd name="connsiteY40" fmla="*/ 5925060 h 6081583"/>
              <a:gd name="connsiteX41" fmla="*/ 5586413 w 8205998"/>
              <a:gd name="connsiteY41" fmla="*/ 5896485 h 6081583"/>
              <a:gd name="connsiteX42" fmla="*/ 7915275 w 8205998"/>
              <a:gd name="connsiteY42" fmla="*/ 5896485 h 6081583"/>
              <a:gd name="connsiteX43" fmla="*/ 7958138 w 8205998"/>
              <a:gd name="connsiteY43" fmla="*/ 5882197 h 6081583"/>
              <a:gd name="connsiteX44" fmla="*/ 8101013 w 8205998"/>
              <a:gd name="connsiteY44" fmla="*/ 5867910 h 6081583"/>
              <a:gd name="connsiteX45" fmla="*/ 8129588 w 8205998"/>
              <a:gd name="connsiteY45" fmla="*/ 5825047 h 6081583"/>
              <a:gd name="connsiteX46" fmla="*/ 8158163 w 8205998"/>
              <a:gd name="connsiteY46" fmla="*/ 5739322 h 6081583"/>
              <a:gd name="connsiteX47" fmla="*/ 8186738 w 8205998"/>
              <a:gd name="connsiteY47" fmla="*/ 5696460 h 6081583"/>
              <a:gd name="connsiteX48" fmla="*/ 8172450 w 8205998"/>
              <a:gd name="connsiteY48" fmla="*/ 3781935 h 6081583"/>
              <a:gd name="connsiteX49" fmla="*/ 8143875 w 8205998"/>
              <a:gd name="connsiteY49" fmla="*/ 3639060 h 6081583"/>
              <a:gd name="connsiteX50" fmla="*/ 8143875 w 8205998"/>
              <a:gd name="connsiteY50" fmla="*/ 2681797 h 6081583"/>
              <a:gd name="connsiteX51" fmla="*/ 8172450 w 8205998"/>
              <a:gd name="connsiteY51" fmla="*/ 2296035 h 6081583"/>
              <a:gd name="connsiteX52" fmla="*/ 8158163 w 8205998"/>
              <a:gd name="connsiteY52" fmla="*/ 95760 h 6081583"/>
              <a:gd name="connsiteX53" fmla="*/ 8029575 w 8205998"/>
              <a:gd name="connsiteY53" fmla="*/ 110047 h 6081583"/>
              <a:gd name="connsiteX54" fmla="*/ 7986713 w 8205998"/>
              <a:gd name="connsiteY54" fmla="*/ 124335 h 6081583"/>
              <a:gd name="connsiteX55" fmla="*/ 7915275 w 8205998"/>
              <a:gd name="connsiteY55" fmla="*/ 138622 h 6081583"/>
              <a:gd name="connsiteX56" fmla="*/ 7858125 w 8205998"/>
              <a:gd name="connsiteY56" fmla="*/ 152910 h 6081583"/>
              <a:gd name="connsiteX57" fmla="*/ 7172325 w 8205998"/>
              <a:gd name="connsiteY57" fmla="*/ 138622 h 6081583"/>
              <a:gd name="connsiteX58" fmla="*/ 7129463 w 8205998"/>
              <a:gd name="connsiteY58" fmla="*/ 124335 h 6081583"/>
              <a:gd name="connsiteX59" fmla="*/ 6472238 w 8205998"/>
              <a:gd name="connsiteY59" fmla="*/ 138622 h 6081583"/>
              <a:gd name="connsiteX60" fmla="*/ 6129338 w 8205998"/>
              <a:gd name="connsiteY60" fmla="*/ 167197 h 6081583"/>
              <a:gd name="connsiteX61" fmla="*/ 5672138 w 8205998"/>
              <a:gd name="connsiteY61" fmla="*/ 181485 h 6081583"/>
              <a:gd name="connsiteX62" fmla="*/ 5329238 w 8205998"/>
              <a:gd name="connsiteY62" fmla="*/ 195772 h 6081583"/>
              <a:gd name="connsiteX63" fmla="*/ 4857750 w 8205998"/>
              <a:gd name="connsiteY63" fmla="*/ 181485 h 6081583"/>
              <a:gd name="connsiteX64" fmla="*/ 4814888 w 8205998"/>
              <a:gd name="connsiteY64" fmla="*/ 152910 h 6081583"/>
              <a:gd name="connsiteX65" fmla="*/ 4772025 w 8205998"/>
              <a:gd name="connsiteY65" fmla="*/ 138622 h 6081583"/>
              <a:gd name="connsiteX66" fmla="*/ 3186113 w 8205998"/>
              <a:gd name="connsiteY66" fmla="*/ 167197 h 6081583"/>
              <a:gd name="connsiteX67" fmla="*/ 2871788 w 8205998"/>
              <a:gd name="connsiteY67" fmla="*/ 210060 h 6081583"/>
              <a:gd name="connsiteX68" fmla="*/ 2457450 w 8205998"/>
              <a:gd name="connsiteY68" fmla="*/ 195772 h 6081583"/>
              <a:gd name="connsiteX69" fmla="*/ 2271713 w 8205998"/>
              <a:gd name="connsiteY69" fmla="*/ 181485 h 6081583"/>
              <a:gd name="connsiteX70" fmla="*/ 2228850 w 8205998"/>
              <a:gd name="connsiteY70" fmla="*/ 167197 h 6081583"/>
              <a:gd name="connsiteX71" fmla="*/ 1314450 w 8205998"/>
              <a:gd name="connsiteY71" fmla="*/ 152910 h 6081583"/>
              <a:gd name="connsiteX72" fmla="*/ 1042988 w 8205998"/>
              <a:gd name="connsiteY72" fmla="*/ 138622 h 6081583"/>
              <a:gd name="connsiteX73" fmla="*/ 942975 w 8205998"/>
              <a:gd name="connsiteY73" fmla="*/ 110047 h 6081583"/>
              <a:gd name="connsiteX74" fmla="*/ 528638 w 8205998"/>
              <a:gd name="connsiteY74" fmla="*/ 124335 h 6081583"/>
              <a:gd name="connsiteX75" fmla="*/ 414338 w 8205998"/>
              <a:gd name="connsiteY75" fmla="*/ 152910 h 6081583"/>
              <a:gd name="connsiteX76" fmla="*/ 285750 w 8205998"/>
              <a:gd name="connsiteY76" fmla="*/ 167197 h 6081583"/>
              <a:gd name="connsiteX77" fmla="*/ 257175 w 8205998"/>
              <a:gd name="connsiteY77" fmla="*/ 152910 h 6081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8205998" h="6081583">
                <a:moveTo>
                  <a:pt x="257175" y="152910"/>
                </a:moveTo>
                <a:cubicBezTo>
                  <a:pt x="247650" y="160054"/>
                  <a:pt x="236990" y="190484"/>
                  <a:pt x="228600" y="210060"/>
                </a:cubicBezTo>
                <a:cubicBezTo>
                  <a:pt x="222668" y="223902"/>
                  <a:pt x="223721" y="241162"/>
                  <a:pt x="214313" y="252922"/>
                </a:cubicBezTo>
                <a:cubicBezTo>
                  <a:pt x="203586" y="266331"/>
                  <a:pt x="185738" y="271972"/>
                  <a:pt x="171450" y="281497"/>
                </a:cubicBezTo>
                <a:cubicBezTo>
                  <a:pt x="89557" y="404338"/>
                  <a:pt x="187740" y="248916"/>
                  <a:pt x="128588" y="367222"/>
                </a:cubicBezTo>
                <a:cubicBezTo>
                  <a:pt x="120909" y="382581"/>
                  <a:pt x="107692" y="394726"/>
                  <a:pt x="100013" y="410085"/>
                </a:cubicBezTo>
                <a:cubicBezTo>
                  <a:pt x="83681" y="442749"/>
                  <a:pt x="79592" y="491771"/>
                  <a:pt x="71438" y="524385"/>
                </a:cubicBezTo>
                <a:cubicBezTo>
                  <a:pt x="67785" y="538996"/>
                  <a:pt x="61913" y="552960"/>
                  <a:pt x="57150" y="567247"/>
                </a:cubicBezTo>
                <a:cubicBezTo>
                  <a:pt x="52388" y="633922"/>
                  <a:pt x="53852" y="701337"/>
                  <a:pt x="42863" y="767272"/>
                </a:cubicBezTo>
                <a:cubicBezTo>
                  <a:pt x="39362" y="788281"/>
                  <a:pt x="22678" y="804846"/>
                  <a:pt x="14288" y="824422"/>
                </a:cubicBezTo>
                <a:cubicBezTo>
                  <a:pt x="8355" y="838265"/>
                  <a:pt x="4763" y="852997"/>
                  <a:pt x="0" y="867285"/>
                </a:cubicBezTo>
                <a:cubicBezTo>
                  <a:pt x="4763" y="1438785"/>
                  <a:pt x="8396" y="2010296"/>
                  <a:pt x="14288" y="2581785"/>
                </a:cubicBezTo>
                <a:cubicBezTo>
                  <a:pt x="17921" y="2934223"/>
                  <a:pt x="19541" y="3286719"/>
                  <a:pt x="28575" y="3639060"/>
                </a:cubicBezTo>
                <a:cubicBezTo>
                  <a:pt x="29274" y="3666311"/>
                  <a:pt x="68705" y="3768268"/>
                  <a:pt x="71438" y="3781935"/>
                </a:cubicBezTo>
                <a:cubicBezTo>
                  <a:pt x="88679" y="3868140"/>
                  <a:pt x="78046" y="3830334"/>
                  <a:pt x="100013" y="3896235"/>
                </a:cubicBezTo>
                <a:cubicBezTo>
                  <a:pt x="104775" y="3962910"/>
                  <a:pt x="108749" y="4029646"/>
                  <a:pt x="114300" y="4096260"/>
                </a:cubicBezTo>
                <a:cubicBezTo>
                  <a:pt x="126578" y="4243594"/>
                  <a:pt x="114557" y="4197041"/>
                  <a:pt x="142875" y="4281997"/>
                </a:cubicBezTo>
                <a:cubicBezTo>
                  <a:pt x="147638" y="4315335"/>
                  <a:pt x="150559" y="4348988"/>
                  <a:pt x="157163" y="4382010"/>
                </a:cubicBezTo>
                <a:cubicBezTo>
                  <a:pt x="160117" y="4396778"/>
                  <a:pt x="168064" y="4410198"/>
                  <a:pt x="171450" y="4424872"/>
                </a:cubicBezTo>
                <a:cubicBezTo>
                  <a:pt x="218741" y="4629800"/>
                  <a:pt x="179778" y="4507009"/>
                  <a:pt x="214313" y="4610610"/>
                </a:cubicBezTo>
                <a:cubicBezTo>
                  <a:pt x="219075" y="4648710"/>
                  <a:pt x="222762" y="4686960"/>
                  <a:pt x="228600" y="4724910"/>
                </a:cubicBezTo>
                <a:cubicBezTo>
                  <a:pt x="232293" y="4748912"/>
                  <a:pt x="230840" y="4775263"/>
                  <a:pt x="242888" y="4796347"/>
                </a:cubicBezTo>
                <a:cubicBezTo>
                  <a:pt x="251407" y="4811256"/>
                  <a:pt x="271463" y="4815397"/>
                  <a:pt x="285750" y="4824922"/>
                </a:cubicBezTo>
                <a:cubicBezTo>
                  <a:pt x="295275" y="4839210"/>
                  <a:pt x="307561" y="4852002"/>
                  <a:pt x="314325" y="4867785"/>
                </a:cubicBezTo>
                <a:cubicBezTo>
                  <a:pt x="322060" y="4885834"/>
                  <a:pt x="325100" y="4905615"/>
                  <a:pt x="328613" y="4924935"/>
                </a:cubicBezTo>
                <a:cubicBezTo>
                  <a:pt x="353868" y="5063838"/>
                  <a:pt x="336285" y="5033006"/>
                  <a:pt x="357188" y="5210685"/>
                </a:cubicBezTo>
                <a:cubicBezTo>
                  <a:pt x="361114" y="5244059"/>
                  <a:pt x="392364" y="5330501"/>
                  <a:pt x="400050" y="5353560"/>
                </a:cubicBezTo>
                <a:cubicBezTo>
                  <a:pt x="404813" y="5367847"/>
                  <a:pt x="411385" y="5381654"/>
                  <a:pt x="414338" y="5396422"/>
                </a:cubicBezTo>
                <a:cubicBezTo>
                  <a:pt x="419773" y="5423600"/>
                  <a:pt x="428266" y="5481429"/>
                  <a:pt x="442913" y="5510722"/>
                </a:cubicBezTo>
                <a:cubicBezTo>
                  <a:pt x="469520" y="5563935"/>
                  <a:pt x="474850" y="5549046"/>
                  <a:pt x="514350" y="5596447"/>
                </a:cubicBezTo>
                <a:cubicBezTo>
                  <a:pt x="525343" y="5609639"/>
                  <a:pt x="533400" y="5625022"/>
                  <a:pt x="542925" y="5639310"/>
                </a:cubicBezTo>
                <a:cubicBezTo>
                  <a:pt x="566567" y="5828439"/>
                  <a:pt x="542135" y="5693695"/>
                  <a:pt x="571500" y="5796472"/>
                </a:cubicBezTo>
                <a:cubicBezTo>
                  <a:pt x="576895" y="5815353"/>
                  <a:pt x="573521" y="5838289"/>
                  <a:pt x="585788" y="5853622"/>
                </a:cubicBezTo>
                <a:cubicBezTo>
                  <a:pt x="595196" y="5865382"/>
                  <a:pt x="615485" y="5860596"/>
                  <a:pt x="628650" y="5867910"/>
                </a:cubicBezTo>
                <a:cubicBezTo>
                  <a:pt x="658671" y="5884589"/>
                  <a:pt x="685800" y="5906010"/>
                  <a:pt x="714375" y="5925060"/>
                </a:cubicBezTo>
                <a:lnTo>
                  <a:pt x="757238" y="5953635"/>
                </a:lnTo>
                <a:cubicBezTo>
                  <a:pt x="762000" y="5972685"/>
                  <a:pt x="751904" y="6010021"/>
                  <a:pt x="771525" y="6010785"/>
                </a:cubicBezTo>
                <a:cubicBezTo>
                  <a:pt x="1677611" y="6046087"/>
                  <a:pt x="1517018" y="6081583"/>
                  <a:pt x="1914525" y="5982210"/>
                </a:cubicBezTo>
                <a:lnTo>
                  <a:pt x="3986213" y="5996497"/>
                </a:lnTo>
                <a:cubicBezTo>
                  <a:pt x="4426642" y="5994439"/>
                  <a:pt x="4851091" y="5973420"/>
                  <a:pt x="5286375" y="5953635"/>
                </a:cubicBezTo>
                <a:cubicBezTo>
                  <a:pt x="5420338" y="5908980"/>
                  <a:pt x="5191338" y="5981380"/>
                  <a:pt x="5529263" y="5925060"/>
                </a:cubicBezTo>
                <a:cubicBezTo>
                  <a:pt x="5550272" y="5921559"/>
                  <a:pt x="5567363" y="5906010"/>
                  <a:pt x="5586413" y="5896485"/>
                </a:cubicBezTo>
                <a:cubicBezTo>
                  <a:pt x="6598512" y="5926252"/>
                  <a:pt x="6243154" y="5921820"/>
                  <a:pt x="7915275" y="5896485"/>
                </a:cubicBezTo>
                <a:cubicBezTo>
                  <a:pt x="7930334" y="5896257"/>
                  <a:pt x="7943253" y="5884487"/>
                  <a:pt x="7958138" y="5882197"/>
                </a:cubicBezTo>
                <a:cubicBezTo>
                  <a:pt x="8005444" y="5874919"/>
                  <a:pt x="8053388" y="5872672"/>
                  <a:pt x="8101013" y="5867910"/>
                </a:cubicBezTo>
                <a:cubicBezTo>
                  <a:pt x="8110538" y="5853622"/>
                  <a:pt x="8122614" y="5840739"/>
                  <a:pt x="8129588" y="5825047"/>
                </a:cubicBezTo>
                <a:cubicBezTo>
                  <a:pt x="8141821" y="5797522"/>
                  <a:pt x="8141455" y="5764384"/>
                  <a:pt x="8158163" y="5739322"/>
                </a:cubicBezTo>
                <a:lnTo>
                  <a:pt x="8186738" y="5696460"/>
                </a:lnTo>
                <a:cubicBezTo>
                  <a:pt x="8181975" y="5058285"/>
                  <a:pt x="8181501" y="4420064"/>
                  <a:pt x="8172450" y="3781935"/>
                </a:cubicBezTo>
                <a:cubicBezTo>
                  <a:pt x="8171477" y="3713342"/>
                  <a:pt x="8161906" y="3693151"/>
                  <a:pt x="8143875" y="3639060"/>
                </a:cubicBezTo>
                <a:cubicBezTo>
                  <a:pt x="8127141" y="3053337"/>
                  <a:pt x="8122636" y="3244636"/>
                  <a:pt x="8143875" y="2681797"/>
                </a:cubicBezTo>
                <a:cubicBezTo>
                  <a:pt x="8155337" y="2378047"/>
                  <a:pt x="8142919" y="2473226"/>
                  <a:pt x="8172450" y="2296035"/>
                </a:cubicBezTo>
                <a:cubicBezTo>
                  <a:pt x="8167688" y="1562610"/>
                  <a:pt x="8205998" y="827639"/>
                  <a:pt x="8158163" y="95760"/>
                </a:cubicBezTo>
                <a:cubicBezTo>
                  <a:pt x="8155350" y="52725"/>
                  <a:pt x="8072115" y="102957"/>
                  <a:pt x="8029575" y="110047"/>
                </a:cubicBezTo>
                <a:cubicBezTo>
                  <a:pt x="8014720" y="112523"/>
                  <a:pt x="8001324" y="120682"/>
                  <a:pt x="7986713" y="124335"/>
                </a:cubicBezTo>
                <a:cubicBezTo>
                  <a:pt x="7963154" y="130225"/>
                  <a:pt x="7938981" y="133354"/>
                  <a:pt x="7915275" y="138622"/>
                </a:cubicBezTo>
                <a:cubicBezTo>
                  <a:pt x="7896106" y="142882"/>
                  <a:pt x="7877175" y="148147"/>
                  <a:pt x="7858125" y="152910"/>
                </a:cubicBezTo>
                <a:lnTo>
                  <a:pt x="7172325" y="138622"/>
                </a:lnTo>
                <a:cubicBezTo>
                  <a:pt x="7157276" y="138032"/>
                  <a:pt x="7144523" y="124335"/>
                  <a:pt x="7129463" y="124335"/>
                </a:cubicBezTo>
                <a:cubicBezTo>
                  <a:pt x="6910336" y="124335"/>
                  <a:pt x="6691313" y="133860"/>
                  <a:pt x="6472238" y="138622"/>
                </a:cubicBezTo>
                <a:cubicBezTo>
                  <a:pt x="6335972" y="184045"/>
                  <a:pt x="6433886" y="155705"/>
                  <a:pt x="6129338" y="167197"/>
                </a:cubicBezTo>
                <a:lnTo>
                  <a:pt x="5672138" y="181485"/>
                </a:lnTo>
                <a:lnTo>
                  <a:pt x="5329238" y="195772"/>
                </a:lnTo>
                <a:cubicBezTo>
                  <a:pt x="5172075" y="191010"/>
                  <a:pt x="5014442" y="194542"/>
                  <a:pt x="4857750" y="181485"/>
                </a:cubicBezTo>
                <a:cubicBezTo>
                  <a:pt x="4840638" y="180059"/>
                  <a:pt x="4830246" y="160589"/>
                  <a:pt x="4814888" y="152910"/>
                </a:cubicBezTo>
                <a:cubicBezTo>
                  <a:pt x="4801417" y="146175"/>
                  <a:pt x="4786313" y="143385"/>
                  <a:pt x="4772025" y="138622"/>
                </a:cubicBezTo>
                <a:cubicBezTo>
                  <a:pt x="4243388" y="148147"/>
                  <a:pt x="3687704" y="0"/>
                  <a:pt x="3186113" y="167197"/>
                </a:cubicBezTo>
                <a:cubicBezTo>
                  <a:pt x="3027957" y="219916"/>
                  <a:pt x="3130450" y="193893"/>
                  <a:pt x="2871788" y="210060"/>
                </a:cubicBezTo>
                <a:lnTo>
                  <a:pt x="2457450" y="195772"/>
                </a:lnTo>
                <a:cubicBezTo>
                  <a:pt x="2395425" y="192818"/>
                  <a:pt x="2333329" y="189187"/>
                  <a:pt x="2271713" y="181485"/>
                </a:cubicBezTo>
                <a:cubicBezTo>
                  <a:pt x="2256769" y="179617"/>
                  <a:pt x="2243904" y="167646"/>
                  <a:pt x="2228850" y="167197"/>
                </a:cubicBezTo>
                <a:cubicBezTo>
                  <a:pt x="1924149" y="158101"/>
                  <a:pt x="1619250" y="157672"/>
                  <a:pt x="1314450" y="152910"/>
                </a:cubicBezTo>
                <a:cubicBezTo>
                  <a:pt x="1223963" y="148147"/>
                  <a:pt x="1133260" y="146472"/>
                  <a:pt x="1042988" y="138622"/>
                </a:cubicBezTo>
                <a:cubicBezTo>
                  <a:pt x="1018712" y="136511"/>
                  <a:pt x="968047" y="118404"/>
                  <a:pt x="942975" y="110047"/>
                </a:cubicBezTo>
                <a:cubicBezTo>
                  <a:pt x="804863" y="114810"/>
                  <a:pt x="666380" y="113167"/>
                  <a:pt x="528638" y="124335"/>
                </a:cubicBezTo>
                <a:cubicBezTo>
                  <a:pt x="489494" y="127509"/>
                  <a:pt x="453370" y="148573"/>
                  <a:pt x="414338" y="152910"/>
                </a:cubicBezTo>
                <a:lnTo>
                  <a:pt x="285750" y="167197"/>
                </a:lnTo>
                <a:cubicBezTo>
                  <a:pt x="267203" y="222839"/>
                  <a:pt x="266700" y="145766"/>
                  <a:pt x="257175" y="152910"/>
                </a:cubicBezTo>
                <a:close/>
              </a:path>
            </a:pathLst>
          </a:cu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ttoman Empire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47800" y="762000"/>
            <a:ext cx="6477000" cy="36609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4419600"/>
            <a:ext cx="7924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rial Rounded MT Bold" pitchFamily="34" charset="0"/>
              </a:rPr>
              <a:t> 1453 Muslims take over former Byzantine Empire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smtClean="0">
                <a:latin typeface="Arial Rounded MT Bold" pitchFamily="34" charset="0"/>
              </a:rPr>
              <a:t>Change capital city name from Constantinople to Istanbul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smtClean="0">
                <a:latin typeface="Arial Rounded MT Bold" pitchFamily="34" charset="0"/>
              </a:rPr>
              <a:t>Empire Spans 3 Continents (Asia, Africa, Europe)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smtClean="0">
                <a:latin typeface="Arial Rounded MT Bold" pitchFamily="34" charset="0"/>
              </a:rPr>
              <a:t>Control trade East &amp; West (Control Mediterranean Sea trade)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smtClean="0">
                <a:latin typeface="Arial Rounded MT Bold" pitchFamily="34" charset="0"/>
              </a:rPr>
              <a:t>Benefited from </a:t>
            </a:r>
            <a:r>
              <a:rPr lang="en-US" sz="2000" dirty="0" smtClean="0">
                <a:solidFill>
                  <a:srgbClr val="00B0F0"/>
                </a:solidFill>
                <a:latin typeface="Arial Rounded MT Bold" pitchFamily="34" charset="0"/>
              </a:rPr>
              <a:t>Cultural Diffusion </a:t>
            </a:r>
            <a:r>
              <a:rPr lang="en-US" sz="2000" dirty="0" smtClean="0">
                <a:latin typeface="Arial Rounded MT Bold" pitchFamily="34" charset="0"/>
              </a:rPr>
              <a:t>&amp; created a unique culture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smtClean="0">
                <a:latin typeface="Arial Rounded MT Bold" pitchFamily="34" charset="0"/>
              </a:rPr>
              <a:t>Ends After WWI – Broken up into separate countries  </a:t>
            </a:r>
            <a:br>
              <a:rPr lang="en-US" sz="2000" dirty="0" smtClean="0">
                <a:latin typeface="Arial Rounded MT Bold" pitchFamily="34" charset="0"/>
              </a:rPr>
            </a:br>
            <a:r>
              <a:rPr lang="en-US" sz="2000" dirty="0" smtClean="0">
                <a:latin typeface="Arial Rounded MT Bold" pitchFamily="34" charset="0"/>
              </a:rPr>
              <a:t>                                    (partitioned) – Some land became Turkey</a:t>
            </a:r>
            <a:endParaRPr lang="en-US" sz="2000" dirty="0">
              <a:latin typeface="Arial Rounded MT Bold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9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7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8382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Activity: Ottoman Empire Worksheet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3716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not completed / Add to Homework Packet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5867400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Tomorrow: The Age of Exploration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43000" y="1981200"/>
            <a:ext cx="2376805" cy="3619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48000" y="2514600"/>
            <a:ext cx="3702132" cy="21379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19800" y="2057400"/>
            <a:ext cx="2459372" cy="29003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038600" y="4419600"/>
            <a:ext cx="2949538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Safiy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/>
          <a:stretch>
            <a:fillRect/>
          </a:stretch>
        </p:blipFill>
        <p:spPr>
          <a:xfrm>
            <a:off x="7162800" y="5105400"/>
            <a:ext cx="304800" cy="304800"/>
          </a:xfrm>
          <a:prstGeom prst="rect">
            <a:avLst/>
          </a:prstGeom>
        </p:spPr>
      </p:pic>
      <p:pic>
        <p:nvPicPr>
          <p:cNvPr id="15" name="Ferahfeza_Peshrev_Zeki_Mehmet_Agha__Makam_Ferahfeza_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2"/>
          <a:stretch>
            <a:fillRect/>
          </a:stretch>
        </p:blipFill>
        <p:spPr>
          <a:xfrm>
            <a:off x="7162800" y="5410200"/>
            <a:ext cx="304800" cy="304800"/>
          </a:xfrm>
          <a:prstGeom prst="rect">
            <a:avLst/>
          </a:prstGeom>
        </p:spPr>
      </p:pic>
      <p:pic>
        <p:nvPicPr>
          <p:cNvPr id="16" name="Nihavent_Saz_Semai_Erzurumlu_Husip_Dede__Makam_Nihavent_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3"/>
          <a:stretch>
            <a:fillRect/>
          </a:stretch>
        </p:blipFill>
        <p:spPr>
          <a:xfrm>
            <a:off x="7162800" y="5791200"/>
            <a:ext cx="304800" cy="304800"/>
          </a:xfrm>
          <a:prstGeom prst="rect">
            <a:avLst/>
          </a:prstGeom>
        </p:spPr>
      </p:pic>
      <p:pic>
        <p:nvPicPr>
          <p:cNvPr id="17" name="04 - Istanbul (Not Constantinople)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3"/>
          <a:stretch>
            <a:fillRect/>
          </a:stretch>
        </p:blipFill>
        <p:spPr>
          <a:xfrm>
            <a:off x="7543800" y="510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15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305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5205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114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6346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584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219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381000" y="609600"/>
            <a:ext cx="8205998" cy="6081583"/>
          </a:xfrm>
          <a:custGeom>
            <a:avLst/>
            <a:gdLst>
              <a:gd name="connsiteX0" fmla="*/ 257175 w 8205998"/>
              <a:gd name="connsiteY0" fmla="*/ 152910 h 6081583"/>
              <a:gd name="connsiteX1" fmla="*/ 228600 w 8205998"/>
              <a:gd name="connsiteY1" fmla="*/ 210060 h 6081583"/>
              <a:gd name="connsiteX2" fmla="*/ 214313 w 8205998"/>
              <a:gd name="connsiteY2" fmla="*/ 252922 h 6081583"/>
              <a:gd name="connsiteX3" fmla="*/ 171450 w 8205998"/>
              <a:gd name="connsiteY3" fmla="*/ 281497 h 6081583"/>
              <a:gd name="connsiteX4" fmla="*/ 128588 w 8205998"/>
              <a:gd name="connsiteY4" fmla="*/ 367222 h 6081583"/>
              <a:gd name="connsiteX5" fmla="*/ 100013 w 8205998"/>
              <a:gd name="connsiteY5" fmla="*/ 410085 h 6081583"/>
              <a:gd name="connsiteX6" fmla="*/ 71438 w 8205998"/>
              <a:gd name="connsiteY6" fmla="*/ 524385 h 6081583"/>
              <a:gd name="connsiteX7" fmla="*/ 57150 w 8205998"/>
              <a:gd name="connsiteY7" fmla="*/ 567247 h 6081583"/>
              <a:gd name="connsiteX8" fmla="*/ 42863 w 8205998"/>
              <a:gd name="connsiteY8" fmla="*/ 767272 h 6081583"/>
              <a:gd name="connsiteX9" fmla="*/ 14288 w 8205998"/>
              <a:gd name="connsiteY9" fmla="*/ 824422 h 6081583"/>
              <a:gd name="connsiteX10" fmla="*/ 0 w 8205998"/>
              <a:gd name="connsiteY10" fmla="*/ 867285 h 6081583"/>
              <a:gd name="connsiteX11" fmla="*/ 14288 w 8205998"/>
              <a:gd name="connsiteY11" fmla="*/ 2581785 h 6081583"/>
              <a:gd name="connsiteX12" fmla="*/ 28575 w 8205998"/>
              <a:gd name="connsiteY12" fmla="*/ 3639060 h 6081583"/>
              <a:gd name="connsiteX13" fmla="*/ 71438 w 8205998"/>
              <a:gd name="connsiteY13" fmla="*/ 3781935 h 6081583"/>
              <a:gd name="connsiteX14" fmla="*/ 100013 w 8205998"/>
              <a:gd name="connsiteY14" fmla="*/ 3896235 h 6081583"/>
              <a:gd name="connsiteX15" fmla="*/ 114300 w 8205998"/>
              <a:gd name="connsiteY15" fmla="*/ 4096260 h 6081583"/>
              <a:gd name="connsiteX16" fmla="*/ 142875 w 8205998"/>
              <a:gd name="connsiteY16" fmla="*/ 4281997 h 6081583"/>
              <a:gd name="connsiteX17" fmla="*/ 157163 w 8205998"/>
              <a:gd name="connsiteY17" fmla="*/ 4382010 h 6081583"/>
              <a:gd name="connsiteX18" fmla="*/ 171450 w 8205998"/>
              <a:gd name="connsiteY18" fmla="*/ 4424872 h 6081583"/>
              <a:gd name="connsiteX19" fmla="*/ 214313 w 8205998"/>
              <a:gd name="connsiteY19" fmla="*/ 4610610 h 6081583"/>
              <a:gd name="connsiteX20" fmla="*/ 228600 w 8205998"/>
              <a:gd name="connsiteY20" fmla="*/ 4724910 h 6081583"/>
              <a:gd name="connsiteX21" fmla="*/ 242888 w 8205998"/>
              <a:gd name="connsiteY21" fmla="*/ 4796347 h 6081583"/>
              <a:gd name="connsiteX22" fmla="*/ 285750 w 8205998"/>
              <a:gd name="connsiteY22" fmla="*/ 4824922 h 6081583"/>
              <a:gd name="connsiteX23" fmla="*/ 314325 w 8205998"/>
              <a:gd name="connsiteY23" fmla="*/ 4867785 h 6081583"/>
              <a:gd name="connsiteX24" fmla="*/ 328613 w 8205998"/>
              <a:gd name="connsiteY24" fmla="*/ 4924935 h 6081583"/>
              <a:gd name="connsiteX25" fmla="*/ 357188 w 8205998"/>
              <a:gd name="connsiteY25" fmla="*/ 5210685 h 6081583"/>
              <a:gd name="connsiteX26" fmla="*/ 400050 w 8205998"/>
              <a:gd name="connsiteY26" fmla="*/ 5353560 h 6081583"/>
              <a:gd name="connsiteX27" fmla="*/ 414338 w 8205998"/>
              <a:gd name="connsiteY27" fmla="*/ 5396422 h 6081583"/>
              <a:gd name="connsiteX28" fmla="*/ 442913 w 8205998"/>
              <a:gd name="connsiteY28" fmla="*/ 5510722 h 6081583"/>
              <a:gd name="connsiteX29" fmla="*/ 514350 w 8205998"/>
              <a:gd name="connsiteY29" fmla="*/ 5596447 h 6081583"/>
              <a:gd name="connsiteX30" fmla="*/ 542925 w 8205998"/>
              <a:gd name="connsiteY30" fmla="*/ 5639310 h 6081583"/>
              <a:gd name="connsiteX31" fmla="*/ 571500 w 8205998"/>
              <a:gd name="connsiteY31" fmla="*/ 5796472 h 6081583"/>
              <a:gd name="connsiteX32" fmla="*/ 585788 w 8205998"/>
              <a:gd name="connsiteY32" fmla="*/ 5853622 h 6081583"/>
              <a:gd name="connsiteX33" fmla="*/ 628650 w 8205998"/>
              <a:gd name="connsiteY33" fmla="*/ 5867910 h 6081583"/>
              <a:gd name="connsiteX34" fmla="*/ 714375 w 8205998"/>
              <a:gd name="connsiteY34" fmla="*/ 5925060 h 6081583"/>
              <a:gd name="connsiteX35" fmla="*/ 757238 w 8205998"/>
              <a:gd name="connsiteY35" fmla="*/ 5953635 h 6081583"/>
              <a:gd name="connsiteX36" fmla="*/ 771525 w 8205998"/>
              <a:gd name="connsiteY36" fmla="*/ 6010785 h 6081583"/>
              <a:gd name="connsiteX37" fmla="*/ 1914525 w 8205998"/>
              <a:gd name="connsiteY37" fmla="*/ 5982210 h 6081583"/>
              <a:gd name="connsiteX38" fmla="*/ 3986213 w 8205998"/>
              <a:gd name="connsiteY38" fmla="*/ 5996497 h 6081583"/>
              <a:gd name="connsiteX39" fmla="*/ 5286375 w 8205998"/>
              <a:gd name="connsiteY39" fmla="*/ 5953635 h 6081583"/>
              <a:gd name="connsiteX40" fmla="*/ 5529263 w 8205998"/>
              <a:gd name="connsiteY40" fmla="*/ 5925060 h 6081583"/>
              <a:gd name="connsiteX41" fmla="*/ 5586413 w 8205998"/>
              <a:gd name="connsiteY41" fmla="*/ 5896485 h 6081583"/>
              <a:gd name="connsiteX42" fmla="*/ 7915275 w 8205998"/>
              <a:gd name="connsiteY42" fmla="*/ 5896485 h 6081583"/>
              <a:gd name="connsiteX43" fmla="*/ 7958138 w 8205998"/>
              <a:gd name="connsiteY43" fmla="*/ 5882197 h 6081583"/>
              <a:gd name="connsiteX44" fmla="*/ 8101013 w 8205998"/>
              <a:gd name="connsiteY44" fmla="*/ 5867910 h 6081583"/>
              <a:gd name="connsiteX45" fmla="*/ 8129588 w 8205998"/>
              <a:gd name="connsiteY45" fmla="*/ 5825047 h 6081583"/>
              <a:gd name="connsiteX46" fmla="*/ 8158163 w 8205998"/>
              <a:gd name="connsiteY46" fmla="*/ 5739322 h 6081583"/>
              <a:gd name="connsiteX47" fmla="*/ 8186738 w 8205998"/>
              <a:gd name="connsiteY47" fmla="*/ 5696460 h 6081583"/>
              <a:gd name="connsiteX48" fmla="*/ 8172450 w 8205998"/>
              <a:gd name="connsiteY48" fmla="*/ 3781935 h 6081583"/>
              <a:gd name="connsiteX49" fmla="*/ 8143875 w 8205998"/>
              <a:gd name="connsiteY49" fmla="*/ 3639060 h 6081583"/>
              <a:gd name="connsiteX50" fmla="*/ 8143875 w 8205998"/>
              <a:gd name="connsiteY50" fmla="*/ 2681797 h 6081583"/>
              <a:gd name="connsiteX51" fmla="*/ 8172450 w 8205998"/>
              <a:gd name="connsiteY51" fmla="*/ 2296035 h 6081583"/>
              <a:gd name="connsiteX52" fmla="*/ 8158163 w 8205998"/>
              <a:gd name="connsiteY52" fmla="*/ 95760 h 6081583"/>
              <a:gd name="connsiteX53" fmla="*/ 8029575 w 8205998"/>
              <a:gd name="connsiteY53" fmla="*/ 110047 h 6081583"/>
              <a:gd name="connsiteX54" fmla="*/ 7986713 w 8205998"/>
              <a:gd name="connsiteY54" fmla="*/ 124335 h 6081583"/>
              <a:gd name="connsiteX55" fmla="*/ 7915275 w 8205998"/>
              <a:gd name="connsiteY55" fmla="*/ 138622 h 6081583"/>
              <a:gd name="connsiteX56" fmla="*/ 7858125 w 8205998"/>
              <a:gd name="connsiteY56" fmla="*/ 152910 h 6081583"/>
              <a:gd name="connsiteX57" fmla="*/ 7172325 w 8205998"/>
              <a:gd name="connsiteY57" fmla="*/ 138622 h 6081583"/>
              <a:gd name="connsiteX58" fmla="*/ 7129463 w 8205998"/>
              <a:gd name="connsiteY58" fmla="*/ 124335 h 6081583"/>
              <a:gd name="connsiteX59" fmla="*/ 6472238 w 8205998"/>
              <a:gd name="connsiteY59" fmla="*/ 138622 h 6081583"/>
              <a:gd name="connsiteX60" fmla="*/ 6129338 w 8205998"/>
              <a:gd name="connsiteY60" fmla="*/ 167197 h 6081583"/>
              <a:gd name="connsiteX61" fmla="*/ 5672138 w 8205998"/>
              <a:gd name="connsiteY61" fmla="*/ 181485 h 6081583"/>
              <a:gd name="connsiteX62" fmla="*/ 5329238 w 8205998"/>
              <a:gd name="connsiteY62" fmla="*/ 195772 h 6081583"/>
              <a:gd name="connsiteX63" fmla="*/ 4857750 w 8205998"/>
              <a:gd name="connsiteY63" fmla="*/ 181485 h 6081583"/>
              <a:gd name="connsiteX64" fmla="*/ 4814888 w 8205998"/>
              <a:gd name="connsiteY64" fmla="*/ 152910 h 6081583"/>
              <a:gd name="connsiteX65" fmla="*/ 4772025 w 8205998"/>
              <a:gd name="connsiteY65" fmla="*/ 138622 h 6081583"/>
              <a:gd name="connsiteX66" fmla="*/ 3186113 w 8205998"/>
              <a:gd name="connsiteY66" fmla="*/ 167197 h 6081583"/>
              <a:gd name="connsiteX67" fmla="*/ 2871788 w 8205998"/>
              <a:gd name="connsiteY67" fmla="*/ 210060 h 6081583"/>
              <a:gd name="connsiteX68" fmla="*/ 2457450 w 8205998"/>
              <a:gd name="connsiteY68" fmla="*/ 195772 h 6081583"/>
              <a:gd name="connsiteX69" fmla="*/ 2271713 w 8205998"/>
              <a:gd name="connsiteY69" fmla="*/ 181485 h 6081583"/>
              <a:gd name="connsiteX70" fmla="*/ 2228850 w 8205998"/>
              <a:gd name="connsiteY70" fmla="*/ 167197 h 6081583"/>
              <a:gd name="connsiteX71" fmla="*/ 1314450 w 8205998"/>
              <a:gd name="connsiteY71" fmla="*/ 152910 h 6081583"/>
              <a:gd name="connsiteX72" fmla="*/ 1042988 w 8205998"/>
              <a:gd name="connsiteY72" fmla="*/ 138622 h 6081583"/>
              <a:gd name="connsiteX73" fmla="*/ 942975 w 8205998"/>
              <a:gd name="connsiteY73" fmla="*/ 110047 h 6081583"/>
              <a:gd name="connsiteX74" fmla="*/ 528638 w 8205998"/>
              <a:gd name="connsiteY74" fmla="*/ 124335 h 6081583"/>
              <a:gd name="connsiteX75" fmla="*/ 414338 w 8205998"/>
              <a:gd name="connsiteY75" fmla="*/ 152910 h 6081583"/>
              <a:gd name="connsiteX76" fmla="*/ 285750 w 8205998"/>
              <a:gd name="connsiteY76" fmla="*/ 167197 h 6081583"/>
              <a:gd name="connsiteX77" fmla="*/ 257175 w 8205998"/>
              <a:gd name="connsiteY77" fmla="*/ 152910 h 6081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8205998" h="6081583">
                <a:moveTo>
                  <a:pt x="257175" y="152910"/>
                </a:moveTo>
                <a:cubicBezTo>
                  <a:pt x="247650" y="160054"/>
                  <a:pt x="236990" y="190484"/>
                  <a:pt x="228600" y="210060"/>
                </a:cubicBezTo>
                <a:cubicBezTo>
                  <a:pt x="222668" y="223902"/>
                  <a:pt x="223721" y="241162"/>
                  <a:pt x="214313" y="252922"/>
                </a:cubicBezTo>
                <a:cubicBezTo>
                  <a:pt x="203586" y="266331"/>
                  <a:pt x="185738" y="271972"/>
                  <a:pt x="171450" y="281497"/>
                </a:cubicBezTo>
                <a:cubicBezTo>
                  <a:pt x="89557" y="404338"/>
                  <a:pt x="187740" y="248916"/>
                  <a:pt x="128588" y="367222"/>
                </a:cubicBezTo>
                <a:cubicBezTo>
                  <a:pt x="120909" y="382581"/>
                  <a:pt x="107692" y="394726"/>
                  <a:pt x="100013" y="410085"/>
                </a:cubicBezTo>
                <a:cubicBezTo>
                  <a:pt x="83681" y="442749"/>
                  <a:pt x="79592" y="491771"/>
                  <a:pt x="71438" y="524385"/>
                </a:cubicBezTo>
                <a:cubicBezTo>
                  <a:pt x="67785" y="538996"/>
                  <a:pt x="61913" y="552960"/>
                  <a:pt x="57150" y="567247"/>
                </a:cubicBezTo>
                <a:cubicBezTo>
                  <a:pt x="52388" y="633922"/>
                  <a:pt x="53852" y="701337"/>
                  <a:pt x="42863" y="767272"/>
                </a:cubicBezTo>
                <a:cubicBezTo>
                  <a:pt x="39362" y="788281"/>
                  <a:pt x="22678" y="804846"/>
                  <a:pt x="14288" y="824422"/>
                </a:cubicBezTo>
                <a:cubicBezTo>
                  <a:pt x="8355" y="838265"/>
                  <a:pt x="4763" y="852997"/>
                  <a:pt x="0" y="867285"/>
                </a:cubicBezTo>
                <a:cubicBezTo>
                  <a:pt x="4763" y="1438785"/>
                  <a:pt x="8396" y="2010296"/>
                  <a:pt x="14288" y="2581785"/>
                </a:cubicBezTo>
                <a:cubicBezTo>
                  <a:pt x="17921" y="2934223"/>
                  <a:pt x="19541" y="3286719"/>
                  <a:pt x="28575" y="3639060"/>
                </a:cubicBezTo>
                <a:cubicBezTo>
                  <a:pt x="29274" y="3666311"/>
                  <a:pt x="68705" y="3768268"/>
                  <a:pt x="71438" y="3781935"/>
                </a:cubicBezTo>
                <a:cubicBezTo>
                  <a:pt x="88679" y="3868140"/>
                  <a:pt x="78046" y="3830334"/>
                  <a:pt x="100013" y="3896235"/>
                </a:cubicBezTo>
                <a:cubicBezTo>
                  <a:pt x="104775" y="3962910"/>
                  <a:pt x="108749" y="4029646"/>
                  <a:pt x="114300" y="4096260"/>
                </a:cubicBezTo>
                <a:cubicBezTo>
                  <a:pt x="126578" y="4243594"/>
                  <a:pt x="114557" y="4197041"/>
                  <a:pt x="142875" y="4281997"/>
                </a:cubicBezTo>
                <a:cubicBezTo>
                  <a:pt x="147638" y="4315335"/>
                  <a:pt x="150559" y="4348988"/>
                  <a:pt x="157163" y="4382010"/>
                </a:cubicBezTo>
                <a:cubicBezTo>
                  <a:pt x="160117" y="4396778"/>
                  <a:pt x="168064" y="4410198"/>
                  <a:pt x="171450" y="4424872"/>
                </a:cubicBezTo>
                <a:cubicBezTo>
                  <a:pt x="218741" y="4629800"/>
                  <a:pt x="179778" y="4507009"/>
                  <a:pt x="214313" y="4610610"/>
                </a:cubicBezTo>
                <a:cubicBezTo>
                  <a:pt x="219075" y="4648710"/>
                  <a:pt x="222762" y="4686960"/>
                  <a:pt x="228600" y="4724910"/>
                </a:cubicBezTo>
                <a:cubicBezTo>
                  <a:pt x="232293" y="4748912"/>
                  <a:pt x="230840" y="4775263"/>
                  <a:pt x="242888" y="4796347"/>
                </a:cubicBezTo>
                <a:cubicBezTo>
                  <a:pt x="251407" y="4811256"/>
                  <a:pt x="271463" y="4815397"/>
                  <a:pt x="285750" y="4824922"/>
                </a:cubicBezTo>
                <a:cubicBezTo>
                  <a:pt x="295275" y="4839210"/>
                  <a:pt x="307561" y="4852002"/>
                  <a:pt x="314325" y="4867785"/>
                </a:cubicBezTo>
                <a:cubicBezTo>
                  <a:pt x="322060" y="4885834"/>
                  <a:pt x="325100" y="4905615"/>
                  <a:pt x="328613" y="4924935"/>
                </a:cubicBezTo>
                <a:cubicBezTo>
                  <a:pt x="353868" y="5063838"/>
                  <a:pt x="336285" y="5033006"/>
                  <a:pt x="357188" y="5210685"/>
                </a:cubicBezTo>
                <a:cubicBezTo>
                  <a:pt x="361114" y="5244059"/>
                  <a:pt x="392364" y="5330501"/>
                  <a:pt x="400050" y="5353560"/>
                </a:cubicBezTo>
                <a:cubicBezTo>
                  <a:pt x="404813" y="5367847"/>
                  <a:pt x="411385" y="5381654"/>
                  <a:pt x="414338" y="5396422"/>
                </a:cubicBezTo>
                <a:cubicBezTo>
                  <a:pt x="419773" y="5423600"/>
                  <a:pt x="428266" y="5481429"/>
                  <a:pt x="442913" y="5510722"/>
                </a:cubicBezTo>
                <a:cubicBezTo>
                  <a:pt x="469520" y="5563935"/>
                  <a:pt x="474850" y="5549046"/>
                  <a:pt x="514350" y="5596447"/>
                </a:cubicBezTo>
                <a:cubicBezTo>
                  <a:pt x="525343" y="5609639"/>
                  <a:pt x="533400" y="5625022"/>
                  <a:pt x="542925" y="5639310"/>
                </a:cubicBezTo>
                <a:cubicBezTo>
                  <a:pt x="566567" y="5828439"/>
                  <a:pt x="542135" y="5693695"/>
                  <a:pt x="571500" y="5796472"/>
                </a:cubicBezTo>
                <a:cubicBezTo>
                  <a:pt x="576895" y="5815353"/>
                  <a:pt x="573521" y="5838289"/>
                  <a:pt x="585788" y="5853622"/>
                </a:cubicBezTo>
                <a:cubicBezTo>
                  <a:pt x="595196" y="5865382"/>
                  <a:pt x="615485" y="5860596"/>
                  <a:pt x="628650" y="5867910"/>
                </a:cubicBezTo>
                <a:cubicBezTo>
                  <a:pt x="658671" y="5884589"/>
                  <a:pt x="685800" y="5906010"/>
                  <a:pt x="714375" y="5925060"/>
                </a:cubicBezTo>
                <a:lnTo>
                  <a:pt x="757238" y="5953635"/>
                </a:lnTo>
                <a:cubicBezTo>
                  <a:pt x="762000" y="5972685"/>
                  <a:pt x="751904" y="6010021"/>
                  <a:pt x="771525" y="6010785"/>
                </a:cubicBezTo>
                <a:cubicBezTo>
                  <a:pt x="1677611" y="6046087"/>
                  <a:pt x="1517018" y="6081583"/>
                  <a:pt x="1914525" y="5982210"/>
                </a:cubicBezTo>
                <a:lnTo>
                  <a:pt x="3986213" y="5996497"/>
                </a:lnTo>
                <a:cubicBezTo>
                  <a:pt x="4426642" y="5994439"/>
                  <a:pt x="4851091" y="5973420"/>
                  <a:pt x="5286375" y="5953635"/>
                </a:cubicBezTo>
                <a:cubicBezTo>
                  <a:pt x="5420338" y="5908980"/>
                  <a:pt x="5191338" y="5981380"/>
                  <a:pt x="5529263" y="5925060"/>
                </a:cubicBezTo>
                <a:cubicBezTo>
                  <a:pt x="5550272" y="5921559"/>
                  <a:pt x="5567363" y="5906010"/>
                  <a:pt x="5586413" y="5896485"/>
                </a:cubicBezTo>
                <a:cubicBezTo>
                  <a:pt x="6598512" y="5926252"/>
                  <a:pt x="6243154" y="5921820"/>
                  <a:pt x="7915275" y="5896485"/>
                </a:cubicBezTo>
                <a:cubicBezTo>
                  <a:pt x="7930334" y="5896257"/>
                  <a:pt x="7943253" y="5884487"/>
                  <a:pt x="7958138" y="5882197"/>
                </a:cubicBezTo>
                <a:cubicBezTo>
                  <a:pt x="8005444" y="5874919"/>
                  <a:pt x="8053388" y="5872672"/>
                  <a:pt x="8101013" y="5867910"/>
                </a:cubicBezTo>
                <a:cubicBezTo>
                  <a:pt x="8110538" y="5853622"/>
                  <a:pt x="8122614" y="5840739"/>
                  <a:pt x="8129588" y="5825047"/>
                </a:cubicBezTo>
                <a:cubicBezTo>
                  <a:pt x="8141821" y="5797522"/>
                  <a:pt x="8141455" y="5764384"/>
                  <a:pt x="8158163" y="5739322"/>
                </a:cubicBezTo>
                <a:lnTo>
                  <a:pt x="8186738" y="5696460"/>
                </a:lnTo>
                <a:cubicBezTo>
                  <a:pt x="8181975" y="5058285"/>
                  <a:pt x="8181501" y="4420064"/>
                  <a:pt x="8172450" y="3781935"/>
                </a:cubicBezTo>
                <a:cubicBezTo>
                  <a:pt x="8171477" y="3713342"/>
                  <a:pt x="8161906" y="3693151"/>
                  <a:pt x="8143875" y="3639060"/>
                </a:cubicBezTo>
                <a:cubicBezTo>
                  <a:pt x="8127141" y="3053337"/>
                  <a:pt x="8122636" y="3244636"/>
                  <a:pt x="8143875" y="2681797"/>
                </a:cubicBezTo>
                <a:cubicBezTo>
                  <a:pt x="8155337" y="2378047"/>
                  <a:pt x="8142919" y="2473226"/>
                  <a:pt x="8172450" y="2296035"/>
                </a:cubicBezTo>
                <a:cubicBezTo>
                  <a:pt x="8167688" y="1562610"/>
                  <a:pt x="8205998" y="827639"/>
                  <a:pt x="8158163" y="95760"/>
                </a:cubicBezTo>
                <a:cubicBezTo>
                  <a:pt x="8155350" y="52725"/>
                  <a:pt x="8072115" y="102957"/>
                  <a:pt x="8029575" y="110047"/>
                </a:cubicBezTo>
                <a:cubicBezTo>
                  <a:pt x="8014720" y="112523"/>
                  <a:pt x="8001324" y="120682"/>
                  <a:pt x="7986713" y="124335"/>
                </a:cubicBezTo>
                <a:cubicBezTo>
                  <a:pt x="7963154" y="130225"/>
                  <a:pt x="7938981" y="133354"/>
                  <a:pt x="7915275" y="138622"/>
                </a:cubicBezTo>
                <a:cubicBezTo>
                  <a:pt x="7896106" y="142882"/>
                  <a:pt x="7877175" y="148147"/>
                  <a:pt x="7858125" y="152910"/>
                </a:cubicBezTo>
                <a:lnTo>
                  <a:pt x="7172325" y="138622"/>
                </a:lnTo>
                <a:cubicBezTo>
                  <a:pt x="7157276" y="138032"/>
                  <a:pt x="7144523" y="124335"/>
                  <a:pt x="7129463" y="124335"/>
                </a:cubicBezTo>
                <a:cubicBezTo>
                  <a:pt x="6910336" y="124335"/>
                  <a:pt x="6691313" y="133860"/>
                  <a:pt x="6472238" y="138622"/>
                </a:cubicBezTo>
                <a:cubicBezTo>
                  <a:pt x="6335972" y="184045"/>
                  <a:pt x="6433886" y="155705"/>
                  <a:pt x="6129338" y="167197"/>
                </a:cubicBezTo>
                <a:lnTo>
                  <a:pt x="5672138" y="181485"/>
                </a:lnTo>
                <a:lnTo>
                  <a:pt x="5329238" y="195772"/>
                </a:lnTo>
                <a:cubicBezTo>
                  <a:pt x="5172075" y="191010"/>
                  <a:pt x="5014442" y="194542"/>
                  <a:pt x="4857750" y="181485"/>
                </a:cubicBezTo>
                <a:cubicBezTo>
                  <a:pt x="4840638" y="180059"/>
                  <a:pt x="4830246" y="160589"/>
                  <a:pt x="4814888" y="152910"/>
                </a:cubicBezTo>
                <a:cubicBezTo>
                  <a:pt x="4801417" y="146175"/>
                  <a:pt x="4786313" y="143385"/>
                  <a:pt x="4772025" y="138622"/>
                </a:cubicBezTo>
                <a:cubicBezTo>
                  <a:pt x="4243388" y="148147"/>
                  <a:pt x="3687704" y="0"/>
                  <a:pt x="3186113" y="167197"/>
                </a:cubicBezTo>
                <a:cubicBezTo>
                  <a:pt x="3027957" y="219916"/>
                  <a:pt x="3130450" y="193893"/>
                  <a:pt x="2871788" y="210060"/>
                </a:cubicBezTo>
                <a:lnTo>
                  <a:pt x="2457450" y="195772"/>
                </a:lnTo>
                <a:cubicBezTo>
                  <a:pt x="2395425" y="192818"/>
                  <a:pt x="2333329" y="189187"/>
                  <a:pt x="2271713" y="181485"/>
                </a:cubicBezTo>
                <a:cubicBezTo>
                  <a:pt x="2256769" y="179617"/>
                  <a:pt x="2243904" y="167646"/>
                  <a:pt x="2228850" y="167197"/>
                </a:cubicBezTo>
                <a:cubicBezTo>
                  <a:pt x="1924149" y="158101"/>
                  <a:pt x="1619250" y="157672"/>
                  <a:pt x="1314450" y="152910"/>
                </a:cubicBezTo>
                <a:cubicBezTo>
                  <a:pt x="1223963" y="148147"/>
                  <a:pt x="1133260" y="146472"/>
                  <a:pt x="1042988" y="138622"/>
                </a:cubicBezTo>
                <a:cubicBezTo>
                  <a:pt x="1018712" y="136511"/>
                  <a:pt x="968047" y="118404"/>
                  <a:pt x="942975" y="110047"/>
                </a:cubicBezTo>
                <a:cubicBezTo>
                  <a:pt x="804863" y="114810"/>
                  <a:pt x="666380" y="113167"/>
                  <a:pt x="528638" y="124335"/>
                </a:cubicBezTo>
                <a:cubicBezTo>
                  <a:pt x="489494" y="127509"/>
                  <a:pt x="453370" y="148573"/>
                  <a:pt x="414338" y="152910"/>
                </a:cubicBezTo>
                <a:lnTo>
                  <a:pt x="285750" y="167197"/>
                </a:lnTo>
                <a:cubicBezTo>
                  <a:pt x="267203" y="222839"/>
                  <a:pt x="266700" y="145766"/>
                  <a:pt x="257175" y="152910"/>
                </a:cubicBezTo>
                <a:close/>
              </a:path>
            </a:pathLst>
          </a:cu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1752600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rial Rounded MT Bold" pitchFamily="34" charset="0"/>
              </a:rPr>
              <a:t> Location, Location, Location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smtClean="0">
                <a:latin typeface="Arial Rounded MT Bold" pitchFamily="34" charset="0"/>
              </a:rPr>
              <a:t>Empire Spans 3 Continents (Asia, Africa, Europe)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smtClean="0">
                <a:latin typeface="Arial Rounded MT Bold" pitchFamily="34" charset="0"/>
              </a:rPr>
              <a:t>Control trade East &amp; West (Control Mediterranean Sea trade)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2192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was the source of the Ottoman’s power?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28956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did it end?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352800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Rounded MT Bold" pitchFamily="34" charset="0"/>
              </a:rPr>
              <a:t>European </a:t>
            </a:r>
            <a:r>
              <a:rPr lang="en-US" sz="2000" dirty="0">
                <a:latin typeface="Arial Rounded MT Bold" pitchFamily="34" charset="0"/>
              </a:rPr>
              <a:t>exploration, </a:t>
            </a:r>
            <a:r>
              <a:rPr lang="en-US" sz="2000" dirty="0" smtClean="0">
                <a:latin typeface="Arial Rounded MT Bold" pitchFamily="34" charset="0"/>
              </a:rPr>
              <a:t/>
            </a:r>
            <a:br>
              <a:rPr lang="en-US" sz="2000" dirty="0" smtClean="0">
                <a:latin typeface="Arial Rounded MT Bold" pitchFamily="34" charset="0"/>
              </a:rPr>
            </a:br>
            <a:r>
              <a:rPr lang="en-US" sz="2000" dirty="0" smtClean="0">
                <a:latin typeface="Arial Rounded MT Bold" pitchFamily="34" charset="0"/>
              </a:rPr>
              <a:t>travel</a:t>
            </a:r>
            <a:r>
              <a:rPr lang="en-US" sz="2000" dirty="0">
                <a:latin typeface="Arial Rounded MT Bold" pitchFamily="34" charset="0"/>
              </a:rPr>
              <a:t>, </a:t>
            </a:r>
            <a:r>
              <a:rPr lang="en-US" sz="2000" dirty="0" smtClean="0">
                <a:latin typeface="Arial Rounded MT Bold" pitchFamily="34" charset="0"/>
              </a:rPr>
              <a:t>trade  </a:t>
            </a:r>
            <a:r>
              <a:rPr lang="en-US" sz="2000" dirty="0">
                <a:latin typeface="Arial Rounded MT Bold" pitchFamily="34" charset="0"/>
              </a:rPr>
              <a:t>to </a:t>
            </a:r>
            <a:r>
              <a:rPr lang="en-US" sz="2000" dirty="0" smtClean="0">
                <a:latin typeface="Arial Rounded MT Bold" pitchFamily="34" charset="0"/>
              </a:rPr>
              <a:t>the </a:t>
            </a:r>
            <a:br>
              <a:rPr lang="en-US" sz="2000" dirty="0" smtClean="0">
                <a:latin typeface="Arial Rounded MT Bold" pitchFamily="34" charset="0"/>
              </a:rPr>
            </a:br>
            <a:r>
              <a:rPr lang="en-US" sz="2000" dirty="0" smtClean="0">
                <a:latin typeface="Arial Rounded MT Bold" pitchFamily="34" charset="0"/>
              </a:rPr>
              <a:t>Americas </a:t>
            </a:r>
            <a:r>
              <a:rPr lang="en-US" sz="2000" dirty="0">
                <a:latin typeface="Arial Rounded MT Bold" pitchFamily="34" charset="0"/>
              </a:rPr>
              <a:t>and around </a:t>
            </a:r>
            <a:r>
              <a:rPr lang="en-US" sz="2000" dirty="0" smtClean="0">
                <a:latin typeface="Arial Rounded MT Bold" pitchFamily="34" charset="0"/>
              </a:rPr>
              <a:t/>
            </a:r>
            <a:br>
              <a:rPr lang="en-US" sz="2000" dirty="0" smtClean="0">
                <a:latin typeface="Arial Rounded MT Bold" pitchFamily="34" charset="0"/>
              </a:rPr>
            </a:br>
            <a:r>
              <a:rPr lang="en-US" sz="2000" dirty="0" smtClean="0">
                <a:latin typeface="Arial Rounded MT Bold" pitchFamily="34" charset="0"/>
              </a:rPr>
              <a:t>Africa</a:t>
            </a:r>
            <a:r>
              <a:rPr lang="en-US" sz="2000" dirty="0">
                <a:latin typeface="Arial Rounded MT Bold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6096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Review:</a:t>
            </a:r>
            <a:endParaRPr lang="en-US" dirty="0">
              <a:latin typeface="Rockwell" pitchFamily="18" charset="0"/>
            </a:endParaRPr>
          </a:p>
        </p:txBody>
      </p:sp>
      <p:pic>
        <p:nvPicPr>
          <p:cNvPr id="10" name="Picture 3" descr="Galle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39567">
            <a:off x="1843414" y="4594479"/>
            <a:ext cx="1982363" cy="183953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21942">
            <a:off x="4555606" y="3131391"/>
            <a:ext cx="3106993" cy="31154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500"/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 descr="ottomanma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</p:pic>
      <p:sp>
        <p:nvSpPr>
          <p:cNvPr id="6" name="5-Point Star 5"/>
          <p:cNvSpPr/>
          <p:nvPr/>
        </p:nvSpPr>
        <p:spPr>
          <a:xfrm>
            <a:off x="4267200" y="2514600"/>
            <a:ext cx="228600" cy="228600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ine Callout 1 7"/>
          <p:cNvSpPr/>
          <p:nvPr/>
        </p:nvSpPr>
        <p:spPr>
          <a:xfrm>
            <a:off x="3962400" y="152400"/>
            <a:ext cx="3581400" cy="914400"/>
          </a:xfrm>
          <a:prstGeom prst="borderCallout1">
            <a:avLst>
              <a:gd name="adj1" fmla="val 95312"/>
              <a:gd name="adj2" fmla="val 51914"/>
              <a:gd name="adj3" fmla="val 267188"/>
              <a:gd name="adj4" fmla="val 12856"/>
            </a:avLst>
          </a:prstGeom>
          <a:ln w="50800" cmpd="sng">
            <a:solidFill>
              <a:srgbClr val="00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Istanbul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(formerly Constantinople)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Oval 8"/>
          <p:cNvSpPr/>
          <p:nvPr/>
        </p:nvSpPr>
        <p:spPr>
          <a:xfrm>
            <a:off x="1905000" y="914400"/>
            <a:ext cx="13716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43000" y="5791200"/>
            <a:ext cx="13716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772400" y="1371600"/>
            <a:ext cx="13716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0142697">
            <a:off x="5192589" y="5166100"/>
            <a:ext cx="3935694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99FF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 Continents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Oval 12"/>
          <p:cNvSpPr/>
          <p:nvPr/>
        </p:nvSpPr>
        <p:spPr>
          <a:xfrm>
            <a:off x="1981200" y="990600"/>
            <a:ext cx="1219200" cy="533400"/>
          </a:xfrm>
          <a:prstGeom prst="ellipse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143000" y="5943600"/>
            <a:ext cx="1219200" cy="457200"/>
          </a:xfrm>
          <a:prstGeom prst="ellipse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924800" y="1524000"/>
            <a:ext cx="1219200" cy="457200"/>
          </a:xfrm>
          <a:prstGeom prst="ellipse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505200" y="2286000"/>
            <a:ext cx="762000" cy="381000"/>
          </a:xfrm>
          <a:prstGeom prst="ellipse">
            <a:avLst/>
          </a:prstGeom>
          <a:solidFill>
            <a:srgbClr val="F3A1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038600" y="2362200"/>
            <a:ext cx="6096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95400" y="685800"/>
            <a:ext cx="6629400" cy="2971800"/>
          </a:xfrm>
        </p:spPr>
        <p:txBody>
          <a:bodyPr/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was the source 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power of the </a:t>
            </a:r>
            <a:b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Ottoman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power?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3733800"/>
            <a:ext cx="7086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(3)  Ottoman Strengths: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6629400" cy="1143000"/>
          </a:xfrm>
        </p:spPr>
        <p:txBody>
          <a:bodyPr/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Control of Trade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752600"/>
            <a:ext cx="3733800" cy="4648200"/>
          </a:xfrm>
        </p:spPr>
        <p:txBody>
          <a:bodyPr/>
          <a:lstStyle/>
          <a:p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Location on </a:t>
            </a:r>
            <a: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east/west </a:t>
            </a:r>
            <a: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trade route</a:t>
            </a:r>
            <a:endParaRPr lang="en-US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 of </a:t>
            </a:r>
            <a: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b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waterways</a:t>
            </a:r>
            <a:endParaRPr lang="en-US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1905001"/>
            <a:ext cx="451431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5" name="Picture 7" descr="do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9063" y="-1081088"/>
            <a:ext cx="9525" cy="9525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962400" y="1905000"/>
            <a:ext cx="4572000" cy="3886200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6" name="Picture 8" descr="http://www.worldatlas.com/aatlas/infopage/worldlocator/seamar.gif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038600" y="1905000"/>
            <a:ext cx="4548947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1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 descr="spicet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38200"/>
            <a:ext cx="9144000" cy="990600"/>
          </a:xfrm>
        </p:spPr>
        <p:txBody>
          <a:bodyPr/>
          <a:lstStyle/>
          <a:p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Wealth from trade</a:t>
            </a:r>
          </a:p>
        </p:txBody>
      </p:sp>
      <p:pic>
        <p:nvPicPr>
          <p:cNvPr id="5" name="Picture 4" descr="DSC0026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1905000"/>
            <a:ext cx="5892800" cy="441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033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n>
                  <a:solidFill>
                    <a:srgbClr val="002060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rPr>
              <a:t>Süleymaniye Mosque</a:t>
            </a:r>
            <a:endParaRPr lang="en-US" sz="6600" dirty="0">
              <a:ln>
                <a:solidFill>
                  <a:srgbClr val="002060"/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0" y="10668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0"/>
              </a:rPr>
              <a:t>minaret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 rot="1680994">
            <a:off x="4168452" y="1066614"/>
            <a:ext cx="838200" cy="762000"/>
          </a:xfrm>
          <a:prstGeom prst="rightArrow">
            <a:avLst/>
          </a:prstGeom>
          <a:solidFill>
            <a:srgbClr val="C0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6477000" y="1143000"/>
            <a:ext cx="2057400" cy="1374648"/>
          </a:xfrm>
          <a:prstGeom prst="wedgeEllipseCallout">
            <a:avLst>
              <a:gd name="adj1" fmla="val -60416"/>
              <a:gd name="adj2" fmla="val 35477"/>
            </a:avLst>
          </a:prstGeom>
          <a:solidFill>
            <a:srgbClr val="3365C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Call to Prayer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MOV00656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 flipH="1" flipV="1">
            <a:off x="8991600" y="6743700"/>
            <a:ext cx="152400" cy="114299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L 0.08993 0.06667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0" y="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4" grpId="0"/>
      <p:bldP spid="5" grpId="0" animBg="1"/>
      <p:bldP spid="5" grpId="1" animBg="1"/>
      <p:bldP spid="6" grpId="0" animBg="1"/>
    </p:bldLst>
  </p:timing>
</p:sld>
</file>

<file path=ppt/theme/theme1.xml><?xml version="1.0" encoding="utf-8"?>
<a:theme xmlns:a="http://schemas.openxmlformats.org/drawingml/2006/main" name="Theme1">
  <a:themeElements>
    <a:clrScheme name="Default Design 13">
      <a:dk1>
        <a:srgbClr val="808080"/>
      </a:dk1>
      <a:lt1>
        <a:srgbClr val="FFFFFF"/>
      </a:lt1>
      <a:dk2>
        <a:srgbClr val="5E2420"/>
      </a:dk2>
      <a:lt2>
        <a:srgbClr val="FFFFFF"/>
      </a:lt2>
      <a:accent1>
        <a:srgbClr val="D29F29"/>
      </a:accent1>
      <a:accent2>
        <a:srgbClr val="C04527"/>
      </a:accent2>
      <a:accent3>
        <a:srgbClr val="B6ACAB"/>
      </a:accent3>
      <a:accent4>
        <a:srgbClr val="DADADA"/>
      </a:accent4>
      <a:accent5>
        <a:srgbClr val="E5CDAC"/>
      </a:accent5>
      <a:accent6>
        <a:srgbClr val="AE3E22"/>
      </a:accent6>
      <a:hlink>
        <a:srgbClr val="B89749"/>
      </a:hlink>
      <a:folHlink>
        <a:srgbClr val="B58346"/>
      </a:folHlink>
    </a:clrScheme>
    <a:fontScheme name="Default Design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808080"/>
        </a:dk1>
        <a:lt1>
          <a:srgbClr val="FFFFFF"/>
        </a:lt1>
        <a:dk2>
          <a:srgbClr val="5E2420"/>
        </a:dk2>
        <a:lt2>
          <a:srgbClr val="FFFFFF"/>
        </a:lt2>
        <a:accent1>
          <a:srgbClr val="D29F29"/>
        </a:accent1>
        <a:accent2>
          <a:srgbClr val="C04527"/>
        </a:accent2>
        <a:accent3>
          <a:srgbClr val="B6ACAB"/>
        </a:accent3>
        <a:accent4>
          <a:srgbClr val="DADADA"/>
        </a:accent4>
        <a:accent5>
          <a:srgbClr val="E5CDAC"/>
        </a:accent5>
        <a:accent6>
          <a:srgbClr val="AE3E22"/>
        </a:accent6>
        <a:hlink>
          <a:srgbClr val="B89749"/>
        </a:hlink>
        <a:folHlink>
          <a:srgbClr val="B5834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5C1F00"/>
        </a:dk1>
        <a:lt1>
          <a:srgbClr val="FFFFFF"/>
        </a:lt1>
        <a:dk2>
          <a:srgbClr val="5E2420"/>
        </a:dk2>
        <a:lt2>
          <a:srgbClr val="FFFFFF"/>
        </a:lt2>
        <a:accent1>
          <a:srgbClr val="713E39"/>
        </a:accent1>
        <a:accent2>
          <a:srgbClr val="BE7960"/>
        </a:accent2>
        <a:accent3>
          <a:srgbClr val="B6ACAB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1466</TotalTime>
  <Words>314</Words>
  <Application>Microsoft Office PowerPoint</Application>
  <PresentationFormat>On-screen Show (4:3)</PresentationFormat>
  <Paragraphs>82</Paragraphs>
  <Slides>28</Slides>
  <Notes>28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Theme1</vt:lpstr>
      <vt:lpstr>The  Ottoman Empire</vt:lpstr>
      <vt:lpstr>The Ottomans were:</vt:lpstr>
      <vt:lpstr>PowerPoint Presentation</vt:lpstr>
      <vt:lpstr>What was the source  of the power of the  Ottoman power?</vt:lpstr>
      <vt:lpstr>1. Control of Trade</vt:lpstr>
      <vt:lpstr>PowerPoint Presentation</vt:lpstr>
      <vt:lpstr>PowerPoint Presentation</vt:lpstr>
      <vt:lpstr>2. Wealth from trade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Superior Technology (the benefit of cultural diffusion)</vt:lpstr>
      <vt:lpstr>How did the empire end? </vt:lpstr>
      <vt:lpstr>PowerPoint Presentation</vt:lpstr>
      <vt:lpstr>PowerPoint Presentation</vt:lpstr>
      <vt:lpstr>PowerPoint Presentation</vt:lpstr>
    </vt:vector>
  </TitlesOfParts>
  <Company>MSD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Ottoman Empire</dc:title>
  <dc:creator>MSD</dc:creator>
  <cp:lastModifiedBy>Karen</cp:lastModifiedBy>
  <cp:revision>22</cp:revision>
  <dcterms:created xsi:type="dcterms:W3CDTF">2001-10-29T21:03:14Z</dcterms:created>
  <dcterms:modified xsi:type="dcterms:W3CDTF">2014-01-05T15:56:02Z</dcterms:modified>
</cp:coreProperties>
</file>