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85" r:id="rId4"/>
    <p:sldId id="259" r:id="rId5"/>
    <p:sldId id="260" r:id="rId6"/>
    <p:sldId id="270" r:id="rId7"/>
    <p:sldId id="271" r:id="rId8"/>
    <p:sldId id="261" r:id="rId9"/>
    <p:sldId id="262" r:id="rId10"/>
    <p:sldId id="266" r:id="rId11"/>
    <p:sldId id="265" r:id="rId12"/>
    <p:sldId id="263" r:id="rId13"/>
    <p:sldId id="274" r:id="rId14"/>
    <p:sldId id="277" r:id="rId15"/>
    <p:sldId id="286" r:id="rId16"/>
    <p:sldId id="288" r:id="rId17"/>
  </p:sldIdLst>
  <p:sldSz cx="9144000" cy="6858000" type="screen4x3"/>
  <p:notesSz cx="6858000" cy="92964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4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AC41C-97D7-4642-A59A-F07C02B7E849}" type="doc">
      <dgm:prSet loTypeId="urn:microsoft.com/office/officeart/2005/8/layout/equati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1A49F-BF56-4674-8E7D-4E82E45C449B}">
      <dgm:prSet phldrT="[Text]" custT="1"/>
      <dgm:spPr/>
      <dgm:t>
        <a:bodyPr/>
        <a:lstStyle/>
        <a:p>
          <a:r>
            <a:rPr lang="en-US" sz="3600" dirty="0" smtClean="0">
              <a:solidFill>
                <a:srgbClr val="002060"/>
              </a:solidFill>
            </a:rPr>
            <a:t>Factories</a:t>
          </a:r>
        </a:p>
        <a:p>
          <a:r>
            <a:rPr lang="en-US" sz="3200" dirty="0" smtClean="0"/>
            <a:t>Mass Production</a:t>
          </a:r>
          <a:endParaRPr lang="en-US" sz="3200" dirty="0"/>
        </a:p>
      </dgm:t>
    </dgm:pt>
    <dgm:pt modelId="{E9E3A5B5-71EF-4138-96AD-50406A7F44DB}" type="parTrans" cxnId="{A1B88E18-CD69-47A8-BD22-280248C79A24}">
      <dgm:prSet/>
      <dgm:spPr/>
      <dgm:t>
        <a:bodyPr/>
        <a:lstStyle/>
        <a:p>
          <a:endParaRPr lang="en-US"/>
        </a:p>
      </dgm:t>
    </dgm:pt>
    <dgm:pt modelId="{ED6A5F7D-2212-473B-BFE1-1982CD1C75D0}" type="sibTrans" cxnId="{A1B88E18-CD69-47A8-BD22-280248C79A24}">
      <dgm:prSet/>
      <dgm:spPr/>
      <dgm:t>
        <a:bodyPr/>
        <a:lstStyle/>
        <a:p>
          <a:endParaRPr lang="en-US"/>
        </a:p>
      </dgm:t>
    </dgm:pt>
    <dgm:pt modelId="{2812DF03-7B8E-4EA3-AD19-7DD445626F36}">
      <dgm:prSet phldrT="[Text]"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More Goods</a:t>
          </a:r>
        </a:p>
        <a:p>
          <a:r>
            <a:rPr lang="en-US" dirty="0" smtClean="0"/>
            <a:t>Consumer</a:t>
          </a:r>
          <a:br>
            <a:rPr lang="en-US" dirty="0" smtClean="0"/>
          </a:br>
          <a:r>
            <a:rPr lang="en-US" dirty="0" smtClean="0"/>
            <a:t>Economy</a:t>
          </a:r>
          <a:endParaRPr lang="en-US" dirty="0"/>
        </a:p>
      </dgm:t>
    </dgm:pt>
    <dgm:pt modelId="{70C05388-292A-4B35-B7A2-99B0BE77ABFA}" type="parTrans" cxnId="{BBB9183F-3016-4775-93EA-A6A0514D04CD}">
      <dgm:prSet/>
      <dgm:spPr/>
      <dgm:t>
        <a:bodyPr/>
        <a:lstStyle/>
        <a:p>
          <a:endParaRPr lang="en-US"/>
        </a:p>
      </dgm:t>
    </dgm:pt>
    <dgm:pt modelId="{7EAC0846-5D4B-44FD-9341-0428FC92683B}" type="sibTrans" cxnId="{BBB9183F-3016-4775-93EA-A6A0514D04CD}">
      <dgm:prSet/>
      <dgm:spPr/>
      <dgm:t>
        <a:bodyPr/>
        <a:lstStyle/>
        <a:p>
          <a:endParaRPr lang="en-US"/>
        </a:p>
      </dgm:t>
    </dgm:pt>
    <dgm:pt modelId="{C353F8BE-1D9F-416D-833E-E839BDD2F12D}" type="pres">
      <dgm:prSet presAssocID="{73AAC41C-97D7-4642-A59A-F07C02B7E8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DBCFF3-C92D-415D-A934-BBF34642B0E2}" type="pres">
      <dgm:prSet presAssocID="{73AAC41C-97D7-4642-A59A-F07C02B7E849}" presName="vNodes" presStyleCnt="0"/>
      <dgm:spPr/>
      <dgm:t>
        <a:bodyPr/>
        <a:lstStyle/>
        <a:p>
          <a:endParaRPr lang="en-US"/>
        </a:p>
      </dgm:t>
    </dgm:pt>
    <dgm:pt modelId="{1F5C56C4-D2B8-4DCD-A3F5-570802C7761F}" type="pres">
      <dgm:prSet presAssocID="{DF61A49F-BF56-4674-8E7D-4E82E45C44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E0776-56DB-43CE-A27D-C5174943995D}" type="pres">
      <dgm:prSet presAssocID="{73AAC41C-97D7-4642-A59A-F07C02B7E849}" presName="sibTransLast" presStyleLbl="sibTrans2D1" presStyleIdx="0" presStyleCnt="1" custScaleX="151393" custScaleY="84792"/>
      <dgm:spPr/>
      <dgm:t>
        <a:bodyPr/>
        <a:lstStyle/>
        <a:p>
          <a:endParaRPr lang="en-US"/>
        </a:p>
      </dgm:t>
    </dgm:pt>
    <dgm:pt modelId="{1BB9A931-603F-488A-8E94-C8780F0A431E}" type="pres">
      <dgm:prSet presAssocID="{73AAC41C-97D7-4642-A59A-F07C02B7E849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6C53064F-644A-4D6B-A338-9B8C2781FDED}" type="pres">
      <dgm:prSet presAssocID="{73AAC41C-97D7-4642-A59A-F07C02B7E849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FD0C1-5922-4413-99A0-3067236E4512}" type="presOf" srcId="{2812DF03-7B8E-4EA3-AD19-7DD445626F36}" destId="{6C53064F-644A-4D6B-A338-9B8C2781FDED}" srcOrd="0" destOrd="0" presId="urn:microsoft.com/office/officeart/2005/8/layout/equation2"/>
    <dgm:cxn modelId="{A1B88E18-CD69-47A8-BD22-280248C79A24}" srcId="{73AAC41C-97D7-4642-A59A-F07C02B7E849}" destId="{DF61A49F-BF56-4674-8E7D-4E82E45C449B}" srcOrd="0" destOrd="0" parTransId="{E9E3A5B5-71EF-4138-96AD-50406A7F44DB}" sibTransId="{ED6A5F7D-2212-473B-BFE1-1982CD1C75D0}"/>
    <dgm:cxn modelId="{5AC13BC9-8603-4221-97FD-90AEDD77481A}" type="presOf" srcId="{73AAC41C-97D7-4642-A59A-F07C02B7E849}" destId="{C353F8BE-1D9F-416D-833E-E839BDD2F12D}" srcOrd="0" destOrd="0" presId="urn:microsoft.com/office/officeart/2005/8/layout/equation2"/>
    <dgm:cxn modelId="{79B6A9C0-0623-4B98-A6F6-901A7ED05804}" type="presOf" srcId="{ED6A5F7D-2212-473B-BFE1-1982CD1C75D0}" destId="{4FDE0776-56DB-43CE-A27D-C5174943995D}" srcOrd="0" destOrd="0" presId="urn:microsoft.com/office/officeart/2005/8/layout/equation2"/>
    <dgm:cxn modelId="{B8147034-0A9C-4A58-A01B-635F9B317880}" type="presOf" srcId="{DF61A49F-BF56-4674-8E7D-4E82E45C449B}" destId="{1F5C56C4-D2B8-4DCD-A3F5-570802C7761F}" srcOrd="0" destOrd="0" presId="urn:microsoft.com/office/officeart/2005/8/layout/equation2"/>
    <dgm:cxn modelId="{BBB9183F-3016-4775-93EA-A6A0514D04CD}" srcId="{73AAC41C-97D7-4642-A59A-F07C02B7E849}" destId="{2812DF03-7B8E-4EA3-AD19-7DD445626F36}" srcOrd="1" destOrd="0" parTransId="{70C05388-292A-4B35-B7A2-99B0BE77ABFA}" sibTransId="{7EAC0846-5D4B-44FD-9341-0428FC92683B}"/>
    <dgm:cxn modelId="{F727E514-81CE-4038-B7C8-D1E0A5DDDC1D}" type="presOf" srcId="{ED6A5F7D-2212-473B-BFE1-1982CD1C75D0}" destId="{1BB9A931-603F-488A-8E94-C8780F0A431E}" srcOrd="1" destOrd="0" presId="urn:microsoft.com/office/officeart/2005/8/layout/equation2"/>
    <dgm:cxn modelId="{D75BBE24-E84A-43E9-B360-AD99C649E923}" type="presParOf" srcId="{C353F8BE-1D9F-416D-833E-E839BDD2F12D}" destId="{7DDBCFF3-C92D-415D-A934-BBF34642B0E2}" srcOrd="0" destOrd="0" presId="urn:microsoft.com/office/officeart/2005/8/layout/equation2"/>
    <dgm:cxn modelId="{0EF2BB32-770D-4FE0-9B49-4D8288829F64}" type="presParOf" srcId="{7DDBCFF3-C92D-415D-A934-BBF34642B0E2}" destId="{1F5C56C4-D2B8-4DCD-A3F5-570802C7761F}" srcOrd="0" destOrd="0" presId="urn:microsoft.com/office/officeart/2005/8/layout/equation2"/>
    <dgm:cxn modelId="{AE71E175-0270-406E-940A-523A7F71B354}" type="presParOf" srcId="{C353F8BE-1D9F-416D-833E-E839BDD2F12D}" destId="{4FDE0776-56DB-43CE-A27D-C5174943995D}" srcOrd="1" destOrd="0" presId="urn:microsoft.com/office/officeart/2005/8/layout/equation2"/>
    <dgm:cxn modelId="{975982B5-DF37-4879-8E5B-2206FF71753F}" type="presParOf" srcId="{4FDE0776-56DB-43CE-A27D-C5174943995D}" destId="{1BB9A931-603F-488A-8E94-C8780F0A431E}" srcOrd="0" destOrd="0" presId="urn:microsoft.com/office/officeart/2005/8/layout/equation2"/>
    <dgm:cxn modelId="{E0469926-6A56-49B9-99DE-F028112EF234}" type="presParOf" srcId="{C353F8BE-1D9F-416D-833E-E839BDD2F12D}" destId="{6C53064F-644A-4D6B-A338-9B8C2781FDE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5C56C4-D2B8-4DCD-A3F5-570802C7761F}">
      <dsp:nvSpPr>
        <dsp:cNvPr id="0" name=""/>
        <dsp:cNvSpPr/>
      </dsp:nvSpPr>
      <dsp:spPr>
        <a:xfrm>
          <a:off x="3315" y="379344"/>
          <a:ext cx="2898911" cy="28989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2060"/>
              </a:solidFill>
            </a:rPr>
            <a:t>Factories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Mass Production</a:t>
          </a:r>
          <a:endParaRPr lang="en-US" sz="3200" kern="1200" dirty="0"/>
        </a:p>
      </dsp:txBody>
      <dsp:txXfrm>
        <a:off x="3315" y="379344"/>
        <a:ext cx="2898911" cy="2898911"/>
      </dsp:txXfrm>
    </dsp:sp>
    <dsp:sp modelId="{4FDE0776-56DB-43CE-A27D-C5174943995D}">
      <dsp:nvSpPr>
        <dsp:cNvPr id="0" name=""/>
        <dsp:cNvSpPr/>
      </dsp:nvSpPr>
      <dsp:spPr>
        <a:xfrm>
          <a:off x="3100179" y="1371603"/>
          <a:ext cx="1395622" cy="9143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100" kern="1200"/>
        </a:p>
      </dsp:txBody>
      <dsp:txXfrm>
        <a:off x="3100179" y="1371603"/>
        <a:ext cx="1395622" cy="914392"/>
      </dsp:txXfrm>
    </dsp:sp>
    <dsp:sp modelId="{6C53064F-644A-4D6B-A338-9B8C2781FDED}">
      <dsp:nvSpPr>
        <dsp:cNvPr id="0" name=""/>
        <dsp:cNvSpPr/>
      </dsp:nvSpPr>
      <dsp:spPr>
        <a:xfrm>
          <a:off x="4641573" y="379344"/>
          <a:ext cx="2898911" cy="289891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002060"/>
              </a:solidFill>
            </a:rPr>
            <a:t>More Goods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Consumer</a:t>
          </a:r>
          <a:br>
            <a:rPr lang="en-US" sz="3300" kern="1200" dirty="0" smtClean="0"/>
          </a:br>
          <a:r>
            <a:rPr lang="en-US" sz="3300" kern="1200" dirty="0" smtClean="0"/>
            <a:t>Economy</a:t>
          </a:r>
          <a:endParaRPr lang="en-US" sz="3300" kern="1200" dirty="0"/>
        </a:p>
      </dsp:txBody>
      <dsp:txXfrm>
        <a:off x="4641573" y="379344"/>
        <a:ext cx="2898911" cy="2898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DFCBDF9-D29B-48A2-BC37-0830AC0AF96F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9AAA5D1-BEBE-4766-83CF-25536C43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082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F24FFDBB-21AB-43EF-8775-C17CA43FE2CB}" type="datetimeFigureOut">
              <a:rPr lang="en-US"/>
              <a:pPr>
                <a:defRPr/>
              </a:pPr>
              <a:t>3/30/2014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4" tIns="46222" rIns="92444" bIns="4622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444" tIns="46222" rIns="92444" bIns="4622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444" tIns="46222" rIns="92444" bIns="46222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13159B2-F31F-452D-AE40-2D2A3DB2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241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F1CF59-5353-4EC0-9275-F487A393A4D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60399-4614-4C9D-B4D5-BBC4C3AA9D90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217150-ECBF-4D97-BF21-50F951C37FD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9ECAAD-111B-4D92-A6FB-757E3D4FC42A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AA6D68-47A6-4C71-A39E-A374D8A8C8D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75564-D8A8-4D15-9552-E72EAF994768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F50949-D16C-441C-B78C-D4E6CE9EB6DD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DC89DF-612E-4AA5-B819-598B27B3AAB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DAC7F2-2FB2-4F90-A06B-2A67D419EC28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A33206-9FF3-452F-9F0D-1B0E655C31F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09B366-04A2-4C5D-AC39-6F6B8A256B5B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396A9F-D653-4088-BE5A-6BE4564F23F0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06D487-924E-4FB1-8FA1-94DFA009A04D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C70230-8909-4720-AF26-637656D7A8A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0"/>
            <a:ext cx="7772400" cy="1371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257800"/>
            <a:ext cx="6553200" cy="838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4008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33528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9050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2C710C5-B64B-4E65-AC2E-B7BFAAF74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4731B-2CFB-4D12-9C1B-9D364F97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18097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2768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35F0D-35C7-4B22-8A0A-3900FD702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2938-16A1-4724-BF99-8D98C660C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F51DE-6002-488E-B127-ADF0B9C1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543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371600"/>
            <a:ext cx="3543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67F8-6943-4A2C-9ED2-4531D2DEE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776B-0423-4FB3-91F6-98F2C15B1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406D-AE1A-4D0B-8D44-BDC34C8D0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A407-8E1F-4067-86C2-A9C92341F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4B9C-033B-4A93-9598-7233F5690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28CA-05CC-43CA-8E05-5F0DAE7BF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16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239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38ED02AA-FE01-4C7E-A8B5-9565567DD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Alex\Desktop\Industrial%20Revolution%20-%20BETA%202010-11\IndustrialRevolution.wmv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2400"/>
            <a:ext cx="47244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pc="600" dirty="0" smtClean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The</a:t>
            </a:r>
            <a:br>
              <a:rPr lang="en-US" sz="6000" b="1" spc="600" dirty="0" smtClean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</a:br>
            <a:r>
              <a:rPr lang="en-US" sz="6000" b="1" spc="600" dirty="0" smtClean="0">
                <a:solidFill>
                  <a:schemeClr val="accent3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Industrial Revolution</a:t>
            </a:r>
            <a:endParaRPr lang="en-US" sz="6000" b="1" spc="600" dirty="0">
              <a:solidFill>
                <a:schemeClr val="accent3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Europe c.1740-  Early 1900s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3429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43400" y="2971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AIM: What was life like before &amp; during the Industrial Revolution</a:t>
            </a:r>
            <a:r>
              <a:rPr lang="en-US" sz="2400" dirty="0" smtClean="0">
                <a:solidFill>
                  <a:srgbClr val="FFFF00"/>
                </a:solidFill>
              </a:rPr>
              <a:t>?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6553200" cy="838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School Age Girl Working in a Factory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611505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5257800"/>
            <a:ext cx="7162800" cy="838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Men &amp; Women Working in Factories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1008"/>
            <a:ext cx="5791200" cy="483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381000" y="5410200"/>
            <a:ext cx="6934200" cy="838200"/>
          </a:xfrm>
        </p:spPr>
        <p:txBody>
          <a:bodyPr/>
          <a:lstStyle/>
          <a:p>
            <a:pPr algn="ctr" eaLnBrk="1" hangingPunct="1"/>
            <a:r>
              <a:rPr lang="en-US" sz="2800" b="1" smtClean="0">
                <a:solidFill>
                  <a:schemeClr val="bg1"/>
                </a:solidFill>
              </a:rPr>
              <a:t>Women &amp; Men Working in Factories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6934200" cy="4789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6553200" cy="838200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FFC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MASS  PRODUCTION</a:t>
            </a:r>
          </a:p>
          <a:p>
            <a:pPr algn="ctr" eaLnBrk="1" hangingPunct="1"/>
            <a:endParaRPr lang="en-US" sz="2800" b="1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81000"/>
            <a:ext cx="7239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do machines allow people to do that couldn’t be done by hand?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914400" y="1447800"/>
          <a:ext cx="7543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5C56C4-D2B8-4DCD-A3F5-570802C7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F5C56C4-D2B8-4DCD-A3F5-570802C7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F5C56C4-D2B8-4DCD-A3F5-570802C7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DE0776-56DB-43CE-A27D-C51749439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FDE0776-56DB-43CE-A27D-C51749439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4FDE0776-56DB-43CE-A27D-C51749439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53064F-644A-4D6B-A338-9B8C2781F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6C53064F-644A-4D6B-A338-9B8C2781F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6C53064F-644A-4D6B-A338-9B8C2781F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6553200" cy="838200"/>
          </a:xfrm>
        </p:spPr>
        <p:txBody>
          <a:bodyPr/>
          <a:lstStyle/>
          <a:p>
            <a:pPr algn="ctr" eaLnBrk="1" hangingPunct="1"/>
            <a:r>
              <a:rPr lang="en-US" sz="5400" b="1" smtClean="0">
                <a:solidFill>
                  <a:srgbClr val="FFC000"/>
                </a:solidFill>
              </a:rPr>
              <a:t>Before &amp; After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219200"/>
            <a:ext cx="7924800" cy="3694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</p:txBody>
      </p:sp>
      <p:cxnSp>
        <p:nvCxnSpPr>
          <p:cNvPr id="13" name="Straight Connector 12"/>
          <p:cNvCxnSpPr>
            <a:stCxn id="11" idx="0"/>
            <a:endCxn id="11" idx="2"/>
          </p:cNvCxnSpPr>
          <p:nvPr/>
        </p:nvCxnSpPr>
        <p:spPr bwMode="auto">
          <a:xfrm rot="16200000" flipH="1">
            <a:off x="2953544" y="3064669"/>
            <a:ext cx="3694113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12192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latin typeface="Arial" charset="0"/>
              </a:rPr>
              <a:t>Before: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1219200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b="1" dirty="0" smtClean="0">
                <a:solidFill>
                  <a:schemeClr val="accent1">
                    <a:lumMod val="10000"/>
                  </a:schemeClr>
                </a:solidFill>
                <a:latin typeface="Arial" charset="0"/>
              </a:rPr>
              <a:t>During /After</a:t>
            </a:r>
            <a:r>
              <a:rPr lang="en-US" b="1" dirty="0">
                <a:solidFill>
                  <a:schemeClr val="accent1">
                    <a:lumMod val="10000"/>
                  </a:schemeClr>
                </a:solidFill>
                <a:latin typeface="Arial" charset="0"/>
              </a:rPr>
              <a:t>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1905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33528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18288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33528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0" y="228600"/>
            <a:ext cx="800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What was life like Before &amp;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During/After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Industrial Revolution. Describe or Name two (2) for each.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05400"/>
            <a:ext cx="7315200" cy="1219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  <a:latin typeface="Georgia" pitchFamily="18" charset="0"/>
              </a:rPr>
              <a:t>Causes</a:t>
            </a:r>
            <a:r>
              <a:rPr lang="en-US" sz="4000" b="1" dirty="0" smtClean="0">
                <a:latin typeface="Georgia" pitchFamily="18" charset="0"/>
              </a:rPr>
              <a:t> of changes during the Industrial Revolution</a:t>
            </a:r>
            <a:endParaRPr lang="en-US" sz="40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1"/>
            <a:ext cx="7086600" cy="43088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03426"/>
            <a:ext cx="7467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Fewer farmers produced more food than ever before.</a:t>
            </a:r>
            <a:endParaRPr lang="en-US" altLang="ja-JP" sz="20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Great Britain had many very wealthy people.</a:t>
            </a:r>
            <a:endParaRPr lang="en-US" altLang="ja-JP" sz="2000" dirty="0">
              <a:solidFill>
                <a:srgbClr val="FFC000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Britain </a:t>
            </a:r>
            <a:r>
              <a:rPr lang="en-US" altLang="ja-JP" sz="2000" dirty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had a growing market at home and in the colonies.</a:t>
            </a:r>
            <a:endParaRPr lang="en-US" altLang="ja-JP" sz="20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Steam engine was invented.</a:t>
            </a:r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b="1" dirty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Machines were built that were powered by water and steam</a:t>
            </a:r>
            <a:r>
              <a:rPr lang="en-US" altLang="ja-JP" sz="2000" b="1" dirty="0" smtClean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b="1" dirty="0" smtClean="0">
                <a:solidFill>
                  <a:srgbClr val="FFC000"/>
                </a:solidFill>
                <a:latin typeface="+mj-lt"/>
                <a:cs typeface="Times New Roman" pitchFamily="18" charset="0"/>
              </a:rPr>
              <a:t>Unskilled workers could run the new machines.</a:t>
            </a: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European nations wanted to keep their colonies as sources of raw materials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.</a:t>
            </a:r>
            <a:endParaRPr lang="en-US" altLang="ja-JP" sz="20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b="1" dirty="0" smtClean="0">
                <a:solidFill>
                  <a:srgbClr val="FFC000"/>
                </a:solidFill>
                <a:latin typeface="+mj-lt"/>
              </a:rPr>
              <a:t>Cities did not </a:t>
            </a:r>
            <a:r>
              <a:rPr lang="en-US" altLang="ja-JP" sz="2000" b="1" smtClean="0">
                <a:solidFill>
                  <a:srgbClr val="FFC000"/>
                </a:solidFill>
                <a:latin typeface="+mj-lt"/>
              </a:rPr>
              <a:t>have sewer systems </a:t>
            </a:r>
            <a:r>
              <a:rPr lang="en-US" altLang="ja-JP" sz="2000" b="1" dirty="0" smtClean="0">
                <a:solidFill>
                  <a:srgbClr val="FFC000"/>
                </a:solidFill>
                <a:latin typeface="+mj-lt"/>
              </a:rPr>
              <a:t>or garbage collection.</a:t>
            </a:r>
            <a:endParaRPr lang="en-US" altLang="ja-JP" sz="2000" b="1" dirty="0">
              <a:solidFill>
                <a:srgbClr val="FFC000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Wealthy business owners believed the theory of Social Darwinism.</a:t>
            </a:r>
            <a:endParaRPr lang="en-US" altLang="ja-JP" sz="20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Working conditions in factories were terrible.</a:t>
            </a:r>
            <a:endParaRPr lang="en-US" altLang="ja-JP" sz="2000" dirty="0">
              <a:solidFill>
                <a:srgbClr val="FFC000"/>
              </a:solidFill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05400"/>
            <a:ext cx="7315200" cy="1219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  <a:latin typeface="Georgia" pitchFamily="18" charset="0"/>
              </a:rPr>
              <a:t>Effects</a:t>
            </a:r>
            <a:r>
              <a:rPr lang="en-US" sz="4000" b="1" dirty="0" smtClean="0">
                <a:latin typeface="Georgia" pitchFamily="18" charset="0"/>
              </a:rPr>
              <a:t> of changes during the Industrial Revolution</a:t>
            </a:r>
            <a:endParaRPr lang="en-US" sz="4000" b="1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1"/>
            <a:ext cx="7086600" cy="430887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62483"/>
            <a:ext cx="7696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Many farm laborers were forced off the land to find work in the cities.</a:t>
            </a:r>
          </a:p>
          <a:p>
            <a:pPr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People had capital to invest in building factories</a:t>
            </a:r>
            <a:r>
              <a:rPr lang="en-US" altLang="ja-JP" sz="2000" dirty="0" smtClean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Factory owners had markets for their products.</a:t>
            </a:r>
          </a:p>
          <a:p>
            <a:pPr lvl="0"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Transportation was revolutionized; goods could be moved more rapidly than ever</a:t>
            </a:r>
            <a:r>
              <a:rPr lang="en-US" altLang="ja-JP" sz="2000" dirty="0" smtClean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.</a:t>
            </a:r>
            <a:endParaRPr lang="en-US" altLang="ja-JP" sz="2000" dirty="0">
              <a:solidFill>
                <a:srgbClr val="FFC000"/>
              </a:solidFill>
              <a:latin typeface="+mj-lt"/>
            </a:endParaRPr>
          </a:p>
          <a:p>
            <a:pPr lvl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chemeClr val="bg1"/>
                </a:solidFill>
                <a:latin typeface="+mj-lt"/>
              </a:rPr>
              <a:t>Cottage industry system ended and the factory system began.</a:t>
            </a:r>
          </a:p>
          <a:p>
            <a:pPr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Even children began working in factories.</a:t>
            </a:r>
            <a:endParaRPr lang="en-US" altLang="ja-JP" sz="2000" dirty="0">
              <a:solidFill>
                <a:srgbClr val="FFC000"/>
              </a:solidFill>
              <a:latin typeface="+mj-lt"/>
            </a:endParaRPr>
          </a:p>
          <a:p>
            <a:pPr lvl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chemeClr val="bg1"/>
                </a:solidFill>
                <a:latin typeface="+mj-lt"/>
              </a:rPr>
              <a:t>Much of Africa, Asia and Latin America did not industrialize.</a:t>
            </a:r>
            <a:endParaRPr lang="en-US" altLang="ja-JP" sz="20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 smtClean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Disease </a:t>
            </a:r>
            <a:r>
              <a:rPr lang="en-US" altLang="ja-JP" sz="2000" dirty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spread quickly in urban areas</a:t>
            </a:r>
            <a:r>
              <a:rPr lang="en-US" altLang="ja-JP" sz="2000" dirty="0" smtClean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.</a:t>
            </a:r>
          </a:p>
          <a:p>
            <a:pPr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Wealthy business owners </a:t>
            </a:r>
            <a:r>
              <a:rPr lang="en-US" altLang="ja-JP" sz="2000" dirty="0" smtClean="0">
                <a:solidFill>
                  <a:schemeClr val="bg1"/>
                </a:solidFill>
                <a:latin typeface="+mj-lt"/>
                <a:ea typeface="MS Mincho"/>
                <a:cs typeface="Times New Roman" pitchFamily="18" charset="0"/>
              </a:rPr>
              <a:t> did not have to improve workers conditions.</a:t>
            </a:r>
            <a:endParaRPr lang="en-US" altLang="ja-JP" sz="2000" dirty="0">
              <a:solidFill>
                <a:schemeClr val="bg1"/>
              </a:solidFill>
              <a:latin typeface="+mj-lt"/>
            </a:endParaRPr>
          </a:p>
          <a:p>
            <a:pPr lvl="0" eaLnBrk="0" hangingPunct="0">
              <a:buFontTx/>
              <a:buChar char="•"/>
              <a:tabLst>
                <a:tab pos="342900" algn="l"/>
              </a:tabLst>
            </a:pPr>
            <a:r>
              <a:rPr lang="en-US" altLang="ja-JP" sz="2000" dirty="0">
                <a:solidFill>
                  <a:srgbClr val="FFC000"/>
                </a:solidFill>
                <a:latin typeface="+mj-lt"/>
                <a:ea typeface="MS Mincho"/>
                <a:cs typeface="Times New Roman" pitchFamily="18" charset="0"/>
              </a:rPr>
              <a:t>Labor unions developed to protest and demand reforms.</a:t>
            </a:r>
            <a:endParaRPr lang="en-US" altLang="ja-JP" sz="2000" dirty="0">
              <a:solidFill>
                <a:srgbClr val="FFC00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83239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dustrialRevolu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0" y="381000"/>
            <a:ext cx="7819292" cy="4419600"/>
          </a:xfrm>
          <a:prstGeom prst="rect">
            <a:avLst/>
          </a:prstGeom>
        </p:spPr>
      </p:pic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0"/>
            <a:ext cx="6553200" cy="8382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  <a:latin typeface="Georgia" pitchFamily="18" charset="0"/>
              </a:rPr>
              <a:t>Industrial Revolution</a:t>
            </a:r>
          </a:p>
        </p:txBody>
      </p:sp>
      <p:pic>
        <p:nvPicPr>
          <p:cNvPr id="29698" name="Picture 2" descr="http://spider.georgetowncollege.edu/htallant/courses/his113/indu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"/>
            <a:ext cx="8305800" cy="46310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066800" y="1524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What was the </a:t>
            </a:r>
            <a:br>
              <a:rPr lang="en-US" sz="4000" b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</a:br>
            <a:r>
              <a:rPr lang="en-US" sz="4000" b="1" kern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Industrial Revolution?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2200275" cy="5410200"/>
          </a:xfrm>
          <a:prstGeom prst="rect">
            <a:avLst/>
          </a:prstGeom>
          <a:noFill/>
          <a:ln w="38100">
            <a:solidFill>
              <a:schemeClr val="accent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62200" y="1219200"/>
            <a:ext cx="6477000" cy="541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 sz="4000" dirty="0"/>
          </a:p>
          <a:p>
            <a:pPr algn="ctr" eaLnBrk="0" hangingPunct="0">
              <a:defRPr/>
            </a:pPr>
            <a:r>
              <a:rPr lang="en-US" sz="4000" b="1" dirty="0">
                <a:solidFill>
                  <a:srgbClr val="FF0000"/>
                </a:solidFill>
              </a:rPr>
              <a:t>A </a:t>
            </a:r>
            <a:r>
              <a:rPr lang="en-US" sz="4000" b="1" u="sng" dirty="0">
                <a:solidFill>
                  <a:srgbClr val="FF0000"/>
                </a:solidFill>
              </a:rPr>
              <a:t>shift</a:t>
            </a:r>
            <a:r>
              <a:rPr lang="en-US" sz="4000" b="1" dirty="0">
                <a:solidFill>
                  <a:srgbClr val="FF0000"/>
                </a:solidFill>
              </a:rPr>
              <a:t> from </a:t>
            </a:r>
            <a:r>
              <a:rPr lang="en-US" sz="4000" b="1" u="sng" dirty="0">
                <a:solidFill>
                  <a:srgbClr val="FF0000"/>
                </a:solidFill>
              </a:rPr>
              <a:t>home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u="sng" dirty="0">
                <a:solidFill>
                  <a:srgbClr val="FF0000"/>
                </a:solidFill>
              </a:rPr>
              <a:t>made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goods to </a:t>
            </a:r>
            <a:r>
              <a:rPr lang="en-US" sz="4000" b="1" u="sng" dirty="0">
                <a:solidFill>
                  <a:srgbClr val="FF0000"/>
                </a:solidFill>
              </a:rPr>
              <a:t>mass</a:t>
            </a:r>
            <a:r>
              <a:rPr lang="en-US" sz="4000" b="1" dirty="0">
                <a:solidFill>
                  <a:srgbClr val="FF0000"/>
                </a:solidFill>
              </a:rPr>
              <a:t> produced </a:t>
            </a:r>
            <a:r>
              <a:rPr lang="en-US" sz="4000" b="1" u="sng" dirty="0">
                <a:solidFill>
                  <a:srgbClr val="FF0000"/>
                </a:solidFill>
              </a:rPr>
              <a:t>factory</a:t>
            </a:r>
            <a:r>
              <a:rPr lang="en-US" sz="4000" b="1" dirty="0">
                <a:solidFill>
                  <a:srgbClr val="FF0000"/>
                </a:solidFill>
              </a:rPr>
              <a:t> goods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 eaLnBrk="0" hangingPunct="0">
              <a:defRPr/>
            </a:pPr>
            <a:endParaRPr lang="en-US" sz="4000" dirty="0"/>
          </a:p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Began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(England, Wales, Scotland, N. Ireland)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Middle of the </a:t>
            </a:r>
            <a:r>
              <a:rPr lang="en-U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1700s</a:t>
            </a:r>
            <a:endParaRPr lang="en-US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buFont typeface="Arial" pitchFamily="34" charset="0"/>
              <a:buChar char="•"/>
              <a:defRPr/>
            </a:pPr>
            <a:endParaRPr lang="en-US" sz="28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en-US" sz="28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5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7239000" cy="1066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Before: </a:t>
            </a:r>
            <a:r>
              <a:rPr lang="en-US" b="1" dirty="0" smtClean="0">
                <a:solidFill>
                  <a:srgbClr val="FF0000"/>
                </a:solidFill>
              </a:rPr>
              <a:t>People Worked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inside Home (</a:t>
            </a:r>
            <a:r>
              <a:rPr lang="en-US" b="1" u="sng" dirty="0" smtClean="0">
                <a:solidFill>
                  <a:srgbClr val="FF0000"/>
                </a:solidFill>
              </a:rPr>
              <a:t>Cottage Industry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3186"/>
            <a:ext cx="6172200" cy="4946043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48400" y="152400"/>
            <a:ext cx="2667000" cy="526297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Home/Cottage:</a:t>
            </a:r>
            <a:b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Clothes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Pottery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Leather Goods</a:t>
            </a:r>
          </a:p>
          <a:p>
            <a:pPr eaLnBrk="0" hangingPunct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Cloth</a:t>
            </a:r>
          </a:p>
          <a:p>
            <a:pPr eaLnBrk="0" hangingPunct="0">
              <a:buFont typeface="Arial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was usually done on the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Floor of </a:t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home.</a:t>
            </a:r>
          </a:p>
          <a:p>
            <a:pPr eaLnBrk="0" hangingPunct="0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Participated.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B0F0"/>
                </a:solidFill>
              </a:rPr>
              <a:t>During/After: </a:t>
            </a:r>
            <a:r>
              <a:rPr lang="en-US" b="1" dirty="0" smtClean="0">
                <a:solidFill>
                  <a:srgbClr val="FF0000"/>
                </a:solidFill>
              </a:rPr>
              <a:t>Work in </a:t>
            </a:r>
            <a:r>
              <a:rPr lang="en-US" b="1" u="sng" dirty="0" smtClean="0">
                <a:solidFill>
                  <a:srgbClr val="FF0000"/>
                </a:solidFill>
              </a:rPr>
              <a:t>Factories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"/>
            <a:ext cx="5991225" cy="485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52401"/>
            <a:ext cx="2514600" cy="48013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Factories: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Machines operated by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made goods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was usually done at factory. 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lived in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buildings.</a:t>
            </a:r>
          </a:p>
          <a:p>
            <a:pPr eaLnBrk="0" hangingPunct="0"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Men, Women,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worked in Factory.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Before: </a:t>
            </a:r>
            <a:r>
              <a:rPr lang="en-US" b="1" dirty="0" smtClean="0">
                <a:solidFill>
                  <a:schemeClr val="bg1"/>
                </a:solidFill>
              </a:rPr>
              <a:t>People Lived in </a:t>
            </a:r>
            <a:r>
              <a:rPr lang="en-US" b="1" u="sng" dirty="0" smtClean="0">
                <a:solidFill>
                  <a:schemeClr val="bg1"/>
                </a:solidFill>
              </a:rPr>
              <a:t>Rural</a:t>
            </a:r>
            <a:r>
              <a:rPr lang="en-US" b="1" dirty="0" smtClean="0">
                <a:solidFill>
                  <a:schemeClr val="bg1"/>
                </a:solidFill>
              </a:rPr>
              <a:t> Areas (Farms)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4286250" cy="3676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"/>
            <a:ext cx="5065568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C000"/>
                </a:solidFill>
              </a:rPr>
              <a:t>During/ After: </a:t>
            </a:r>
            <a:r>
              <a:rPr lang="en-US" b="1" dirty="0" smtClean="0">
                <a:solidFill>
                  <a:schemeClr val="bg1"/>
                </a:solidFill>
              </a:rPr>
              <a:t>People Lived in </a:t>
            </a:r>
            <a:r>
              <a:rPr lang="en-US" b="1" u="sng" dirty="0" smtClean="0">
                <a:solidFill>
                  <a:schemeClr val="bg1"/>
                </a:solidFill>
              </a:rPr>
              <a:t>Cities </a:t>
            </a:r>
            <a:r>
              <a:rPr lang="en-US" b="1" dirty="0" smtClean="0">
                <a:solidFill>
                  <a:schemeClr val="bg1"/>
                </a:solidFill>
              </a:rPr>
              <a:t>near Factories for work.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4038600" cy="25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2209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28600"/>
            <a:ext cx="4426085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Children Working in Factories</a:t>
            </a:r>
          </a:p>
        </p:txBody>
      </p:sp>
      <p:pic>
        <p:nvPicPr>
          <p:cNvPr id="4" name="Picture 3" descr="childwor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04800"/>
            <a:ext cx="5105400" cy="4756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Children Working in Factories</a:t>
            </a:r>
          </a:p>
        </p:txBody>
      </p:sp>
      <p:pic>
        <p:nvPicPr>
          <p:cNvPr id="5" name="Picture 4" descr="factory childr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04800"/>
            <a:ext cx="6019800" cy="447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218&quot;&gt;&lt;object type=&quot;3&quot; unique_id=&quot;10219&quot;&gt;&lt;property id=&quot;20148&quot; value=&quot;5&quot;/&gt;&lt;property id=&quot;20300&quot; value=&quot;Slide 1 - &amp;quot;The&amp;#x0D;&amp;#x0A;Industrial Revolution&amp;quot;&quot;/&gt;&lt;property id=&quot;20307&quot; value=&quot;256&quot;/&gt;&lt;/object&gt;&lt;object type=&quot;3&quot; unique_id=&quot;10221&quot;&gt;&lt;property id=&quot;20148&quot; value=&quot;5&quot;/&gt;&lt;property id=&quot;20300&quot; value=&quot;Slide 3&quot;/&gt;&lt;property id=&quot;20307&quot; value=&quot;285&quot;/&gt;&lt;/object&gt;&lt;object type=&quot;3&quot; unique_id=&quot;10224&quot;&gt;&lt;property id=&quot;20148&quot; value=&quot;5&quot;/&gt;&lt;property id=&quot;20300&quot; value=&quot;Slide 4&quot;/&gt;&lt;property id=&quot;20307&quot; value=&quot;259&quot;/&gt;&lt;/object&gt;&lt;object type=&quot;3&quot; unique_id=&quot;10225&quot;&gt;&lt;property id=&quot;20148&quot; value=&quot;5&quot;/&gt;&lt;property id=&quot;20300&quot; value=&quot;Slide 5&quot;/&gt;&lt;property id=&quot;20307&quot; value=&quot;260&quot;/&gt;&lt;/object&gt;&lt;object type=&quot;3&quot; unique_id=&quot;10226&quot;&gt;&lt;property id=&quot;20148&quot; value=&quot;5&quot;/&gt;&lt;property id=&quot;20300&quot; value=&quot;Slide 6&quot;/&gt;&lt;property id=&quot;20307&quot; value=&quot;270&quot;/&gt;&lt;/object&gt;&lt;object type=&quot;3&quot; unique_id=&quot;10227&quot;&gt;&lt;property id=&quot;20148&quot; value=&quot;5&quot;/&gt;&lt;property id=&quot;20300&quot; value=&quot;Slide 7&quot;/&gt;&lt;property id=&quot;20307&quot; value=&quot;271&quot;/&gt;&lt;/object&gt;&lt;object type=&quot;3&quot; unique_id=&quot;10228&quot;&gt;&lt;property id=&quot;20148&quot; value=&quot;5&quot;/&gt;&lt;property id=&quot;20300&quot; value=&quot;Slide 8&quot;/&gt;&lt;property id=&quot;20307&quot; value=&quot;261&quot;/&gt;&lt;/object&gt;&lt;object type=&quot;3&quot; unique_id=&quot;10229&quot;&gt;&lt;property id=&quot;20148&quot; value=&quot;5&quot;/&gt;&lt;property id=&quot;20300&quot; value=&quot;Slide 9&quot;/&gt;&lt;property id=&quot;20307&quot; value=&quot;262&quot;/&gt;&lt;/object&gt;&lt;object type=&quot;3&quot; unique_id=&quot;10230&quot;&gt;&lt;property id=&quot;20148&quot; value=&quot;5&quot;/&gt;&lt;property id=&quot;20300&quot; value=&quot;Slide 10&quot;/&gt;&lt;property id=&quot;20307&quot; value=&quot;266&quot;/&gt;&lt;/object&gt;&lt;object type=&quot;3&quot; unique_id=&quot;10231&quot;&gt;&lt;property id=&quot;20148&quot; value=&quot;5&quot;/&gt;&lt;property id=&quot;20300&quot; value=&quot;Slide 11&quot;/&gt;&lt;property id=&quot;20307&quot; value=&quot;265&quot;/&gt;&lt;/object&gt;&lt;object type=&quot;3&quot; unique_id=&quot;10232&quot;&gt;&lt;property id=&quot;20148&quot; value=&quot;5&quot;/&gt;&lt;property id=&quot;20300&quot; value=&quot;Slide 12&quot;/&gt;&lt;property id=&quot;20307&quot; value=&quot;263&quot;/&gt;&lt;/object&gt;&lt;object type=&quot;3&quot; unique_id=&quot;10236&quot;&gt;&lt;property id=&quot;20148&quot; value=&quot;5&quot;/&gt;&lt;property id=&quot;20300&quot; value=&quot;Slide 2&quot;/&gt;&lt;property id=&quot;20307&quot; value=&quot;275&quot;/&gt;&lt;/object&gt;&lt;object type=&quot;3&quot; unique_id=&quot;10238&quot;&gt;&lt;property id=&quot;20148&quot; value=&quot;5&quot;/&gt;&lt;property id=&quot;20300&quot; value=&quot;Slide 13&quot;/&gt;&lt;property id=&quot;20307&quot; value=&quot;274&quot;/&gt;&lt;/object&gt;&lt;object type=&quot;3&quot; unique_id=&quot;10239&quot;&gt;&lt;property id=&quot;20148&quot; value=&quot;5&quot;/&gt;&lt;property id=&quot;20300&quot; value=&quot;Slide 14&quot;/&gt;&lt;property id=&quot;20307&quot; value=&quot;277&quot;/&gt;&lt;/object&gt;&lt;object type=&quot;3&quot; unique_id=&quot;10240&quot;&gt;&lt;property id=&quot;20148&quot; value=&quot;5&quot;/&gt;&lt;property id=&quot;20300&quot; value=&quot;Slide 15&quot;/&gt;&lt;property id=&quot;20307&quot; value=&quot;278&quot;/&gt;&lt;/object&gt;&lt;object type=&quot;3&quot; unique_id=&quot;10241&quot;&gt;&lt;property id=&quot;20148&quot; value=&quot;5&quot;/&gt;&lt;property id=&quot;20300&quot; value=&quot;Slide 16&quot;/&gt;&lt;property id=&quot;20307&quot; value=&quot;279&quot;/&gt;&lt;/object&gt;&lt;object type=&quot;3&quot; unique_id=&quot;10242&quot;&gt;&lt;property id=&quot;20148&quot; value=&quot;5&quot;/&gt;&lt;property id=&quot;20300&quot; value=&quot;Slide 17&quot;/&gt;&lt;property id=&quot;20307&quot; value=&quot;284&quot;/&gt;&lt;/object&gt;&lt;/object&gt;&lt;object type=&quot;8&quot; unique_id=&quot;102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01072144">
  <a:themeElements>
    <a:clrScheme name="Office Theme 12">
      <a:dk1>
        <a:srgbClr val="0066CC"/>
      </a:dk1>
      <a:lt1>
        <a:srgbClr val="FFFFFF"/>
      </a:lt1>
      <a:dk2>
        <a:srgbClr val="CCECFF"/>
      </a:dk2>
      <a:lt2>
        <a:srgbClr val="808080"/>
      </a:lt2>
      <a:accent1>
        <a:srgbClr val="A3D1FB"/>
      </a:accent1>
      <a:accent2>
        <a:srgbClr val="9999FF"/>
      </a:accent2>
      <a:accent3>
        <a:srgbClr val="FFFFFF"/>
      </a:accent3>
      <a:accent4>
        <a:srgbClr val="0056AE"/>
      </a:accent4>
      <a:accent5>
        <a:srgbClr val="CEE5FD"/>
      </a:accent5>
      <a:accent6>
        <a:srgbClr val="8A8AE7"/>
      </a:accent6>
      <a:hlink>
        <a:srgbClr val="3333CC"/>
      </a:hlink>
      <a:folHlink>
        <a:srgbClr val="FFFFCC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CC"/>
        </a:dk1>
        <a:lt1>
          <a:srgbClr val="3366FF"/>
        </a:lt1>
        <a:dk2>
          <a:srgbClr val="0099FF"/>
        </a:dk2>
        <a:lt2>
          <a:srgbClr val="003366"/>
        </a:lt2>
        <a:accent1>
          <a:srgbClr val="99CCFF"/>
        </a:accent1>
        <a:accent2>
          <a:srgbClr val="7A2E82"/>
        </a:accent2>
        <a:accent3>
          <a:srgbClr val="ADB8FF"/>
        </a:accent3>
        <a:accent4>
          <a:srgbClr val="0000AE"/>
        </a:accent4>
        <a:accent5>
          <a:srgbClr val="CAE2FF"/>
        </a:accent5>
        <a:accent6>
          <a:srgbClr val="6E2975"/>
        </a:accent6>
        <a:hlink>
          <a:srgbClr val="CCE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D4D"/>
        </a:dk1>
        <a:lt1>
          <a:srgbClr val="ABADA1"/>
        </a:lt1>
        <a:dk2>
          <a:srgbClr val="B8D0E4"/>
        </a:dk2>
        <a:lt2>
          <a:srgbClr val="777777"/>
        </a:lt2>
        <a:accent1>
          <a:srgbClr val="3A7AD8"/>
        </a:accent1>
        <a:accent2>
          <a:srgbClr val="9DB9F9"/>
        </a:accent2>
        <a:accent3>
          <a:srgbClr val="D2D3CD"/>
        </a:accent3>
        <a:accent4>
          <a:srgbClr val="404040"/>
        </a:accent4>
        <a:accent5>
          <a:srgbClr val="AEBEE9"/>
        </a:accent5>
        <a:accent6>
          <a:srgbClr val="8EA7E2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33CC"/>
        </a:dk1>
        <a:lt1>
          <a:srgbClr val="BC996E"/>
        </a:lt1>
        <a:dk2>
          <a:srgbClr val="6DAFFF"/>
        </a:dk2>
        <a:lt2>
          <a:srgbClr val="2D2015"/>
        </a:lt2>
        <a:accent1>
          <a:srgbClr val="5CA2EE"/>
        </a:accent1>
        <a:accent2>
          <a:srgbClr val="8F5F2F"/>
        </a:accent2>
        <a:accent3>
          <a:srgbClr val="DACABA"/>
        </a:accent3>
        <a:accent4>
          <a:srgbClr val="002AAE"/>
        </a:accent4>
        <a:accent5>
          <a:srgbClr val="B5CEF5"/>
        </a:accent5>
        <a:accent6>
          <a:srgbClr val="81552A"/>
        </a:accent6>
        <a:hlink>
          <a:srgbClr val="FFE107"/>
        </a:hlink>
        <a:folHlink>
          <a:srgbClr val="D0D7D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8080"/>
        </a:dk1>
        <a:lt1>
          <a:srgbClr val="DDDDDD"/>
        </a:lt1>
        <a:dk2>
          <a:srgbClr val="E3EBF1"/>
        </a:dk2>
        <a:lt2>
          <a:srgbClr val="336699"/>
        </a:lt2>
        <a:accent1>
          <a:srgbClr val="3366FF"/>
        </a:accent1>
        <a:accent2>
          <a:srgbClr val="6C438D"/>
        </a:accent2>
        <a:accent3>
          <a:srgbClr val="EBEBEB"/>
        </a:accent3>
        <a:accent4>
          <a:srgbClr val="6C6C6C"/>
        </a:accent4>
        <a:accent5>
          <a:srgbClr val="ADB8FF"/>
        </a:accent5>
        <a:accent6>
          <a:srgbClr val="613C7F"/>
        </a:accent6>
        <a:hlink>
          <a:srgbClr val="DDDDDD"/>
        </a:hlink>
        <a:folHlink>
          <a:srgbClr val="EFB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C1F00"/>
        </a:dk1>
        <a:lt1>
          <a:srgbClr val="3366CC"/>
        </a:lt1>
        <a:dk2>
          <a:srgbClr val="CC3300"/>
        </a:dk2>
        <a:lt2>
          <a:srgbClr val="FFFFFF"/>
        </a:lt2>
        <a:accent1>
          <a:srgbClr val="CCECFF"/>
        </a:accent1>
        <a:accent2>
          <a:srgbClr val="000099"/>
        </a:accent2>
        <a:accent3>
          <a:srgbClr val="E2ADAA"/>
        </a:accent3>
        <a:accent4>
          <a:srgbClr val="2A56AE"/>
        </a:accent4>
        <a:accent5>
          <a:srgbClr val="E2F4FF"/>
        </a:accent5>
        <a:accent6>
          <a:srgbClr val="00008A"/>
        </a:accent6>
        <a:hlink>
          <a:srgbClr val="0000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66CC"/>
        </a:dk1>
        <a:lt1>
          <a:srgbClr val="6473FE"/>
        </a:lt1>
        <a:dk2>
          <a:srgbClr val="CCECFF"/>
        </a:dk2>
        <a:lt2>
          <a:srgbClr val="005A58"/>
        </a:lt2>
        <a:accent1>
          <a:srgbClr val="A7D1FF"/>
        </a:accent1>
        <a:accent2>
          <a:srgbClr val="0252B2"/>
        </a:accent2>
        <a:accent3>
          <a:srgbClr val="B8BCFE"/>
        </a:accent3>
        <a:accent4>
          <a:srgbClr val="2A56AE"/>
        </a:accent4>
        <a:accent5>
          <a:srgbClr val="D0E5FF"/>
        </a:accent5>
        <a:accent6>
          <a:srgbClr val="0249A1"/>
        </a:accent6>
        <a:hlink>
          <a:srgbClr val="CC33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3E3E5C"/>
        </a:dk1>
        <a:lt1>
          <a:srgbClr val="4BA5FF"/>
        </a:lt1>
        <a:dk2>
          <a:srgbClr val="6699FF"/>
        </a:dk2>
        <a:lt2>
          <a:srgbClr val="FFFFFF"/>
        </a:lt2>
        <a:accent1>
          <a:srgbClr val="1D62B5"/>
        </a:accent1>
        <a:accent2>
          <a:srgbClr val="6600CC"/>
        </a:accent2>
        <a:accent3>
          <a:srgbClr val="B8CAFF"/>
        </a:accent3>
        <a:accent4>
          <a:srgbClr val="3F8CDA"/>
        </a:accent4>
        <a:accent5>
          <a:srgbClr val="ABB7D7"/>
        </a:accent5>
        <a:accent6>
          <a:srgbClr val="5C00B9"/>
        </a:accent6>
        <a:hlink>
          <a:srgbClr val="CCE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CC"/>
        </a:dk1>
        <a:lt1>
          <a:srgbClr val="FFFFFF"/>
        </a:lt1>
        <a:dk2>
          <a:srgbClr val="FFFFF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2A56AE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DEF6F1"/>
        </a:lt1>
        <a:dk2>
          <a:srgbClr val="CDEC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656565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F5F5F"/>
        </a:dk1>
        <a:lt1>
          <a:srgbClr val="FFFFD9"/>
        </a:lt1>
        <a:dk2>
          <a:srgbClr val="FFFFFF"/>
        </a:dk2>
        <a:lt2>
          <a:srgbClr val="777777"/>
        </a:lt2>
        <a:accent1>
          <a:srgbClr val="F7FCFF"/>
        </a:accent1>
        <a:accent2>
          <a:srgbClr val="0000FF"/>
        </a:accent2>
        <a:accent3>
          <a:srgbClr val="FFFFE9"/>
        </a:accent3>
        <a:accent4>
          <a:srgbClr val="505050"/>
        </a:accent4>
        <a:accent5>
          <a:srgbClr val="FAFDFF"/>
        </a:accent5>
        <a:accent6>
          <a:srgbClr val="0000E7"/>
        </a:accent6>
        <a:hlink>
          <a:srgbClr val="FF660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5F5F5F"/>
        </a:dk1>
        <a:lt1>
          <a:srgbClr val="FFFFFF"/>
        </a:lt1>
        <a:dk2>
          <a:srgbClr val="B2B2B2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50505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66CC"/>
        </a:dk1>
        <a:lt1>
          <a:srgbClr val="FFFFFF"/>
        </a:lt1>
        <a:dk2>
          <a:srgbClr val="CCECFF"/>
        </a:dk2>
        <a:lt2>
          <a:srgbClr val="808080"/>
        </a:lt2>
        <a:accent1>
          <a:srgbClr val="A3D1FB"/>
        </a:accent1>
        <a:accent2>
          <a:srgbClr val="9999FF"/>
        </a:accent2>
        <a:accent3>
          <a:srgbClr val="FFFFFF"/>
        </a:accent3>
        <a:accent4>
          <a:srgbClr val="0056AE"/>
        </a:accent4>
        <a:accent5>
          <a:srgbClr val="CEE5FD"/>
        </a:accent5>
        <a:accent6>
          <a:srgbClr val="8A8AE7"/>
        </a:accent6>
        <a:hlink>
          <a:srgbClr val="3333C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8934</TotalTime>
  <Words>373</Words>
  <Application>Microsoft Office PowerPoint</Application>
  <PresentationFormat>On-screen Show (4:3)</PresentationFormat>
  <Paragraphs>96</Paragraphs>
  <Slides>16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01072144</vt:lpstr>
      <vt:lpstr>The Industrial Revolution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Causes of changes during the Industrial Revolution</vt:lpstr>
      <vt:lpstr>Effects of changes during the Industrial Revolution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Elaine Theus</dc:creator>
  <cp:lastModifiedBy>Elaine Theus</cp:lastModifiedBy>
  <cp:revision>107</cp:revision>
  <cp:lastPrinted>1601-01-01T00:00:00Z</cp:lastPrinted>
  <dcterms:created xsi:type="dcterms:W3CDTF">2008-03-22T02:41:04Z</dcterms:created>
  <dcterms:modified xsi:type="dcterms:W3CDTF">2014-03-31T04:01:39Z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TC010721441033</vt:lpwstr>
  </property>
</Properties>
</file>