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329" r:id="rId2"/>
    <p:sldId id="317" r:id="rId3"/>
    <p:sldId id="273" r:id="rId4"/>
    <p:sldId id="275" r:id="rId5"/>
    <p:sldId id="278" r:id="rId6"/>
    <p:sldId id="319" r:id="rId7"/>
    <p:sldId id="280" r:id="rId8"/>
    <p:sldId id="281" r:id="rId9"/>
    <p:sldId id="328" r:id="rId10"/>
    <p:sldId id="33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4" d="100"/>
          <a:sy n="44" d="100"/>
        </p:scale>
        <p:origin x="-108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4D4EE0-289F-4A31-ABC5-9D295929C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274D9-69D7-49E6-B7BE-20155B4FAF9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07DB4-17AD-45FE-BBD6-2428F946D013}" type="slidenum">
              <a:rPr lang="en-US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A8051-034D-4437-9536-DF9ECF7E5C34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A864F-56CF-480F-97FF-2E60D97FA77F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59A96-DD95-49B4-8867-E59E26C4E9BC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23D15-139B-4AF9-B952-E74B02CE66A4}" type="slidenum">
              <a:rPr lang="en-US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00248-A34F-44E6-AE03-4671AB6ED9F8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D2E34-C2A2-4054-9DF7-075A78993CEF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C1A02-2EF0-4C74-9009-01A357CCBEC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21ADB2-DFDF-45F6-90A9-9E6B7A67B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0F36E-6336-41E8-9BE1-CBDD9152F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9AA5-8CED-4F51-886C-1D0505793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C4CA-8FFB-4210-9B48-6E00EEDDD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F44B-42CE-4CA5-8185-F4BE87C4D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A1A0-A010-4DB6-B74B-264069D7F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9B6D-4F2A-446C-8C8C-B98FB1F45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E21A-1AF6-4EDE-87A2-2CB502A2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A64B-2B7D-4D4C-80C9-417404BCD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5AB8-278B-4916-8769-0A3D4995A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D8D4F-36DB-47C5-B32E-41E5D13AF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D5AC-52B1-4AF9-9D08-850FD1E4A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A4A2B-4523-40B2-A897-8AEFFB0A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>
              <a:latin typeface="Times New Roman" pitchFamily="18" charset="0"/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j-lt"/>
              </a:defRPr>
            </a:lvl1pPr>
          </a:lstStyle>
          <a:p>
            <a:pPr>
              <a:defRPr/>
            </a:pPr>
            <a:fld id="{233C4090-6933-43EF-B13C-5EC88090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Thomas Hobbes vs. John Locke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133600" y="3733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Visions of 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and Rights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7391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C000"/>
                </a:solidFill>
              </a:rPr>
              <a:t>AIM: What is the difference between </a:t>
            </a:r>
            <a:br>
              <a:rPr lang="en-US" sz="2800">
                <a:solidFill>
                  <a:srgbClr val="FFC000"/>
                </a:solidFill>
              </a:rPr>
            </a:br>
            <a:r>
              <a:rPr lang="en-US" sz="2800">
                <a:solidFill>
                  <a:srgbClr val="FFC000"/>
                </a:solidFill>
              </a:rPr>
              <a:t>Hobbes and Locke’s view of government?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124200" y="5410200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Do Now:  How would life in </a:t>
            </a:r>
            <a:r>
              <a:rPr lang="en-US" sz="2800" dirty="0" smtClean="0">
                <a:solidFill>
                  <a:srgbClr val="FFC000"/>
                </a:solidFill>
              </a:rPr>
              <a:t>Greenville </a:t>
            </a:r>
            <a:r>
              <a:rPr lang="en-US" sz="2800" dirty="0">
                <a:solidFill>
                  <a:srgbClr val="FFC000"/>
                </a:solidFill>
              </a:rPr>
              <a:t>be different if there was </a:t>
            </a:r>
            <a:r>
              <a:rPr lang="en-US" sz="2800">
                <a:solidFill>
                  <a:srgbClr val="FFC000"/>
                </a:solidFill>
              </a:rPr>
              <a:t>no </a:t>
            </a:r>
            <a:r>
              <a:rPr lang="en-US" sz="2800" smtClean="0">
                <a:solidFill>
                  <a:srgbClr val="FFC000"/>
                </a:solidFill>
              </a:rPr>
              <a:t>government?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1990587" cy="2075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52400"/>
            <a:ext cx="1828800" cy="2291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 dirty="0" smtClean="0"/>
              <a:t>Hobbes VS. Locke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155926"/>
              </p:ext>
            </p:extLst>
          </p:nvPr>
        </p:nvGraphicFramePr>
        <p:xfrm>
          <a:off x="2438400" y="990600"/>
          <a:ext cx="4419600" cy="57263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87534"/>
                <a:gridCol w="2232066"/>
              </a:tblGrid>
              <a:tr h="200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Hobbes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7" marR="429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Locke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7" marR="42937" marT="0" marB="0"/>
                </a:tc>
              </a:tr>
              <a:tr h="551601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</a:rPr>
                        <a:t>Leviathan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People should be strictly controlled to ensure orderly </a:t>
                      </a:r>
                      <a:r>
                        <a:rPr lang="en-US" sz="1200" dirty="0" smtClean="0">
                          <a:effectLst/>
                        </a:rPr>
                        <a:t>society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Absolute </a:t>
                      </a:r>
                      <a:r>
                        <a:rPr lang="en-US" sz="1200" dirty="0" smtClean="0">
                          <a:effectLst/>
                        </a:rPr>
                        <a:t>monarchy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Against idea of revolutions; people should not be allowed to overthrow </a:t>
                      </a:r>
                      <a:r>
                        <a:rPr lang="en-US" sz="1200" dirty="0" smtClean="0">
                          <a:effectLst/>
                        </a:rPr>
                        <a:t>government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More pessimistic view of </a:t>
                      </a:r>
                      <a:r>
                        <a:rPr lang="en-US" sz="1200" dirty="0" smtClean="0">
                          <a:effectLst/>
                        </a:rPr>
                        <a:t>nature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This was a result of Louis XIV’s </a:t>
                      </a:r>
                      <a:r>
                        <a:rPr lang="en-US" sz="1200" dirty="0" smtClean="0">
                          <a:effectLst/>
                        </a:rPr>
                        <a:t>rule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Collectivism (the government thinks for you)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7" marR="4293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Two Treatises of Government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u="sng" dirty="0">
                          <a:effectLst/>
                        </a:rPr>
                        <a:t>Natural rights</a:t>
                      </a:r>
                      <a:r>
                        <a:rPr lang="en-US" sz="1200" dirty="0">
                          <a:effectLst/>
                        </a:rPr>
                        <a:t> = rights that belonged to all humans from birth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Purpose of government: to protect people’s natural rights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Government should be limited; accepted by all people; not an absolute monarchy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Government has responsibility to people; people can overthrow government if it doesn’t protect people’s natural rights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More optimistic view of nature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Separation of Church and State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Individualism (everyone thinks for himself)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7" marR="429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Social Contract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90700"/>
            <a:ext cx="7696200" cy="506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Imagine two situations:</a:t>
            </a:r>
          </a:p>
          <a:p>
            <a:pPr lvl="1" eaLnBrk="1" hangingPunct="1"/>
            <a:endParaRPr lang="en-US" sz="3200" smtClean="0"/>
          </a:p>
          <a:p>
            <a:pPr lvl="1" eaLnBrk="1" hangingPunct="1"/>
            <a:r>
              <a:rPr lang="en-US" smtClean="0"/>
              <a:t>Government (the state)</a:t>
            </a:r>
          </a:p>
          <a:p>
            <a:pPr lvl="1" eaLnBrk="1" hangingPunct="1"/>
            <a:r>
              <a:rPr lang="en-US" smtClean="0"/>
              <a:t>No government (the state of nature)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Which would you choose?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09600"/>
            <a:ext cx="2944279" cy="2714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Thomas Hobbes (1588-1679)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4572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Wrote </a:t>
            </a:r>
            <a:r>
              <a:rPr lang="en-US" sz="2800" i="1" smtClean="0"/>
              <a:t>Leviathan</a:t>
            </a:r>
          </a:p>
          <a:p>
            <a:pPr eaLnBrk="1" hangingPunct="1"/>
            <a:r>
              <a:rPr lang="en-US" sz="2800" i="1" smtClean="0"/>
              <a:t>Didn’t believe in Revolutions</a:t>
            </a:r>
          </a:p>
          <a:p>
            <a:pPr eaLnBrk="1" hangingPunct="1"/>
            <a:r>
              <a:rPr lang="en-US" sz="2800" i="1" smtClean="0"/>
              <a:t> Believed in Absolute Monarchy</a:t>
            </a:r>
          </a:p>
          <a:p>
            <a:pPr eaLnBrk="1" hangingPunct="1"/>
            <a:r>
              <a:rPr lang="en-US" sz="2800" smtClean="0"/>
              <a:t>Life in the state of nature would be “solitary, poor, nasty, brutish, and short”</a:t>
            </a:r>
            <a:endParaRPr lang="en-US" sz="2400" smtClean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81638" y="1752600"/>
            <a:ext cx="3055937" cy="4381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Hobbes’s Social Contract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You would give up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        Liberty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To gain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        Security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1981200"/>
            <a:ext cx="3422650" cy="4114800"/>
          </a:xfrm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90600" y="2667000"/>
            <a:ext cx="3702050" cy="135255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66800" y="5181600"/>
            <a:ext cx="3702050" cy="135255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John Locke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724400" cy="4610100"/>
          </a:xfrm>
        </p:spPr>
        <p:txBody>
          <a:bodyPr/>
          <a:lstStyle/>
          <a:p>
            <a:pPr eaLnBrk="1" hangingPunct="1"/>
            <a:r>
              <a:rPr lang="en-US" sz="2400" smtClean="0"/>
              <a:t>Wrote </a:t>
            </a:r>
            <a:r>
              <a:rPr lang="en-US" sz="2400" i="1" smtClean="0"/>
              <a:t>Two Treatises of Government</a:t>
            </a:r>
            <a:r>
              <a:rPr lang="en-US" sz="2400" smtClean="0"/>
              <a:t> </a:t>
            </a:r>
          </a:p>
          <a:p>
            <a:pPr eaLnBrk="1" hangingPunct="1"/>
            <a:r>
              <a:rPr lang="en-US" sz="2400" smtClean="0"/>
              <a:t>Believed in Natural Rights that come from nature or God </a:t>
            </a:r>
          </a:p>
          <a:p>
            <a:pPr eaLnBrk="1" hangingPunct="1"/>
            <a:r>
              <a:rPr lang="en-US" sz="2400" smtClean="0"/>
              <a:t>Those rights include: Life, Liberty (freedom), and Property </a:t>
            </a:r>
          </a:p>
          <a:p>
            <a:pPr eaLnBrk="1" hangingPunct="1"/>
            <a:r>
              <a:rPr lang="en-US" sz="2400" smtClean="0"/>
              <a:t>Believed in Limited Government that protected people’s Natural Rights</a:t>
            </a:r>
            <a:endParaRPr lang="en-US" sz="2000" smtClean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1828800"/>
            <a:ext cx="3741738" cy="4687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Locke’s state of nature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0700"/>
            <a:ext cx="8686800" cy="5067300"/>
          </a:xfrm>
        </p:spPr>
        <p:txBody>
          <a:bodyPr/>
          <a:lstStyle/>
          <a:p>
            <a:pPr eaLnBrk="1" hangingPunct="1"/>
            <a:r>
              <a:rPr lang="en-US" sz="3600" smtClean="0"/>
              <a:t>You have natural rights in the state of nature:</a:t>
            </a:r>
          </a:p>
          <a:p>
            <a:pPr lvl="1" eaLnBrk="1" hangingPunct="1"/>
            <a:r>
              <a:rPr lang="en-US" sz="3200" smtClean="0"/>
              <a:t>Rights to life, health, liberty, and property</a:t>
            </a:r>
          </a:p>
          <a:p>
            <a:pPr lvl="1" eaLnBrk="1" hangingPunct="1"/>
            <a:r>
              <a:rPr lang="en-US" sz="3200" smtClean="0"/>
              <a:t>Right of self-preservation</a:t>
            </a:r>
          </a:p>
          <a:p>
            <a:pPr lvl="1" eaLnBrk="1" hangingPunct="1"/>
            <a:r>
              <a:rPr lang="en-US" sz="3200" smtClean="0"/>
              <a:t>Right to execute the law of nature</a:t>
            </a:r>
          </a:p>
          <a:p>
            <a:pPr eaLnBrk="1" hangingPunct="1"/>
            <a:r>
              <a:rPr lang="en-US" sz="3600" smtClean="0"/>
              <a:t>Not a state of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Locke’s Social Contract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72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Problem: finding an impartial arbitrator— who shall be judge?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would give up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Your right to execute the law of nature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gain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Impartial judgment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1981200"/>
            <a:ext cx="3698875" cy="4114800"/>
          </a:xfrm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3733800"/>
            <a:ext cx="4724400" cy="1219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600" y="5943600"/>
            <a:ext cx="4724400" cy="914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Natural and social rights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90700"/>
            <a:ext cx="8305800" cy="4381500"/>
          </a:xfrm>
        </p:spPr>
        <p:txBody>
          <a:bodyPr/>
          <a:lstStyle/>
          <a:p>
            <a:pPr eaLnBrk="1" hangingPunct="1"/>
            <a:r>
              <a:rPr lang="en-US" smtClean="0"/>
              <a:t>Rights to life, health, liberty, and property are natural— you have them in the state of nature</a:t>
            </a:r>
          </a:p>
          <a:p>
            <a:pPr eaLnBrk="1" hangingPunct="1"/>
            <a:r>
              <a:rPr lang="en-US" smtClean="0"/>
              <a:t>You do not give them up in the social contract</a:t>
            </a:r>
          </a:p>
          <a:p>
            <a:pPr eaLnBrk="1" hangingPunct="1"/>
            <a:r>
              <a:rPr lang="en-US" smtClean="0"/>
              <a:t>You can’t give them up they come from nature</a:t>
            </a:r>
          </a:p>
          <a:p>
            <a:pPr eaLnBrk="1" hangingPunct="1"/>
            <a:r>
              <a:rPr lang="en-US" smtClean="0"/>
              <a:t>Slavery would be wrong even if voluntary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Natural vs. Civil Rights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9300"/>
            <a:ext cx="7772400" cy="4838700"/>
          </a:xfrm>
        </p:spPr>
        <p:txBody>
          <a:bodyPr/>
          <a:lstStyle/>
          <a:p>
            <a:pPr eaLnBrk="1" hangingPunct="1"/>
            <a:r>
              <a:rPr lang="en-US" smtClean="0"/>
              <a:t>Locke: “Bottom-up” model</a:t>
            </a:r>
          </a:p>
          <a:p>
            <a:pPr lvl="1" eaLnBrk="1" hangingPunct="1"/>
            <a:r>
              <a:rPr lang="en-US" smtClean="0"/>
              <a:t>Some rights are natural, independent of government</a:t>
            </a:r>
          </a:p>
          <a:p>
            <a:pPr lvl="1" eaLnBrk="1" hangingPunct="1"/>
            <a:r>
              <a:rPr lang="en-US" smtClean="0"/>
              <a:t>Government derives its power from the rights individuals allow the government to control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18&quot;&gt;&lt;object type=&quot;3&quot; unique_id=&quot;10121&quot;&gt;&lt;property id=&quot;20148&quot; value=&quot;5&quot;/&gt;&lt;property id=&quot;20300&quot; value=&quot;Slide 2 - &amp;quot;Social Contract Theory&amp;quot;&quot;/&gt;&lt;property id=&quot;20307&quot; value=&quot;317&quot;/&gt;&lt;/object&gt;&lt;object type=&quot;3&quot; unique_id=&quot;10122&quot;&gt;&lt;property id=&quot;20148&quot; value=&quot;5&quot;/&gt;&lt;property id=&quot;20300&quot; value=&quot;Slide 3 - &amp;quot;Thomas Hobbes (1588-1679)&amp;quot;&quot;/&gt;&lt;property id=&quot;20307&quot; value=&quot;273&quot;/&gt;&lt;/object&gt;&lt;object type=&quot;3&quot; unique_id=&quot;10124&quot;&gt;&lt;property id=&quot;20148&quot; value=&quot;5&quot;/&gt;&lt;property id=&quot;20300&quot; value=&quot;Slide 4 - &amp;quot;Hobbes’s Social Contract&amp;quot;&quot;/&gt;&lt;property id=&quot;20307&quot; value=&quot;275&quot;/&gt;&lt;/object&gt;&lt;object type=&quot;3&quot; unique_id=&quot;10128&quot;&gt;&lt;property id=&quot;20148&quot; value=&quot;5&quot;/&gt;&lt;property id=&quot;20300&quot; value=&quot;Slide 5 - &amp;quot;John Locke&amp;quot;&quot;/&gt;&lt;property id=&quot;20307&quot; value=&quot;278&quot;/&gt;&lt;/object&gt;&lt;object type=&quot;3&quot; unique_id=&quot;10130&quot;&gt;&lt;property id=&quot;20148&quot; value=&quot;5&quot;/&gt;&lt;property id=&quot;20300&quot; value=&quot;Slide 6 - &amp;quot;Locke’s state of nature&amp;quot;&quot;/&gt;&lt;property id=&quot;20307&quot; value=&quot;319&quot;/&gt;&lt;/object&gt;&lt;object type=&quot;3&quot; unique_id=&quot;10131&quot;&gt;&lt;property id=&quot;20148&quot; value=&quot;5&quot;/&gt;&lt;property id=&quot;20300&quot; value=&quot;Slide 7 - &amp;quot;Locke’s Social Contract&amp;quot;&quot;/&gt;&lt;property id=&quot;20307&quot; value=&quot;280&quot;/&gt;&lt;/object&gt;&lt;object type=&quot;3&quot; unique_id=&quot;10132&quot;&gt;&lt;property id=&quot;20148&quot; value=&quot;5&quot;/&gt;&lt;property id=&quot;20300&quot; value=&quot;Slide 8 - &amp;quot;Natural and social rights&amp;quot;&quot;/&gt;&lt;property id=&quot;20307&quot; value=&quot;281&quot;/&gt;&lt;/object&gt;&lt;object type=&quot;3&quot; unique_id=&quot;10145&quot;&gt;&lt;property id=&quot;20148&quot; value=&quot;5&quot;/&gt;&lt;property id=&quot;20300&quot; value=&quot;Slide 9 - &amp;quot;Natural vs. Civil Rights&amp;quot;&quot;/&gt;&lt;property id=&quot;20307&quot; value=&quot;328&quot;/&gt;&lt;/object&gt;&lt;object type=&quot;3&quot; unique_id=&quot;10280&quot;&gt;&lt;property id=&quot;20148&quot; value=&quot;5&quot;/&gt;&lt;property id=&quot;20300&quot; value=&quot;Slide 1 - &amp;quot;Thomas Hobbes vs. John Locke&amp;quot;&quot;/&gt;&lt;property id=&quot;20307&quot; value=&quot;329&quot;/&gt;&lt;/object&gt;&lt;/object&gt;&lt;object type=&quot;8&quot; unique_id=&quot;1018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roject Overview">
  <a:themeElements>
    <a:clrScheme name="Project Overview 5">
      <a:dk1>
        <a:srgbClr val="000000"/>
      </a:dk1>
      <a:lt1>
        <a:srgbClr val="FFFFFF"/>
      </a:lt1>
      <a:dk2>
        <a:srgbClr val="004386"/>
      </a:dk2>
      <a:lt2>
        <a:srgbClr val="CBCBCB"/>
      </a:lt2>
      <a:accent1>
        <a:srgbClr val="00CCFF"/>
      </a:accent1>
      <a:accent2>
        <a:srgbClr val="00FFCC"/>
      </a:accent2>
      <a:accent3>
        <a:srgbClr val="AAB0C3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4">
        <a:dk1>
          <a:srgbClr val="000000"/>
        </a:dk1>
        <a:lt1>
          <a:srgbClr val="FFFFFF"/>
        </a:lt1>
        <a:dk2>
          <a:srgbClr val="0052A4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3CF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5">
        <a:dk1>
          <a:srgbClr val="000000"/>
        </a:dk1>
        <a:lt1>
          <a:srgbClr val="FFFFFF"/>
        </a:lt1>
        <a:dk2>
          <a:srgbClr val="004386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0C3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X:Templates:Presentations:Content:Project Overview</Template>
  <TotalTime>523</TotalTime>
  <Words>433</Words>
  <Application>Microsoft Office PowerPoint</Application>
  <PresentationFormat>On-screen Show (4:3)</PresentationFormat>
  <Paragraphs>89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Project Overview</vt:lpstr>
      <vt:lpstr>Thomas Hobbes vs. John Locke</vt:lpstr>
      <vt:lpstr>Social Contract Theory</vt:lpstr>
      <vt:lpstr>Thomas Hobbes (1588-1679)</vt:lpstr>
      <vt:lpstr>Hobbes’s Social Contract</vt:lpstr>
      <vt:lpstr>John Locke</vt:lpstr>
      <vt:lpstr>Locke’s state of nature</vt:lpstr>
      <vt:lpstr>Locke’s Social Contract</vt:lpstr>
      <vt:lpstr>Natural and social rights</vt:lpstr>
      <vt:lpstr>Natural vs. Civil Rights</vt:lpstr>
      <vt:lpstr>Hobbes VS. Locke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Bonevac</dc:creator>
  <cp:lastModifiedBy>Scott Davenport</cp:lastModifiedBy>
  <cp:revision>30</cp:revision>
  <dcterms:created xsi:type="dcterms:W3CDTF">2004-08-02T03:46:37Z</dcterms:created>
  <dcterms:modified xsi:type="dcterms:W3CDTF">2014-02-05T17:24:00Z</dcterms:modified>
</cp:coreProperties>
</file>