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pPr/>
              <a:t>10/23/2012</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pPr/>
              <a:t>10/23/2012</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pPr/>
              <a:t>10/23/2012</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pPr/>
              <a:t>10/23/2012</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pPr/>
              <a:t>10/23/2012</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pPr/>
              <a:t>10/23/2012</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DY3LYQv22qY" TargetMode="External"/><Relationship Id="rId2" Type="http://schemas.openxmlformats.org/officeDocument/2006/relationships/hyperlink" Target="http://video.pbs.org/video/160794929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Gravity</a:t>
            </a:r>
            <a:endParaRPr lang="en-US" dirty="0"/>
          </a:p>
        </p:txBody>
      </p:sp>
      <p:sp>
        <p:nvSpPr>
          <p:cNvPr id="3" name="Subtitle 2"/>
          <p:cNvSpPr>
            <a:spLocks noGrp="1"/>
          </p:cNvSpPr>
          <p:nvPr>
            <p:ph type="subTitle" idx="1"/>
          </p:nvPr>
        </p:nvSpPr>
        <p:spPr/>
        <p:txBody>
          <a:bodyPr/>
          <a:lstStyle/>
          <a:p>
            <a:r>
              <a:rPr lang="en-US" dirty="0" smtClean="0"/>
              <a:t>Week of October 22nd</a:t>
            </a:r>
            <a:endParaRPr lang="en-US" dirty="0"/>
          </a:p>
        </p:txBody>
      </p:sp>
    </p:spTree>
    <p:extLst>
      <p:ext uri="{BB962C8B-B14F-4D97-AF65-F5344CB8AC3E}">
        <p14:creationId xmlns:p14="http://schemas.microsoft.com/office/powerpoint/2010/main" val="1768151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Center of Mass</a:t>
            </a:r>
            <a:endParaRPr lang="en-US" sz="4400" dirty="0"/>
          </a:p>
        </p:txBody>
      </p:sp>
      <p:sp>
        <p:nvSpPr>
          <p:cNvPr id="3" name="Content Placeholder 2"/>
          <p:cNvSpPr>
            <a:spLocks noGrp="1"/>
          </p:cNvSpPr>
          <p:nvPr>
            <p:ph idx="1"/>
          </p:nvPr>
        </p:nvSpPr>
        <p:spPr>
          <a:xfrm>
            <a:off x="457199" y="2209800"/>
            <a:ext cx="8143234" cy="3916363"/>
          </a:xfrm>
        </p:spPr>
        <p:txBody>
          <a:bodyPr>
            <a:normAutofit/>
          </a:bodyPr>
          <a:lstStyle/>
          <a:p>
            <a:r>
              <a:rPr lang="en-US" sz="4000" dirty="0" smtClean="0"/>
              <a:t>The point at which all the mass of an object can be considered to be concentrated.</a:t>
            </a:r>
            <a:endParaRPr lang="en-US" sz="4000" dirty="0"/>
          </a:p>
        </p:txBody>
      </p:sp>
    </p:spTree>
    <p:extLst>
      <p:ext uri="{BB962C8B-B14F-4D97-AF65-F5344CB8AC3E}">
        <p14:creationId xmlns:p14="http://schemas.microsoft.com/office/powerpoint/2010/main" val="2491371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Finding Center of Mass</a:t>
            </a:r>
            <a:endParaRPr lang="en-US" sz="4400" dirty="0"/>
          </a:p>
        </p:txBody>
      </p:sp>
      <p:sp>
        <p:nvSpPr>
          <p:cNvPr id="3" name="Content Placeholder 2"/>
          <p:cNvSpPr>
            <a:spLocks noGrp="1"/>
          </p:cNvSpPr>
          <p:nvPr>
            <p:ph idx="1"/>
          </p:nvPr>
        </p:nvSpPr>
        <p:spPr>
          <a:xfrm>
            <a:off x="457199" y="2209800"/>
            <a:ext cx="8129429" cy="3916363"/>
          </a:xfrm>
        </p:spPr>
        <p:txBody>
          <a:bodyPr>
            <a:normAutofit fontScale="92500" lnSpcReduction="10000"/>
          </a:bodyPr>
          <a:lstStyle/>
          <a:p>
            <a:r>
              <a:rPr lang="en-US" sz="4000" dirty="0" smtClean="0"/>
              <a:t>Regular shaped objects: center of object</a:t>
            </a:r>
          </a:p>
          <a:p>
            <a:r>
              <a:rPr lang="en-US" sz="4000" dirty="0" smtClean="0"/>
              <a:t>Irregular shaped objects: the point around which the object spins is its center of mass</a:t>
            </a:r>
            <a:r>
              <a:rPr lang="en-US" sz="4000" dirty="0" smtClean="0"/>
              <a:t>.</a:t>
            </a:r>
          </a:p>
          <a:p>
            <a:r>
              <a:rPr lang="en-US" sz="2200" dirty="0">
                <a:hlinkClick r:id="rId2"/>
              </a:rPr>
              <a:t>http://video.pbs.org/video/1607949294</a:t>
            </a:r>
            <a:r>
              <a:rPr lang="en-US" sz="2200" dirty="0" smtClean="0">
                <a:hlinkClick r:id="rId2"/>
              </a:rPr>
              <a:t>/</a:t>
            </a:r>
            <a:endParaRPr lang="en-US" sz="2200" dirty="0" smtClean="0"/>
          </a:p>
          <a:p>
            <a:r>
              <a:rPr lang="en-US" sz="2200" dirty="0">
                <a:hlinkClick r:id="rId3"/>
              </a:rPr>
              <a:t>http://www.youtube.com/watch?v=DY3LYQv22qY</a:t>
            </a:r>
            <a:endParaRPr lang="en-US" sz="2200" dirty="0"/>
          </a:p>
        </p:txBody>
      </p:sp>
    </p:spTree>
    <p:extLst>
      <p:ext uri="{BB962C8B-B14F-4D97-AF65-F5344CB8AC3E}">
        <p14:creationId xmlns:p14="http://schemas.microsoft.com/office/powerpoint/2010/main" val="4169545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Weight vs. Mass</a:t>
            </a:r>
            <a:endParaRPr lang="en-US" sz="4400" dirty="0"/>
          </a:p>
        </p:txBody>
      </p:sp>
      <p:sp>
        <p:nvSpPr>
          <p:cNvPr id="3" name="Content Placeholder 2"/>
          <p:cNvSpPr>
            <a:spLocks noGrp="1"/>
          </p:cNvSpPr>
          <p:nvPr>
            <p:ph idx="1"/>
          </p:nvPr>
        </p:nvSpPr>
        <p:spPr>
          <a:xfrm>
            <a:off x="457199" y="2209800"/>
            <a:ext cx="8143234" cy="3916363"/>
          </a:xfrm>
        </p:spPr>
        <p:txBody>
          <a:bodyPr>
            <a:normAutofit fontScale="92500" lnSpcReduction="10000"/>
          </a:bodyPr>
          <a:lstStyle/>
          <a:p>
            <a:r>
              <a:rPr lang="en-US" sz="4000" dirty="0" smtClean="0"/>
              <a:t>Weight: a measure of the gravitational force exerted on an object; its value can change with the location of the object in the universe.</a:t>
            </a:r>
          </a:p>
          <a:p>
            <a:r>
              <a:rPr lang="en-US" sz="4000" dirty="0" smtClean="0"/>
              <a:t>Mass: a measure of the mount of matter in an object.</a:t>
            </a:r>
            <a:endParaRPr lang="en-US" sz="4000" dirty="0"/>
          </a:p>
        </p:txBody>
      </p:sp>
    </p:spTree>
    <p:extLst>
      <p:ext uri="{BB962C8B-B14F-4D97-AF65-F5344CB8AC3E}">
        <p14:creationId xmlns:p14="http://schemas.microsoft.com/office/powerpoint/2010/main" val="1852197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Differences between weight and mass</a:t>
            </a:r>
            <a:endParaRPr lang="en-US" sz="4400" dirty="0"/>
          </a:p>
        </p:txBody>
      </p:sp>
      <p:sp>
        <p:nvSpPr>
          <p:cNvPr id="3" name="Content Placeholder 2"/>
          <p:cNvSpPr>
            <a:spLocks noGrp="1"/>
          </p:cNvSpPr>
          <p:nvPr>
            <p:ph idx="1"/>
          </p:nvPr>
        </p:nvSpPr>
        <p:spPr>
          <a:xfrm>
            <a:off x="457199" y="2209800"/>
            <a:ext cx="8157039" cy="3916363"/>
          </a:xfrm>
        </p:spPr>
        <p:txBody>
          <a:bodyPr>
            <a:normAutofit/>
          </a:bodyPr>
          <a:lstStyle/>
          <a:p>
            <a:r>
              <a:rPr lang="en-US" sz="4000" dirty="0" smtClean="0"/>
              <a:t>Weight changes when gravitational force changes.</a:t>
            </a:r>
          </a:p>
          <a:p>
            <a:r>
              <a:rPr lang="en-US" sz="4000" dirty="0" smtClean="0"/>
              <a:t>Mass does not change.</a:t>
            </a:r>
          </a:p>
          <a:p>
            <a:endParaRPr lang="en-US" sz="2400" dirty="0" smtClean="0"/>
          </a:p>
          <a:p>
            <a:r>
              <a:rPr lang="en-US" sz="2400" dirty="0" smtClean="0"/>
              <a:t>What would your weight be on </a:t>
            </a:r>
            <a:r>
              <a:rPr lang="en-US" sz="2400" dirty="0"/>
              <a:t>J</a:t>
            </a:r>
            <a:r>
              <a:rPr lang="en-US" sz="2400" dirty="0" smtClean="0"/>
              <a:t>upiter? What would be your mass on Jupiter?</a:t>
            </a:r>
            <a:endParaRPr lang="en-US" sz="2400" dirty="0"/>
          </a:p>
        </p:txBody>
      </p:sp>
    </p:spTree>
    <p:extLst>
      <p:ext uri="{BB962C8B-B14F-4D97-AF65-F5344CB8AC3E}">
        <p14:creationId xmlns:p14="http://schemas.microsoft.com/office/powerpoint/2010/main" val="2690095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Entry 10/24/12</a:t>
            </a:r>
            <a:endParaRPr lang="en-US" dirty="0"/>
          </a:p>
        </p:txBody>
      </p:sp>
      <p:sp>
        <p:nvSpPr>
          <p:cNvPr id="3" name="Content Placeholder 2"/>
          <p:cNvSpPr>
            <a:spLocks noGrp="1"/>
          </p:cNvSpPr>
          <p:nvPr>
            <p:ph idx="1"/>
          </p:nvPr>
        </p:nvSpPr>
        <p:spPr>
          <a:xfrm>
            <a:off x="457199" y="2209800"/>
            <a:ext cx="8046600" cy="3916363"/>
          </a:xfrm>
        </p:spPr>
        <p:txBody>
          <a:bodyPr/>
          <a:lstStyle/>
          <a:p>
            <a:endParaRPr lang="en-US" dirty="0" smtClean="0"/>
          </a:p>
          <a:p>
            <a:r>
              <a:rPr lang="en-US" sz="4000" dirty="0" smtClean="0"/>
              <a:t>If a golf ball and a </a:t>
            </a:r>
            <a:r>
              <a:rPr lang="en-US" sz="4000" dirty="0" err="1" smtClean="0"/>
              <a:t>ping-pong</a:t>
            </a:r>
            <a:r>
              <a:rPr lang="en-US" sz="4000" dirty="0" smtClean="0"/>
              <a:t> ball are dropped from the roof of HMS, which will fall to the ground first? Why?</a:t>
            </a:r>
            <a:endParaRPr lang="en-US" sz="4000" dirty="0"/>
          </a:p>
        </p:txBody>
      </p:sp>
    </p:spTree>
    <p:extLst>
      <p:ext uri="{BB962C8B-B14F-4D97-AF65-F5344CB8AC3E}">
        <p14:creationId xmlns:p14="http://schemas.microsoft.com/office/powerpoint/2010/main" val="2461619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Galileo vs. Aristotle</a:t>
            </a:r>
            <a:endParaRPr lang="en-US" sz="4400" dirty="0"/>
          </a:p>
        </p:txBody>
      </p:sp>
      <p:sp>
        <p:nvSpPr>
          <p:cNvPr id="3" name="Content Placeholder 2"/>
          <p:cNvSpPr>
            <a:spLocks noGrp="1"/>
          </p:cNvSpPr>
          <p:nvPr>
            <p:ph idx="1"/>
          </p:nvPr>
        </p:nvSpPr>
        <p:spPr>
          <a:xfrm>
            <a:off x="457199" y="2209800"/>
            <a:ext cx="8212259" cy="3916363"/>
          </a:xfrm>
        </p:spPr>
        <p:txBody>
          <a:bodyPr>
            <a:normAutofit fontScale="92500" lnSpcReduction="10000"/>
          </a:bodyPr>
          <a:lstStyle/>
          <a:p>
            <a:r>
              <a:rPr lang="en-US" sz="4000" dirty="0" smtClean="0"/>
              <a:t>Aristotle said that an object with more mass will fall first, but he never tested his theory.</a:t>
            </a:r>
          </a:p>
          <a:p>
            <a:r>
              <a:rPr lang="en-US" sz="4000" dirty="0" smtClean="0"/>
              <a:t>Galileo tested the theory by dropping two cannon balls from the Leaning Tower of Pisa and proved Aristotle wrong.</a:t>
            </a:r>
            <a:endParaRPr lang="en-US" sz="4000" dirty="0"/>
          </a:p>
        </p:txBody>
      </p:sp>
    </p:spTree>
    <p:extLst>
      <p:ext uri="{BB962C8B-B14F-4D97-AF65-F5344CB8AC3E}">
        <p14:creationId xmlns:p14="http://schemas.microsoft.com/office/powerpoint/2010/main" val="2704351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Gravity &amp; Acceleration</a:t>
            </a:r>
            <a:endParaRPr lang="en-US" sz="4400" dirty="0"/>
          </a:p>
        </p:txBody>
      </p:sp>
      <p:sp>
        <p:nvSpPr>
          <p:cNvPr id="3" name="Content Placeholder 2"/>
          <p:cNvSpPr>
            <a:spLocks noGrp="1"/>
          </p:cNvSpPr>
          <p:nvPr>
            <p:ph idx="1"/>
          </p:nvPr>
        </p:nvSpPr>
        <p:spPr>
          <a:xfrm>
            <a:off x="457199" y="2209800"/>
            <a:ext cx="8226064" cy="3916363"/>
          </a:xfrm>
        </p:spPr>
        <p:txBody>
          <a:bodyPr>
            <a:normAutofit lnSpcReduction="10000"/>
          </a:bodyPr>
          <a:lstStyle/>
          <a:p>
            <a:r>
              <a:rPr lang="en-US" sz="4000" dirty="0" smtClean="0"/>
              <a:t>Objects fall to the ground at the same rate because acceleration due to gravity is the same for all objects.</a:t>
            </a:r>
          </a:p>
          <a:p>
            <a:r>
              <a:rPr lang="en-US" sz="4000" dirty="0" smtClean="0"/>
              <a:t>All objects accelerate toward Earth at a rate of 9.8 m/s</a:t>
            </a:r>
            <a:r>
              <a:rPr lang="en-US" sz="4000" baseline="30000" dirty="0" smtClean="0"/>
              <a:t>2</a:t>
            </a:r>
            <a:endParaRPr lang="en-US" sz="4000" baseline="30000" dirty="0"/>
          </a:p>
        </p:txBody>
      </p:sp>
    </p:spTree>
    <p:extLst>
      <p:ext uri="{BB962C8B-B14F-4D97-AF65-F5344CB8AC3E}">
        <p14:creationId xmlns:p14="http://schemas.microsoft.com/office/powerpoint/2010/main" val="925333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Velocity of Falling Objects</a:t>
            </a:r>
            <a:endParaRPr lang="en-US" sz="4400" dirty="0"/>
          </a:p>
        </p:txBody>
      </p:sp>
      <p:sp>
        <p:nvSpPr>
          <p:cNvPr id="3" name="Content Placeholder 2"/>
          <p:cNvSpPr>
            <a:spLocks noGrp="1"/>
          </p:cNvSpPr>
          <p:nvPr>
            <p:ph idx="1"/>
          </p:nvPr>
        </p:nvSpPr>
        <p:spPr>
          <a:xfrm>
            <a:off x="457199" y="2209800"/>
            <a:ext cx="8295088" cy="4334119"/>
          </a:xfrm>
        </p:spPr>
        <p:txBody>
          <a:bodyPr>
            <a:normAutofit fontScale="77500" lnSpcReduction="20000"/>
          </a:bodyPr>
          <a:lstStyle/>
          <a:p>
            <a:r>
              <a:rPr lang="en-US" sz="4400" dirty="0" smtClean="0"/>
              <a:t>To calculate the change in velocity of falling objects use the following equation:</a:t>
            </a:r>
          </a:p>
          <a:p>
            <a:pPr marL="0" indent="0">
              <a:buNone/>
            </a:pPr>
            <a:r>
              <a:rPr lang="en-US" sz="4400" dirty="0" err="1" smtClean="0"/>
              <a:t>Δv</a:t>
            </a:r>
            <a:r>
              <a:rPr lang="en-US" sz="4400" dirty="0" smtClean="0"/>
              <a:t> = g x t</a:t>
            </a:r>
          </a:p>
          <a:p>
            <a:pPr marL="0" indent="0">
              <a:buNone/>
            </a:pPr>
            <a:r>
              <a:rPr lang="en-US" sz="4400" dirty="0" smtClean="0"/>
              <a:t>g= is acceleration due to gravity on Earth (9.8m/s</a:t>
            </a:r>
            <a:r>
              <a:rPr lang="en-US" sz="4400" baseline="30000" dirty="0" smtClean="0"/>
              <a:t>2</a:t>
            </a:r>
            <a:r>
              <a:rPr lang="en-US" sz="4400" dirty="0" smtClean="0"/>
              <a:t>)</a:t>
            </a:r>
          </a:p>
          <a:p>
            <a:pPr marL="0" indent="0">
              <a:buNone/>
            </a:pPr>
            <a:r>
              <a:rPr lang="en-US" sz="4400" dirty="0" smtClean="0"/>
              <a:t>t= time the object takes to fall in seconds</a:t>
            </a:r>
            <a:endParaRPr lang="en-US" sz="4400" dirty="0"/>
          </a:p>
        </p:txBody>
      </p:sp>
    </p:spTree>
    <p:extLst>
      <p:ext uri="{BB962C8B-B14F-4D97-AF65-F5344CB8AC3E}">
        <p14:creationId xmlns:p14="http://schemas.microsoft.com/office/powerpoint/2010/main" val="4023102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Practice #1</a:t>
            </a:r>
            <a:endParaRPr lang="en-US" sz="4400" dirty="0"/>
          </a:p>
        </p:txBody>
      </p:sp>
      <p:sp>
        <p:nvSpPr>
          <p:cNvPr id="3" name="Content Placeholder 2"/>
          <p:cNvSpPr>
            <a:spLocks noGrp="1"/>
          </p:cNvSpPr>
          <p:nvPr>
            <p:ph idx="1"/>
          </p:nvPr>
        </p:nvSpPr>
        <p:spPr>
          <a:xfrm>
            <a:off x="457199" y="2209800"/>
            <a:ext cx="8143234" cy="3916363"/>
          </a:xfrm>
        </p:spPr>
        <p:txBody>
          <a:bodyPr>
            <a:normAutofit fontScale="92500"/>
          </a:bodyPr>
          <a:lstStyle/>
          <a:p>
            <a:r>
              <a:rPr lang="en-US" sz="4400" dirty="0" smtClean="0"/>
              <a:t> A foul ball is hit straight up in the air and falls from top of its motion for 1.4s before being caught by the catcher. What is the velocity of the ball as it hits the catcher’s glove?</a:t>
            </a:r>
            <a:endParaRPr lang="en-US" sz="4400" dirty="0"/>
          </a:p>
        </p:txBody>
      </p:sp>
    </p:spTree>
    <p:extLst>
      <p:ext uri="{BB962C8B-B14F-4D97-AF65-F5344CB8AC3E}">
        <p14:creationId xmlns:p14="http://schemas.microsoft.com/office/powerpoint/2010/main" val="3385017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Practice #2</a:t>
            </a:r>
            <a:endParaRPr lang="en-US" sz="4400" dirty="0"/>
          </a:p>
        </p:txBody>
      </p:sp>
      <p:sp>
        <p:nvSpPr>
          <p:cNvPr id="3" name="Content Placeholder 2"/>
          <p:cNvSpPr>
            <a:spLocks noGrp="1"/>
          </p:cNvSpPr>
          <p:nvPr>
            <p:ph idx="1"/>
          </p:nvPr>
        </p:nvSpPr>
        <p:spPr>
          <a:xfrm>
            <a:off x="457199" y="2209800"/>
            <a:ext cx="8115625" cy="3916363"/>
          </a:xfrm>
        </p:spPr>
        <p:txBody>
          <a:bodyPr>
            <a:normAutofit/>
          </a:bodyPr>
          <a:lstStyle/>
          <a:p>
            <a:r>
              <a:rPr lang="en-US" sz="4400" dirty="0" smtClean="0"/>
              <a:t>A brick falls from the top of a building and strikes the ground with a velocity of 19.6 m/s downward. How long does the brick fall?</a:t>
            </a:r>
            <a:endParaRPr lang="en-US" sz="4400" dirty="0"/>
          </a:p>
        </p:txBody>
      </p:sp>
    </p:spTree>
    <p:extLst>
      <p:ext uri="{BB962C8B-B14F-4D97-AF65-F5344CB8AC3E}">
        <p14:creationId xmlns:p14="http://schemas.microsoft.com/office/powerpoint/2010/main" val="1184951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Entry 10/22/12</a:t>
            </a:r>
            <a:endParaRPr lang="en-US" dirty="0"/>
          </a:p>
        </p:txBody>
      </p:sp>
      <p:sp>
        <p:nvSpPr>
          <p:cNvPr id="3" name="Content Placeholder 2"/>
          <p:cNvSpPr>
            <a:spLocks noGrp="1"/>
          </p:cNvSpPr>
          <p:nvPr>
            <p:ph idx="1"/>
          </p:nvPr>
        </p:nvSpPr>
        <p:spPr/>
        <p:txBody>
          <a:bodyPr>
            <a:normAutofit/>
          </a:bodyPr>
          <a:lstStyle/>
          <a:p>
            <a:endParaRPr lang="en-US" sz="4000" dirty="0" smtClean="0"/>
          </a:p>
          <a:p>
            <a:r>
              <a:rPr lang="en-US" sz="4000" dirty="0" smtClean="0"/>
              <a:t>What is gravity?</a:t>
            </a:r>
            <a:endParaRPr lang="en-US" sz="4000" dirty="0"/>
          </a:p>
        </p:txBody>
      </p:sp>
    </p:spTree>
    <p:extLst>
      <p:ext uri="{BB962C8B-B14F-4D97-AF65-F5344CB8AC3E}">
        <p14:creationId xmlns:p14="http://schemas.microsoft.com/office/powerpoint/2010/main" val="24740657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Practice #3</a:t>
            </a:r>
            <a:endParaRPr lang="en-US" sz="4400" dirty="0"/>
          </a:p>
        </p:txBody>
      </p:sp>
      <p:sp>
        <p:nvSpPr>
          <p:cNvPr id="3" name="Content Placeholder 2"/>
          <p:cNvSpPr>
            <a:spLocks noGrp="1"/>
          </p:cNvSpPr>
          <p:nvPr>
            <p:ph idx="1"/>
          </p:nvPr>
        </p:nvSpPr>
        <p:spPr>
          <a:xfrm>
            <a:off x="457199" y="2209800"/>
            <a:ext cx="8129429" cy="3916363"/>
          </a:xfrm>
        </p:spPr>
        <p:txBody>
          <a:bodyPr>
            <a:normAutofit/>
          </a:bodyPr>
          <a:lstStyle/>
          <a:p>
            <a:r>
              <a:rPr lang="en-US" sz="4400" dirty="0" smtClean="0"/>
              <a:t>A penny at rest is dropped from the top of a tall stairwell. What is the penny’s velocity after it has fallen for 2s?</a:t>
            </a:r>
            <a:endParaRPr lang="en-US" sz="4400" dirty="0"/>
          </a:p>
        </p:txBody>
      </p:sp>
    </p:spTree>
    <p:extLst>
      <p:ext uri="{BB962C8B-B14F-4D97-AF65-F5344CB8AC3E}">
        <p14:creationId xmlns:p14="http://schemas.microsoft.com/office/powerpoint/2010/main" val="38140638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Air Resistance</a:t>
            </a:r>
            <a:endParaRPr lang="en-US" sz="4400" dirty="0"/>
          </a:p>
        </p:txBody>
      </p:sp>
      <p:sp>
        <p:nvSpPr>
          <p:cNvPr id="3" name="Content Placeholder 2"/>
          <p:cNvSpPr>
            <a:spLocks noGrp="1"/>
          </p:cNvSpPr>
          <p:nvPr>
            <p:ph idx="1"/>
          </p:nvPr>
        </p:nvSpPr>
        <p:spPr>
          <a:xfrm>
            <a:off x="457199" y="2209800"/>
            <a:ext cx="8170844" cy="3916363"/>
          </a:xfrm>
        </p:spPr>
        <p:txBody>
          <a:bodyPr>
            <a:normAutofit fontScale="92500"/>
          </a:bodyPr>
          <a:lstStyle/>
          <a:p>
            <a:r>
              <a:rPr lang="en-US" sz="4400" dirty="0" smtClean="0"/>
              <a:t>The force that opposes the motion of objects through air.</a:t>
            </a:r>
          </a:p>
          <a:p>
            <a:r>
              <a:rPr lang="en-US" sz="4400" dirty="0" smtClean="0"/>
              <a:t>Amount of air resistance depends on size, shape and speed of the object.</a:t>
            </a:r>
            <a:endParaRPr lang="en-US" sz="4400" dirty="0"/>
          </a:p>
        </p:txBody>
      </p:sp>
    </p:spTree>
    <p:extLst>
      <p:ext uri="{BB962C8B-B14F-4D97-AF65-F5344CB8AC3E}">
        <p14:creationId xmlns:p14="http://schemas.microsoft.com/office/powerpoint/2010/main" val="1248356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Terminal Velocity</a:t>
            </a:r>
            <a:endParaRPr lang="en-US" sz="4400" dirty="0"/>
          </a:p>
        </p:txBody>
      </p:sp>
      <p:sp>
        <p:nvSpPr>
          <p:cNvPr id="3" name="Content Placeholder 2"/>
          <p:cNvSpPr>
            <a:spLocks noGrp="1"/>
          </p:cNvSpPr>
          <p:nvPr>
            <p:ph idx="1"/>
          </p:nvPr>
        </p:nvSpPr>
        <p:spPr>
          <a:xfrm>
            <a:off x="457199" y="2209800"/>
            <a:ext cx="8088015" cy="3916363"/>
          </a:xfrm>
        </p:spPr>
        <p:txBody>
          <a:bodyPr>
            <a:normAutofit fontScale="92500" lnSpcReduction="10000"/>
          </a:bodyPr>
          <a:lstStyle/>
          <a:p>
            <a:r>
              <a:rPr lang="en-US" sz="4000" dirty="0" smtClean="0"/>
              <a:t>The constant velocity of a falling object when the force of air resistance is equal in magnitude and opposite in direction to the force of gravity. (Net force of 0N)</a:t>
            </a:r>
          </a:p>
          <a:p>
            <a:r>
              <a:rPr lang="en-US" sz="4000" dirty="0" smtClean="0"/>
              <a:t>Acceleration stops when terminal velocity is reached.</a:t>
            </a:r>
            <a:endParaRPr lang="en-US" sz="4000" dirty="0"/>
          </a:p>
        </p:txBody>
      </p:sp>
    </p:spTree>
    <p:extLst>
      <p:ext uri="{BB962C8B-B14F-4D97-AF65-F5344CB8AC3E}">
        <p14:creationId xmlns:p14="http://schemas.microsoft.com/office/powerpoint/2010/main" val="13399204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Free Fall</a:t>
            </a:r>
            <a:endParaRPr lang="en-US" sz="4400" dirty="0"/>
          </a:p>
        </p:txBody>
      </p:sp>
      <p:sp>
        <p:nvSpPr>
          <p:cNvPr id="3" name="Content Placeholder 2"/>
          <p:cNvSpPr>
            <a:spLocks noGrp="1"/>
          </p:cNvSpPr>
          <p:nvPr>
            <p:ph idx="1"/>
          </p:nvPr>
        </p:nvSpPr>
        <p:spPr>
          <a:xfrm>
            <a:off x="457199" y="2209800"/>
            <a:ext cx="8157039" cy="3916363"/>
          </a:xfrm>
        </p:spPr>
        <p:txBody>
          <a:bodyPr>
            <a:normAutofit/>
          </a:bodyPr>
          <a:lstStyle/>
          <a:p>
            <a:r>
              <a:rPr lang="en-US" sz="4000" dirty="0" smtClean="0"/>
              <a:t>The motion of a body when only the force of gravity is acting on the body.</a:t>
            </a:r>
          </a:p>
          <a:p>
            <a:r>
              <a:rPr lang="en-US" sz="4000" dirty="0" smtClean="0"/>
              <a:t>Free Fall only occurs in space and in a vacuum.</a:t>
            </a:r>
            <a:endParaRPr lang="en-US" sz="4000" dirty="0"/>
          </a:p>
        </p:txBody>
      </p:sp>
    </p:spTree>
    <p:extLst>
      <p:ext uri="{BB962C8B-B14F-4D97-AF65-F5344CB8AC3E}">
        <p14:creationId xmlns:p14="http://schemas.microsoft.com/office/powerpoint/2010/main" val="1094669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Orbiting</a:t>
            </a:r>
            <a:endParaRPr lang="en-US" sz="4400" dirty="0"/>
          </a:p>
        </p:txBody>
      </p:sp>
      <p:sp>
        <p:nvSpPr>
          <p:cNvPr id="3" name="Content Placeholder 2"/>
          <p:cNvSpPr>
            <a:spLocks noGrp="1"/>
          </p:cNvSpPr>
          <p:nvPr>
            <p:ph idx="1"/>
          </p:nvPr>
        </p:nvSpPr>
        <p:spPr>
          <a:xfrm>
            <a:off x="457199" y="2209800"/>
            <a:ext cx="8198454" cy="3916363"/>
          </a:xfrm>
        </p:spPr>
        <p:txBody>
          <a:bodyPr>
            <a:normAutofit lnSpcReduction="10000"/>
          </a:bodyPr>
          <a:lstStyle/>
          <a:p>
            <a:r>
              <a:rPr lang="en-US" sz="4000" dirty="0" smtClean="0"/>
              <a:t>An object is orbiting when it is traveling around another object in space.</a:t>
            </a:r>
          </a:p>
          <a:p>
            <a:r>
              <a:rPr lang="en-US" sz="4000" dirty="0" smtClean="0"/>
              <a:t>Gravity provides the centripetal force that keeps objects in orbit.</a:t>
            </a:r>
            <a:endParaRPr lang="en-US" sz="4000" dirty="0"/>
          </a:p>
        </p:txBody>
      </p:sp>
    </p:spTree>
    <p:extLst>
      <p:ext uri="{BB962C8B-B14F-4D97-AF65-F5344CB8AC3E}">
        <p14:creationId xmlns:p14="http://schemas.microsoft.com/office/powerpoint/2010/main" val="907233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Projectile Motion</a:t>
            </a:r>
            <a:endParaRPr lang="en-US" sz="4400" dirty="0"/>
          </a:p>
        </p:txBody>
      </p:sp>
      <p:sp>
        <p:nvSpPr>
          <p:cNvPr id="3" name="Content Placeholder 2"/>
          <p:cNvSpPr>
            <a:spLocks noGrp="1"/>
          </p:cNvSpPr>
          <p:nvPr>
            <p:ph idx="1"/>
          </p:nvPr>
        </p:nvSpPr>
        <p:spPr>
          <a:xfrm>
            <a:off x="457199" y="2209800"/>
            <a:ext cx="8295088" cy="3916363"/>
          </a:xfrm>
        </p:spPr>
        <p:txBody>
          <a:bodyPr>
            <a:noAutofit/>
          </a:bodyPr>
          <a:lstStyle/>
          <a:p>
            <a:r>
              <a:rPr lang="en-US" sz="3200" dirty="0" smtClean="0"/>
              <a:t>The curved path that an object follows when thrown, launched, or otherwise projected near the surface of Earth.</a:t>
            </a:r>
          </a:p>
          <a:p>
            <a:r>
              <a:rPr lang="en-US" sz="3200" dirty="0" smtClean="0"/>
              <a:t>Projectile motion has two components: horizontal motion and vertical motion.</a:t>
            </a:r>
          </a:p>
          <a:p>
            <a:r>
              <a:rPr lang="en-US" sz="3200" dirty="0" smtClean="0"/>
              <a:t>Gravity affects only the vertical motion of projectile motion.</a:t>
            </a:r>
            <a:endParaRPr lang="en-US" sz="3200" dirty="0"/>
          </a:p>
        </p:txBody>
      </p:sp>
    </p:spTree>
    <p:extLst>
      <p:ext uri="{BB962C8B-B14F-4D97-AF65-F5344CB8AC3E}">
        <p14:creationId xmlns:p14="http://schemas.microsoft.com/office/powerpoint/2010/main" val="2372311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Gravity</a:t>
            </a:r>
            <a:endParaRPr lang="en-US" sz="4400" dirty="0"/>
          </a:p>
        </p:txBody>
      </p:sp>
      <p:sp>
        <p:nvSpPr>
          <p:cNvPr id="3" name="Content Placeholder 2"/>
          <p:cNvSpPr>
            <a:spLocks noGrp="1"/>
          </p:cNvSpPr>
          <p:nvPr>
            <p:ph idx="1"/>
          </p:nvPr>
        </p:nvSpPr>
        <p:spPr>
          <a:xfrm>
            <a:off x="457199" y="2209800"/>
            <a:ext cx="8032795" cy="3916363"/>
          </a:xfrm>
        </p:spPr>
        <p:txBody>
          <a:bodyPr>
            <a:normAutofit/>
          </a:bodyPr>
          <a:lstStyle/>
          <a:p>
            <a:r>
              <a:rPr lang="en-US" sz="4000" dirty="0" smtClean="0"/>
              <a:t>A force of attraction between objects that is due to their masses.</a:t>
            </a:r>
            <a:endParaRPr lang="en-US" sz="4000" dirty="0"/>
          </a:p>
        </p:txBody>
      </p:sp>
    </p:spTree>
    <p:extLst>
      <p:ext uri="{BB962C8B-B14F-4D97-AF65-F5344CB8AC3E}">
        <p14:creationId xmlns:p14="http://schemas.microsoft.com/office/powerpoint/2010/main" val="1127319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Affects on Motion</a:t>
            </a:r>
            <a:endParaRPr lang="en-US" sz="4400" dirty="0"/>
          </a:p>
        </p:txBody>
      </p:sp>
      <p:sp>
        <p:nvSpPr>
          <p:cNvPr id="3" name="Content Placeholder 2"/>
          <p:cNvSpPr>
            <a:spLocks noGrp="1"/>
          </p:cNvSpPr>
          <p:nvPr>
            <p:ph idx="1"/>
          </p:nvPr>
        </p:nvSpPr>
        <p:spPr>
          <a:xfrm>
            <a:off x="457199" y="2209800"/>
            <a:ext cx="8005186" cy="3916363"/>
          </a:xfrm>
        </p:spPr>
        <p:txBody>
          <a:bodyPr>
            <a:normAutofit/>
          </a:bodyPr>
          <a:lstStyle/>
          <a:p>
            <a:r>
              <a:rPr lang="en-US" sz="4000" dirty="0" smtClean="0"/>
              <a:t>The force of gravity can change the motion of an object by changing its speed, direction, or both.</a:t>
            </a:r>
            <a:endParaRPr lang="en-US" sz="4000" dirty="0"/>
          </a:p>
        </p:txBody>
      </p:sp>
    </p:spTree>
    <p:extLst>
      <p:ext uri="{BB962C8B-B14F-4D97-AF65-F5344CB8AC3E}">
        <p14:creationId xmlns:p14="http://schemas.microsoft.com/office/powerpoint/2010/main" val="3114081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Earth</a:t>
            </a:r>
            <a:endParaRPr lang="en-US" sz="4400" dirty="0"/>
          </a:p>
        </p:txBody>
      </p:sp>
      <p:sp>
        <p:nvSpPr>
          <p:cNvPr id="3" name="Content Placeholder 2"/>
          <p:cNvSpPr>
            <a:spLocks noGrp="1"/>
          </p:cNvSpPr>
          <p:nvPr>
            <p:ph idx="1"/>
          </p:nvPr>
        </p:nvSpPr>
        <p:spPr>
          <a:xfrm>
            <a:off x="457199" y="2209800"/>
            <a:ext cx="8157039" cy="3916363"/>
          </a:xfrm>
        </p:spPr>
        <p:txBody>
          <a:bodyPr>
            <a:normAutofit/>
          </a:bodyPr>
          <a:lstStyle/>
          <a:p>
            <a:r>
              <a:rPr lang="en-US" sz="4000" dirty="0" smtClean="0"/>
              <a:t>The Earth’s gravitational force pulls everything toward the center of Earth.</a:t>
            </a:r>
          </a:p>
          <a:p>
            <a:r>
              <a:rPr lang="en-US" sz="4000" dirty="0" smtClean="0"/>
              <a:t>Must apply a force to overcome the Earth’s gravity.</a:t>
            </a:r>
            <a:endParaRPr lang="en-US" sz="4000" dirty="0"/>
          </a:p>
        </p:txBody>
      </p:sp>
    </p:spTree>
    <p:extLst>
      <p:ext uri="{BB962C8B-B14F-4D97-AF65-F5344CB8AC3E}">
        <p14:creationId xmlns:p14="http://schemas.microsoft.com/office/powerpoint/2010/main" val="2043286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Sir Isaac Newton</a:t>
            </a:r>
            <a:endParaRPr lang="en-US" sz="4400" dirty="0"/>
          </a:p>
        </p:txBody>
      </p:sp>
      <p:sp>
        <p:nvSpPr>
          <p:cNvPr id="3" name="Content Placeholder 2"/>
          <p:cNvSpPr>
            <a:spLocks noGrp="1"/>
          </p:cNvSpPr>
          <p:nvPr>
            <p:ph idx="1"/>
          </p:nvPr>
        </p:nvSpPr>
        <p:spPr>
          <a:xfrm>
            <a:off x="457199" y="2209800"/>
            <a:ext cx="8157039" cy="3916363"/>
          </a:xfrm>
        </p:spPr>
        <p:txBody>
          <a:bodyPr>
            <a:normAutofit fontScale="92500" lnSpcReduction="10000"/>
          </a:bodyPr>
          <a:lstStyle/>
          <a:p>
            <a:r>
              <a:rPr lang="en-US" sz="4000" dirty="0" smtClean="0"/>
              <a:t>Newton observed a falling apple and concluded that an unbalanced force on the apple made it fall.</a:t>
            </a:r>
          </a:p>
          <a:p>
            <a:r>
              <a:rPr lang="en-US" sz="4000" dirty="0" smtClean="0"/>
              <a:t>He applied this idea to the moon and develop the law of universal gravitation.</a:t>
            </a:r>
            <a:endParaRPr lang="en-US" sz="4000" dirty="0"/>
          </a:p>
        </p:txBody>
      </p:sp>
    </p:spTree>
    <p:extLst>
      <p:ext uri="{BB962C8B-B14F-4D97-AF65-F5344CB8AC3E}">
        <p14:creationId xmlns:p14="http://schemas.microsoft.com/office/powerpoint/2010/main" val="629491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Law of Universal Gravitation</a:t>
            </a:r>
            <a:endParaRPr lang="en-US" sz="4400" dirty="0"/>
          </a:p>
        </p:txBody>
      </p:sp>
      <p:sp>
        <p:nvSpPr>
          <p:cNvPr id="3" name="Content Placeholder 2"/>
          <p:cNvSpPr>
            <a:spLocks noGrp="1"/>
          </p:cNvSpPr>
          <p:nvPr>
            <p:ph idx="1"/>
          </p:nvPr>
        </p:nvSpPr>
        <p:spPr>
          <a:xfrm>
            <a:off x="457199" y="2209800"/>
            <a:ext cx="8115625" cy="3916363"/>
          </a:xfrm>
        </p:spPr>
        <p:txBody>
          <a:bodyPr>
            <a:normAutofit/>
          </a:bodyPr>
          <a:lstStyle/>
          <a:p>
            <a:r>
              <a:rPr lang="en-US" sz="4000" dirty="0" smtClean="0"/>
              <a:t>All objects in the universe attract each other through gravitational force.</a:t>
            </a:r>
          </a:p>
          <a:p>
            <a:r>
              <a:rPr lang="en-US" sz="4000" dirty="0" smtClean="0"/>
              <a:t>Two factors affect the size of the force.</a:t>
            </a:r>
            <a:endParaRPr lang="en-US" sz="4000" dirty="0"/>
          </a:p>
        </p:txBody>
      </p:sp>
    </p:spTree>
    <p:extLst>
      <p:ext uri="{BB962C8B-B14F-4D97-AF65-F5344CB8AC3E}">
        <p14:creationId xmlns:p14="http://schemas.microsoft.com/office/powerpoint/2010/main" val="3554609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Factor 1</a:t>
            </a:r>
            <a:endParaRPr lang="en-US" sz="4400" dirty="0"/>
          </a:p>
        </p:txBody>
      </p:sp>
      <p:sp>
        <p:nvSpPr>
          <p:cNvPr id="3" name="Content Placeholder 2"/>
          <p:cNvSpPr>
            <a:spLocks noGrp="1"/>
          </p:cNvSpPr>
          <p:nvPr>
            <p:ph idx="1"/>
          </p:nvPr>
        </p:nvSpPr>
        <p:spPr>
          <a:xfrm>
            <a:off x="457199" y="2209800"/>
            <a:ext cx="8018990" cy="3916363"/>
          </a:xfrm>
        </p:spPr>
        <p:txBody>
          <a:bodyPr>
            <a:normAutofit/>
          </a:bodyPr>
          <a:lstStyle/>
          <a:p>
            <a:r>
              <a:rPr lang="en-US" sz="4400" dirty="0" smtClean="0"/>
              <a:t>Gravitational force increases as mass increases.</a:t>
            </a:r>
          </a:p>
          <a:p>
            <a:endParaRPr lang="en-US" sz="4400" dirty="0"/>
          </a:p>
          <a:p>
            <a:r>
              <a:rPr lang="en-US" sz="3200" dirty="0" smtClean="0"/>
              <a:t>Why do astronauts bounce when they walk on the moon?</a:t>
            </a:r>
            <a:endParaRPr lang="en-US" sz="3200" dirty="0"/>
          </a:p>
        </p:txBody>
      </p:sp>
    </p:spTree>
    <p:extLst>
      <p:ext uri="{BB962C8B-B14F-4D97-AF65-F5344CB8AC3E}">
        <p14:creationId xmlns:p14="http://schemas.microsoft.com/office/powerpoint/2010/main" val="3503719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Factor 2</a:t>
            </a:r>
            <a:endParaRPr lang="en-US" sz="4400" dirty="0"/>
          </a:p>
        </p:txBody>
      </p:sp>
      <p:sp>
        <p:nvSpPr>
          <p:cNvPr id="3" name="Content Placeholder 2"/>
          <p:cNvSpPr>
            <a:spLocks noGrp="1"/>
          </p:cNvSpPr>
          <p:nvPr>
            <p:ph idx="1"/>
          </p:nvPr>
        </p:nvSpPr>
        <p:spPr>
          <a:xfrm>
            <a:off x="457199" y="2209800"/>
            <a:ext cx="8032795" cy="3916363"/>
          </a:xfrm>
        </p:spPr>
        <p:txBody>
          <a:bodyPr>
            <a:normAutofit/>
          </a:bodyPr>
          <a:lstStyle/>
          <a:p>
            <a:r>
              <a:rPr lang="en-US" sz="4000" dirty="0" smtClean="0"/>
              <a:t>Gravitational force decreases as distance increases.</a:t>
            </a:r>
          </a:p>
          <a:p>
            <a:endParaRPr lang="en-US" sz="4000" dirty="0"/>
          </a:p>
          <a:p>
            <a:endParaRPr lang="en-US" sz="4000" dirty="0" smtClean="0"/>
          </a:p>
          <a:p>
            <a:r>
              <a:rPr lang="en-US" sz="3200" dirty="0" smtClean="0"/>
              <a:t>Why do the planets stay in orbit?</a:t>
            </a:r>
            <a:endParaRPr lang="en-US" sz="3200" dirty="0"/>
          </a:p>
        </p:txBody>
      </p:sp>
    </p:spTree>
    <p:extLst>
      <p:ext uri="{BB962C8B-B14F-4D97-AF65-F5344CB8AC3E}">
        <p14:creationId xmlns:p14="http://schemas.microsoft.com/office/powerpoint/2010/main" val="1443413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568</TotalTime>
  <Words>732</Words>
  <Application>Microsoft Office PowerPoint</Application>
  <PresentationFormat>On-screen Show (4:3)</PresentationFormat>
  <Paragraphs>78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Plaza</vt:lpstr>
      <vt:lpstr>Gravity</vt:lpstr>
      <vt:lpstr>Journal Entry 10/22/12</vt:lpstr>
      <vt:lpstr>Gravity</vt:lpstr>
      <vt:lpstr>Affects on Motion</vt:lpstr>
      <vt:lpstr>The Earth</vt:lpstr>
      <vt:lpstr>Sir Isaac Newton</vt:lpstr>
      <vt:lpstr>Law of Universal Gravitation</vt:lpstr>
      <vt:lpstr>Factor 1</vt:lpstr>
      <vt:lpstr>Factor 2</vt:lpstr>
      <vt:lpstr>Center of Mass</vt:lpstr>
      <vt:lpstr>Finding Center of Mass</vt:lpstr>
      <vt:lpstr>Weight vs. Mass</vt:lpstr>
      <vt:lpstr>Differences between weight and mass</vt:lpstr>
      <vt:lpstr>Journal Entry 10/24/12</vt:lpstr>
      <vt:lpstr>Galileo vs. Aristotle</vt:lpstr>
      <vt:lpstr>Gravity &amp; Acceleration</vt:lpstr>
      <vt:lpstr>Velocity of Falling Objects</vt:lpstr>
      <vt:lpstr>Practice #1</vt:lpstr>
      <vt:lpstr>Practice #2</vt:lpstr>
      <vt:lpstr>Practice #3</vt:lpstr>
      <vt:lpstr>Air Resistance</vt:lpstr>
      <vt:lpstr>Terminal Velocity</vt:lpstr>
      <vt:lpstr>Free Fall</vt:lpstr>
      <vt:lpstr>Orbiting</vt:lpstr>
      <vt:lpstr>Projectile 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Gravity</dc:title>
  <dc:creator>Jessica Wright</dc:creator>
  <cp:lastModifiedBy>Elaine Theus</cp:lastModifiedBy>
  <cp:revision>20</cp:revision>
  <dcterms:created xsi:type="dcterms:W3CDTF">2012-10-20T14:28:28Z</dcterms:created>
  <dcterms:modified xsi:type="dcterms:W3CDTF">2012-10-23T16:29:39Z</dcterms:modified>
</cp:coreProperties>
</file>