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82" r:id="rId13"/>
    <p:sldId id="278" r:id="rId14"/>
    <p:sldId id="280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-1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TitleSlid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492375"/>
            <a:ext cx="6762749" cy="1470025"/>
          </a:xfrm>
        </p:spPr>
        <p:txBody>
          <a:bodyPr/>
          <a:lstStyle>
            <a:lvl1pPr algn="r">
              <a:defRPr sz="4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1" y="3966882"/>
            <a:ext cx="6762749" cy="1752600"/>
          </a:xfrm>
        </p:spPr>
        <p:txBody>
          <a:bodyPr>
            <a:normAutofit/>
          </a:bodyPr>
          <a:lstStyle>
            <a:lvl1pPr marL="0" indent="0" algn="r">
              <a:spcBef>
                <a:spcPts val="6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4" y="590550"/>
            <a:ext cx="365760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3023" y="739588"/>
            <a:ext cx="3657600" cy="53087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464" y="1816100"/>
            <a:ext cx="3657600" cy="38227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Picture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977" y="187452"/>
            <a:ext cx="853665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0" y="533400"/>
            <a:ext cx="447675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124" y="1828800"/>
            <a:ext cx="4474539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6124" y="6288741"/>
            <a:ext cx="1887537" cy="365125"/>
          </a:xfrm>
        </p:spPr>
        <p:txBody>
          <a:bodyPr/>
          <a:lstStyle/>
          <a:p>
            <a:fld id="{D140825E-4A15-4D39-8176-1F07E904CB30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67399" y="6288741"/>
            <a:ext cx="267596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188253" y="179292"/>
            <a:ext cx="3281087" cy="6483096"/>
          </a:xfrm>
          <a:prstGeom prst="round1Rect">
            <a:avLst>
              <a:gd name="adj" fmla="val 17325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0953" y="533400"/>
            <a:ext cx="365760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596153" y="1600199"/>
            <a:ext cx="3657600" cy="3657601"/>
          </a:xfrm>
          <a:prstGeom prst="ellipse">
            <a:avLst/>
          </a:prstGeom>
          <a:blipFill dpi="0" rotWithShape="0">
            <a:blip r:embed="rId3" cstate="print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10412" y="1828800"/>
            <a:ext cx="3657600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D140825E-4A15-4D39-8176-1F07E904CB30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038" y="3778624"/>
            <a:ext cx="7560515" cy="110265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871584" y="762000"/>
            <a:ext cx="7427726" cy="2989730"/>
          </a:xfrm>
          <a:prstGeom prst="roundRect">
            <a:avLst>
              <a:gd name="adj" fmla="val 7476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8034" y="4827493"/>
            <a:ext cx="7559977" cy="1220881"/>
          </a:xfrm>
        </p:spPr>
        <p:txBody>
          <a:bodyPr>
            <a:normAutofit/>
          </a:bodyPr>
          <a:lstStyle>
            <a:lvl1pPr marL="0" indent="0">
              <a:spcBef>
                <a:spcPts val="3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D140825E-4A15-4D39-8176-1F07E904CB30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28646" y="779463"/>
            <a:ext cx="1358153" cy="52689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779464"/>
            <a:ext cx="6170613" cy="5268911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SectionHead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591360"/>
            <a:ext cx="7583487" cy="1362075"/>
          </a:xfrm>
        </p:spPr>
        <p:txBody>
          <a:bodyPr anchor="b" anchorCtr="0">
            <a:noAutofit/>
          </a:bodyPr>
          <a:lstStyle>
            <a:lvl1pPr algn="l">
              <a:defRPr sz="4400" b="1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3950354"/>
            <a:ext cx="7583487" cy="1500187"/>
          </a:xfrm>
        </p:spPr>
        <p:txBody>
          <a:bodyPr anchor="t" anchorCtr="0"/>
          <a:lstStyle>
            <a:lvl1pPr marL="0" indent="0" algn="l">
              <a:spcBef>
                <a:spcPts val="600"/>
              </a:spcBef>
              <a:buNone/>
              <a:defRPr sz="20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8541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0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0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1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779462" y="3991816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4"/>
          </p:nvPr>
        </p:nvSpPr>
        <p:spPr>
          <a:xfrm>
            <a:off x="77946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5"/>
          </p:nvPr>
        </p:nvSpPr>
        <p:spPr>
          <a:xfrm>
            <a:off x="77946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Diagonal Corner Rectangle 7"/>
          <p:cNvSpPr/>
          <p:nvPr/>
        </p:nvSpPr>
        <p:spPr>
          <a:xfrm>
            <a:off x="189707" y="189707"/>
            <a:ext cx="8764587" cy="6478587"/>
          </a:xfrm>
          <a:prstGeom prst="round2DiagRect">
            <a:avLst>
              <a:gd name="adj1" fmla="val 9416"/>
              <a:gd name="adj2" fmla="val 0"/>
            </a:avLst>
          </a:prstGeom>
          <a:gradFill>
            <a:gsLst>
              <a:gs pos="1700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28800"/>
            <a:ext cx="7583487" cy="42089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6288741"/>
            <a:ext cx="18875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D140825E-4A15-4D39-8176-1F07E904CB30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4615" y="6288741"/>
            <a:ext cx="52387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4411" y="219635"/>
            <a:ext cx="493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 typeface="Wingdings 2" pitchFamily="18" charset="2"/>
        <a:buChar char=""/>
        <a:defRPr sz="2200" kern="1200">
          <a:solidFill>
            <a:schemeClr val="bg1"/>
          </a:solidFill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1711325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6pPr>
      <a:lvl7pPr marL="20002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7pPr>
      <a:lvl8pPr marL="2290763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8pPr>
      <a:lvl9pPr marL="25717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62634" y="2492375"/>
            <a:ext cx="7700315" cy="1470025"/>
          </a:xfrm>
        </p:spPr>
        <p:txBody>
          <a:bodyPr/>
          <a:lstStyle/>
          <a:p>
            <a:pPr algn="l"/>
            <a:r>
              <a:rPr lang="en-US" dirty="0" smtClean="0"/>
              <a:t>Air Masses </a:t>
            </a:r>
            <a:r>
              <a:rPr lang="en-US" smtClean="0"/>
              <a:t>and Severe </a:t>
            </a:r>
            <a:r>
              <a:rPr lang="en-US" dirty="0" smtClean="0"/>
              <a:t>Weather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3776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Stationary Front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Forms when a </a:t>
            </a:r>
            <a:r>
              <a:rPr lang="en-US" sz="3600" b="1" dirty="0" smtClean="0">
                <a:solidFill>
                  <a:srgbClr val="FF0000"/>
                </a:solidFill>
              </a:rPr>
              <a:t>cold</a:t>
            </a:r>
            <a:r>
              <a:rPr lang="en-US" sz="3600" dirty="0" smtClean="0"/>
              <a:t> air mass meets a </a:t>
            </a:r>
            <a:r>
              <a:rPr lang="en-US" sz="3600" b="1" dirty="0" smtClean="0">
                <a:solidFill>
                  <a:srgbClr val="FF0000"/>
                </a:solidFill>
              </a:rPr>
              <a:t>warm</a:t>
            </a:r>
            <a:r>
              <a:rPr lang="en-US" sz="3600" dirty="0" smtClean="0"/>
              <a:t> air mass. </a:t>
            </a:r>
          </a:p>
          <a:p>
            <a:r>
              <a:rPr lang="en-US" sz="3600" dirty="0" smtClean="0"/>
              <a:t>A stationary front often brings </a:t>
            </a:r>
            <a:r>
              <a:rPr lang="en-US" sz="3600" b="1" dirty="0" smtClean="0">
                <a:solidFill>
                  <a:srgbClr val="FF0000"/>
                </a:solidFill>
              </a:rPr>
              <a:t>many days of cloudy, wet weather</a:t>
            </a:r>
            <a:r>
              <a:rPr lang="en-US" sz="3600" dirty="0" smtClean="0"/>
              <a:t>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507296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Air Pressure and Weather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Cyclones and Anticyclones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550496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Air Pressure and Weather</a:t>
            </a:r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Cyclones</a:t>
            </a:r>
          </a:p>
          <a:p>
            <a:r>
              <a:rPr lang="en-US" sz="3200" dirty="0" smtClean="0"/>
              <a:t>An area in the atmosphere that has </a:t>
            </a:r>
            <a:r>
              <a:rPr lang="en-US" sz="3200" b="1" dirty="0" smtClean="0">
                <a:solidFill>
                  <a:srgbClr val="FF0000"/>
                </a:solidFill>
              </a:rPr>
              <a:t>lower</a:t>
            </a:r>
            <a:r>
              <a:rPr lang="en-US" sz="3200" dirty="0" smtClean="0"/>
              <a:t> pressure than the surrounding areas.</a:t>
            </a:r>
          </a:p>
          <a:p>
            <a:r>
              <a:rPr lang="en-US" sz="3200" dirty="0" smtClean="0"/>
              <a:t>Air masses </a:t>
            </a:r>
            <a:r>
              <a:rPr lang="en-US" sz="3200" b="1" dirty="0" smtClean="0">
                <a:solidFill>
                  <a:srgbClr val="FF0000"/>
                </a:solidFill>
              </a:rPr>
              <a:t>converge</a:t>
            </a:r>
            <a:r>
              <a:rPr lang="en-US" sz="3200" dirty="0" smtClean="0"/>
              <a:t>; winds spiral toward </a:t>
            </a:r>
            <a:r>
              <a:rPr lang="en-US" sz="3200" b="1" dirty="0" smtClean="0">
                <a:solidFill>
                  <a:srgbClr val="FF0000"/>
                </a:solidFill>
              </a:rPr>
              <a:t>the center</a:t>
            </a:r>
          </a:p>
        </p:txBody>
      </p:sp>
    </p:spTree>
    <p:extLst>
      <p:ext uri="{BB962C8B-B14F-4D97-AF65-F5344CB8AC3E}">
        <p14:creationId xmlns:p14="http://schemas.microsoft.com/office/powerpoint/2010/main" val="44984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Air Pressure and Weather</a:t>
            </a:r>
          </a:p>
        </p:txBody>
      </p:sp>
      <p:sp>
        <p:nvSpPr>
          <p:cNvPr id="2867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Anticyclones</a:t>
            </a:r>
          </a:p>
          <a:p>
            <a:r>
              <a:rPr lang="en-US" sz="3200" dirty="0" smtClean="0"/>
              <a:t>Areas where air </a:t>
            </a:r>
            <a:r>
              <a:rPr lang="en-US" sz="3200" b="1" dirty="0" smtClean="0">
                <a:solidFill>
                  <a:srgbClr val="FF0000"/>
                </a:solidFill>
              </a:rPr>
              <a:t>diverges </a:t>
            </a:r>
            <a:r>
              <a:rPr lang="en-US" sz="3200" b="1" dirty="0" smtClean="0"/>
              <a:t>or moves apart </a:t>
            </a:r>
            <a:r>
              <a:rPr lang="en-US" sz="3200" dirty="0" smtClean="0"/>
              <a:t>and </a:t>
            </a:r>
            <a:r>
              <a:rPr lang="en-US" sz="3200" b="1" dirty="0" smtClean="0">
                <a:solidFill>
                  <a:srgbClr val="FF0000"/>
                </a:solidFill>
              </a:rPr>
              <a:t>sinks</a:t>
            </a:r>
            <a:r>
              <a:rPr lang="en-US" sz="3200" dirty="0" smtClean="0"/>
              <a:t>. Sinking air is </a:t>
            </a:r>
            <a:r>
              <a:rPr lang="en-US" sz="3200" b="1" dirty="0" smtClean="0">
                <a:solidFill>
                  <a:srgbClr val="FF0000"/>
                </a:solidFill>
              </a:rPr>
              <a:t>denser</a:t>
            </a:r>
            <a:r>
              <a:rPr lang="en-US" sz="3200" dirty="0" smtClean="0"/>
              <a:t> than surrounding air.</a:t>
            </a:r>
          </a:p>
          <a:p>
            <a:r>
              <a:rPr lang="en-US" sz="3200" dirty="0" smtClean="0"/>
              <a:t>Rotates in a direction </a:t>
            </a:r>
            <a:r>
              <a:rPr lang="en-US" sz="3200" b="1" dirty="0" smtClean="0">
                <a:solidFill>
                  <a:srgbClr val="FF0000"/>
                </a:solidFill>
              </a:rPr>
              <a:t>opposite</a:t>
            </a:r>
            <a:r>
              <a:rPr lang="en-US" sz="3200" dirty="0" smtClean="0"/>
              <a:t> to Earth’s rotation.</a:t>
            </a:r>
          </a:p>
        </p:txBody>
      </p:sp>
    </p:spTree>
    <p:extLst>
      <p:ext uri="{BB962C8B-B14F-4D97-AF65-F5344CB8AC3E}">
        <p14:creationId xmlns:p14="http://schemas.microsoft.com/office/powerpoint/2010/main" val="1566754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Weather and Air Pressure </a:t>
            </a:r>
            <a:endParaRPr lang="en-US" dirty="0" smtClean="0"/>
          </a:p>
        </p:txBody>
      </p:sp>
      <p:sp>
        <p:nvSpPr>
          <p:cNvPr id="2969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Cyclones </a:t>
            </a:r>
            <a:r>
              <a:rPr lang="en-US" sz="3200" dirty="0" smtClean="0"/>
              <a:t>form clouds and rain when the </a:t>
            </a:r>
            <a:r>
              <a:rPr lang="en-US" sz="3200" b="1" dirty="0" smtClean="0">
                <a:solidFill>
                  <a:srgbClr val="FF0000"/>
                </a:solidFill>
              </a:rPr>
              <a:t>rising air </a:t>
            </a:r>
            <a:r>
              <a:rPr lang="en-US" sz="3200" dirty="0" smtClean="0"/>
              <a:t>cools.</a:t>
            </a:r>
          </a:p>
          <a:p>
            <a:r>
              <a:rPr lang="en-US" sz="3200" dirty="0" smtClean="0"/>
              <a:t>Cyclones cause </a:t>
            </a:r>
            <a:r>
              <a:rPr lang="en-US" sz="3200" b="1" dirty="0" smtClean="0">
                <a:solidFill>
                  <a:srgbClr val="FF0000"/>
                </a:solidFill>
              </a:rPr>
              <a:t>stormy</a:t>
            </a:r>
            <a:r>
              <a:rPr lang="en-US" sz="3200" dirty="0" smtClean="0"/>
              <a:t> weather.</a:t>
            </a:r>
          </a:p>
          <a:p>
            <a:r>
              <a:rPr lang="en-US" sz="3200" b="1" dirty="0" smtClean="0">
                <a:solidFill>
                  <a:srgbClr val="FF0000"/>
                </a:solidFill>
              </a:rPr>
              <a:t>Anticyclones</a:t>
            </a:r>
            <a:r>
              <a:rPr lang="en-US" sz="3200" dirty="0" smtClean="0"/>
              <a:t> cause dry, clear weather because as the air sinks it gets </a:t>
            </a:r>
            <a:r>
              <a:rPr lang="en-US" sz="3200" b="1" dirty="0" smtClean="0">
                <a:solidFill>
                  <a:srgbClr val="FF0000"/>
                </a:solidFill>
              </a:rPr>
              <a:t>warmer</a:t>
            </a:r>
            <a:r>
              <a:rPr lang="en-US" sz="3200" dirty="0" smtClean="0"/>
              <a:t> and </a:t>
            </a:r>
            <a:r>
              <a:rPr lang="en-US" sz="3200" b="1" dirty="0" smtClean="0">
                <a:solidFill>
                  <a:srgbClr val="FF0000"/>
                </a:solidFill>
              </a:rPr>
              <a:t>absorbs moisture</a:t>
            </a:r>
            <a:r>
              <a:rPr lang="en-US" sz="32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56120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Severe Weather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04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Thunderstorms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Thunderstorms</a:t>
            </a:r>
            <a:r>
              <a:rPr lang="en-US" sz="3600" dirty="0" smtClean="0"/>
              <a:t> are a usually brief, heavy storm that consists of </a:t>
            </a:r>
            <a:r>
              <a:rPr lang="en-US" sz="3600" b="1" dirty="0" smtClean="0">
                <a:solidFill>
                  <a:srgbClr val="FF0000"/>
                </a:solidFill>
              </a:rPr>
              <a:t>rain, strong winds, lightning, and thunder</a:t>
            </a:r>
            <a:r>
              <a:rPr lang="en-US" sz="3600" dirty="0" smtClean="0"/>
              <a:t>.</a:t>
            </a:r>
          </a:p>
          <a:p>
            <a:r>
              <a:rPr lang="en-US" sz="3600" dirty="0" smtClean="0"/>
              <a:t>Thunderstorms can occur along </a:t>
            </a:r>
            <a:r>
              <a:rPr lang="en-US" sz="3600" b="1" dirty="0" smtClean="0">
                <a:solidFill>
                  <a:srgbClr val="FF0000"/>
                </a:solidFill>
              </a:rPr>
              <a:t>cold fronts</a:t>
            </a:r>
            <a:r>
              <a:rPr lang="en-US" sz="3600" dirty="0" smtClean="0"/>
              <a:t>, but only require warm and moist air near Earth’s surface and an unstable atmosphere.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462935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Thunderstorms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An </a:t>
            </a:r>
            <a:r>
              <a:rPr lang="en-US" sz="3600" b="1" dirty="0" smtClean="0">
                <a:solidFill>
                  <a:srgbClr val="FF0000"/>
                </a:solidFill>
              </a:rPr>
              <a:t>unstable</a:t>
            </a:r>
            <a:r>
              <a:rPr lang="en-US" sz="3600" dirty="0" smtClean="0"/>
              <a:t> atmosphere occurs when the surrounding air is </a:t>
            </a:r>
            <a:r>
              <a:rPr lang="en-US" sz="3600" b="1" dirty="0" smtClean="0">
                <a:solidFill>
                  <a:srgbClr val="FF0000"/>
                </a:solidFill>
              </a:rPr>
              <a:t>colder</a:t>
            </a:r>
            <a:r>
              <a:rPr lang="en-US" sz="3600" dirty="0" smtClean="0"/>
              <a:t> than the rising air mass.</a:t>
            </a:r>
          </a:p>
          <a:p>
            <a:r>
              <a:rPr lang="en-US" sz="3600" dirty="0" smtClean="0"/>
              <a:t>When the rising air reaches its </a:t>
            </a:r>
            <a:r>
              <a:rPr lang="en-US" sz="3600" b="1" dirty="0" smtClean="0">
                <a:solidFill>
                  <a:srgbClr val="FF0000"/>
                </a:solidFill>
              </a:rPr>
              <a:t>dew point</a:t>
            </a:r>
            <a:r>
              <a:rPr lang="en-US" sz="3600" dirty="0" smtClean="0"/>
              <a:t>, the water vapor in the air condenses to form dark </a:t>
            </a:r>
            <a:r>
              <a:rPr lang="en-US" sz="3600" b="1" dirty="0" smtClean="0">
                <a:solidFill>
                  <a:srgbClr val="FF0000"/>
                </a:solidFill>
              </a:rPr>
              <a:t>cumulonimbus</a:t>
            </a:r>
            <a:r>
              <a:rPr lang="en-US" sz="3600" dirty="0" smtClean="0"/>
              <a:t> clouds.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918197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Lightning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Lightning is an </a:t>
            </a:r>
            <a:r>
              <a:rPr lang="en-US" sz="3600" b="1" dirty="0" smtClean="0">
                <a:solidFill>
                  <a:srgbClr val="FF0000"/>
                </a:solidFill>
              </a:rPr>
              <a:t>electric discharge </a:t>
            </a:r>
            <a:r>
              <a:rPr lang="en-US" sz="3600" dirty="0" smtClean="0"/>
              <a:t>that takes place between two </a:t>
            </a:r>
            <a:r>
              <a:rPr lang="en-US" sz="3600" b="1" dirty="0" smtClean="0">
                <a:solidFill>
                  <a:srgbClr val="FF0000"/>
                </a:solidFill>
              </a:rPr>
              <a:t>oppositely</a:t>
            </a:r>
            <a:r>
              <a:rPr lang="en-US" sz="3600" dirty="0" smtClean="0"/>
              <a:t> charged surfaces, such as between a cloud and the ground, between two clouds, or between two parts of the same cloud.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512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Thunder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Thunder is the sound caused by the </a:t>
            </a:r>
            <a:r>
              <a:rPr lang="en-US" sz="3600" b="1" dirty="0" smtClean="0">
                <a:solidFill>
                  <a:srgbClr val="FF0000"/>
                </a:solidFill>
              </a:rPr>
              <a:t>rapid expansion of air </a:t>
            </a:r>
            <a:r>
              <a:rPr lang="en-US" sz="3600" dirty="0" smtClean="0"/>
              <a:t>along an electrical strike.</a:t>
            </a:r>
          </a:p>
          <a:p>
            <a:endParaRPr lang="en-US" sz="3600" dirty="0"/>
          </a:p>
          <a:p>
            <a:r>
              <a:rPr lang="en-US" sz="1800" dirty="0" smtClean="0"/>
              <a:t>Balloon Demonstration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264456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Air Mass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Air Mass </a:t>
            </a:r>
            <a:r>
              <a:rPr lang="en-US" sz="3600" dirty="0" smtClean="0"/>
              <a:t>is a large body of air where </a:t>
            </a:r>
            <a:r>
              <a:rPr lang="en-US" sz="3600" b="1" dirty="0" smtClean="0">
                <a:solidFill>
                  <a:srgbClr val="FF0000"/>
                </a:solidFill>
              </a:rPr>
              <a:t>temperature</a:t>
            </a:r>
            <a:r>
              <a:rPr lang="en-US" sz="3600" dirty="0" smtClean="0"/>
              <a:t> and </a:t>
            </a:r>
            <a:r>
              <a:rPr lang="en-US" sz="3600" b="1" dirty="0" smtClean="0">
                <a:solidFill>
                  <a:srgbClr val="FF0000"/>
                </a:solidFill>
              </a:rPr>
              <a:t>moisture content</a:t>
            </a:r>
            <a:r>
              <a:rPr lang="en-US" sz="3600" dirty="0" smtClean="0"/>
              <a:t> are similar throughout.</a:t>
            </a:r>
          </a:p>
          <a:p>
            <a:r>
              <a:rPr lang="en-US" sz="3600" dirty="0" smtClean="0"/>
              <a:t>Moisture content and temperature are determined by the area over which the air mass is formed called </a:t>
            </a:r>
            <a:r>
              <a:rPr lang="en-US" sz="3600" b="1" dirty="0" smtClean="0">
                <a:solidFill>
                  <a:srgbClr val="FF0000"/>
                </a:solidFill>
              </a:rPr>
              <a:t>source areas</a:t>
            </a:r>
            <a:r>
              <a:rPr lang="en-US" sz="3600" dirty="0" smtClean="0"/>
              <a:t>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067984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Severe Thunderstorms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Severe</a:t>
            </a:r>
            <a:r>
              <a:rPr lang="en-US" sz="3600" dirty="0" smtClean="0"/>
              <a:t> thunderstorms can produce one or more of the following conditions: </a:t>
            </a:r>
            <a:r>
              <a:rPr lang="en-US" sz="3600" b="1" dirty="0" smtClean="0">
                <a:solidFill>
                  <a:srgbClr val="FF0000"/>
                </a:solidFill>
              </a:rPr>
              <a:t>high winds, hail, flash floods, and tornadoes</a:t>
            </a:r>
            <a:r>
              <a:rPr lang="en-US" sz="3600" dirty="0" smtClean="0"/>
              <a:t>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00275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Tornadoes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600" dirty="0" smtClean="0"/>
              <a:t>A destructive, </a:t>
            </a:r>
            <a:r>
              <a:rPr lang="en-US" sz="3600" b="1" dirty="0" smtClean="0">
                <a:solidFill>
                  <a:srgbClr val="FF0000"/>
                </a:solidFill>
              </a:rPr>
              <a:t>rotating column of air </a:t>
            </a:r>
            <a:r>
              <a:rPr lang="en-US" sz="3600" dirty="0" smtClean="0"/>
              <a:t>that has very high </a:t>
            </a:r>
            <a:r>
              <a:rPr lang="en-US" sz="3600" b="1" dirty="0" smtClean="0">
                <a:solidFill>
                  <a:srgbClr val="FF0000"/>
                </a:solidFill>
              </a:rPr>
              <a:t>wind</a:t>
            </a:r>
            <a:r>
              <a:rPr lang="en-US" sz="3600" dirty="0" smtClean="0"/>
              <a:t> speeds , is visible as a </a:t>
            </a:r>
            <a:r>
              <a:rPr lang="en-US" sz="3600" b="1" dirty="0" smtClean="0">
                <a:solidFill>
                  <a:srgbClr val="FF0000"/>
                </a:solidFill>
              </a:rPr>
              <a:t>funnel-shaped</a:t>
            </a:r>
            <a:r>
              <a:rPr lang="en-US" sz="3600" dirty="0" smtClean="0"/>
              <a:t> cloud, and touches </a:t>
            </a:r>
            <a:r>
              <a:rPr lang="en-US" sz="3600" b="1" dirty="0" smtClean="0">
                <a:solidFill>
                  <a:srgbClr val="FF0000"/>
                </a:solidFill>
              </a:rPr>
              <a:t>the ground</a:t>
            </a:r>
            <a:r>
              <a:rPr lang="en-US" sz="3600" dirty="0" smtClean="0"/>
              <a:t>.</a:t>
            </a:r>
          </a:p>
          <a:p>
            <a:r>
              <a:rPr lang="en-US" sz="3600" dirty="0" smtClean="0"/>
              <a:t>1% of all </a:t>
            </a:r>
            <a:r>
              <a:rPr lang="en-US" sz="3600" b="1" dirty="0" smtClean="0">
                <a:solidFill>
                  <a:srgbClr val="FF0000"/>
                </a:solidFill>
              </a:rPr>
              <a:t>thunderstorms</a:t>
            </a:r>
            <a:r>
              <a:rPr lang="en-US" sz="3600" dirty="0" smtClean="0"/>
              <a:t> have a tornado.</a:t>
            </a:r>
          </a:p>
          <a:p>
            <a:r>
              <a:rPr lang="en-US" sz="3600" dirty="0" smtClean="0"/>
              <a:t>The average tornado has wind speeds between </a:t>
            </a:r>
            <a:r>
              <a:rPr lang="en-US" sz="3600" b="1" dirty="0" smtClean="0">
                <a:solidFill>
                  <a:srgbClr val="FF0000"/>
                </a:solidFill>
              </a:rPr>
              <a:t>120 and 180 km/h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1232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806293"/>
          </a:xfrm>
        </p:spPr>
        <p:txBody>
          <a:bodyPr/>
          <a:lstStyle/>
          <a:p>
            <a:r>
              <a:rPr lang="en-US" dirty="0" smtClean="0"/>
              <a:t>Hurricanes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425389"/>
            <a:ext cx="7583487" cy="5021890"/>
          </a:xfrm>
        </p:spPr>
        <p:txBody>
          <a:bodyPr>
            <a:normAutofit fontScale="70000" lnSpcReduction="20000"/>
          </a:bodyPr>
          <a:lstStyle/>
          <a:p>
            <a:r>
              <a:rPr lang="en-US" sz="4300" dirty="0" smtClean="0"/>
              <a:t>A severe storm that develops over </a:t>
            </a:r>
            <a:r>
              <a:rPr lang="en-US" sz="4300" b="1" dirty="0" smtClean="0">
                <a:solidFill>
                  <a:srgbClr val="FF0000"/>
                </a:solidFill>
              </a:rPr>
              <a:t>tropical oceans </a:t>
            </a:r>
            <a:r>
              <a:rPr lang="en-US" sz="4300" dirty="0" smtClean="0"/>
              <a:t>and whose strong winds of more than </a:t>
            </a:r>
            <a:r>
              <a:rPr lang="en-US" sz="4300" b="1" dirty="0" smtClean="0">
                <a:solidFill>
                  <a:srgbClr val="FF0000"/>
                </a:solidFill>
              </a:rPr>
              <a:t>120 km/h </a:t>
            </a:r>
            <a:r>
              <a:rPr lang="en-US" sz="4300" dirty="0" smtClean="0"/>
              <a:t>spiral in toward the intensely </a:t>
            </a:r>
            <a:r>
              <a:rPr lang="en-US" sz="4300" b="1" dirty="0" smtClean="0">
                <a:solidFill>
                  <a:srgbClr val="FF0000"/>
                </a:solidFill>
              </a:rPr>
              <a:t>low-pressure</a:t>
            </a:r>
            <a:r>
              <a:rPr lang="en-US" sz="4300" dirty="0" smtClean="0"/>
              <a:t> storm center.</a:t>
            </a:r>
          </a:p>
          <a:p>
            <a:r>
              <a:rPr lang="en-US" sz="4300" dirty="0" smtClean="0"/>
              <a:t>At the center of the hurricane is the </a:t>
            </a:r>
            <a:r>
              <a:rPr lang="en-US" sz="4300" b="1" dirty="0" smtClean="0">
                <a:solidFill>
                  <a:srgbClr val="FF0000"/>
                </a:solidFill>
              </a:rPr>
              <a:t>eye</a:t>
            </a:r>
            <a:r>
              <a:rPr lang="en-US" sz="4300" dirty="0" smtClean="0"/>
              <a:t>, which is a core of warm, relatively calm air with low pressure and light winds.</a:t>
            </a:r>
          </a:p>
          <a:p>
            <a:r>
              <a:rPr lang="en-US" sz="4300" dirty="0" smtClean="0"/>
              <a:t>Hurricanes can vary in size from 160 to 1,500km and can travel thousands of kilometers.</a:t>
            </a:r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104703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Hurricanes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3600" dirty="0" smtClean="0"/>
              <a:t>Hurricanes get their energy </a:t>
            </a:r>
            <a:r>
              <a:rPr lang="en-US" sz="3600" b="1" dirty="0" smtClean="0">
                <a:solidFill>
                  <a:srgbClr val="FF0000"/>
                </a:solidFill>
              </a:rPr>
              <a:t>from the condensation of water vapor</a:t>
            </a:r>
            <a:r>
              <a:rPr lang="en-US" sz="3600" dirty="0" smtClean="0"/>
              <a:t>.</a:t>
            </a:r>
          </a:p>
          <a:p>
            <a:r>
              <a:rPr lang="en-US" sz="3600" dirty="0" smtClean="0"/>
              <a:t>Moisture is added to the air through evaporation from warm water which eventually condenses and gives the hurricane </a:t>
            </a:r>
            <a:r>
              <a:rPr lang="en-US" sz="3600" b="1" dirty="0" smtClean="0">
                <a:solidFill>
                  <a:srgbClr val="FF0000"/>
                </a:solidFill>
              </a:rPr>
              <a:t>more energy</a:t>
            </a:r>
            <a:r>
              <a:rPr lang="en-US" sz="3600" dirty="0" smtClean="0"/>
              <a:t>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38138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751070"/>
          </a:xfrm>
        </p:spPr>
        <p:txBody>
          <a:bodyPr/>
          <a:lstStyle/>
          <a:p>
            <a:r>
              <a:rPr lang="en-US" dirty="0" smtClean="0"/>
              <a:t>Severe Weather Safety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951" y="1132070"/>
            <a:ext cx="8227702" cy="5218569"/>
          </a:xfrm>
        </p:spPr>
        <p:txBody>
          <a:bodyPr>
            <a:normAutofit fontScale="62500" lnSpcReduction="20000"/>
          </a:bodyPr>
          <a:lstStyle/>
          <a:p>
            <a:r>
              <a:rPr lang="en-US" sz="3600" dirty="0" smtClean="0"/>
              <a:t>Tornado</a:t>
            </a:r>
          </a:p>
          <a:p>
            <a:pPr lvl="2"/>
            <a:r>
              <a:rPr lang="en-US" sz="3200" b="1" dirty="0" smtClean="0">
                <a:solidFill>
                  <a:srgbClr val="FF0000"/>
                </a:solidFill>
              </a:rPr>
              <a:t>Watch</a:t>
            </a:r>
            <a:r>
              <a:rPr lang="en-US" sz="3200" dirty="0" smtClean="0"/>
              <a:t>- an alert that a tornado may happen</a:t>
            </a:r>
          </a:p>
          <a:p>
            <a:pPr lvl="2"/>
            <a:r>
              <a:rPr lang="en-US" sz="3200" b="1" dirty="0" smtClean="0">
                <a:solidFill>
                  <a:srgbClr val="FF0000"/>
                </a:solidFill>
              </a:rPr>
              <a:t>Warning</a:t>
            </a:r>
            <a:r>
              <a:rPr lang="en-US" sz="3200" dirty="0" smtClean="0"/>
              <a:t>- a tornado has been spotted</a:t>
            </a:r>
          </a:p>
          <a:p>
            <a:pPr lvl="2"/>
            <a:r>
              <a:rPr lang="en-US" sz="3200" dirty="0" smtClean="0"/>
              <a:t>Go to a basement/cellar or a </a:t>
            </a:r>
            <a:r>
              <a:rPr lang="en-US" sz="3200" b="1" dirty="0" smtClean="0">
                <a:solidFill>
                  <a:srgbClr val="FF0000"/>
                </a:solidFill>
              </a:rPr>
              <a:t>windowless</a:t>
            </a:r>
            <a:r>
              <a:rPr lang="en-US" sz="3200" dirty="0" smtClean="0"/>
              <a:t> </a:t>
            </a:r>
            <a:r>
              <a:rPr lang="en-US" sz="3200" b="1" dirty="0" smtClean="0">
                <a:solidFill>
                  <a:srgbClr val="FF0000"/>
                </a:solidFill>
              </a:rPr>
              <a:t>room</a:t>
            </a:r>
            <a:r>
              <a:rPr lang="en-US" sz="3200" dirty="0" smtClean="0"/>
              <a:t> in the center of the building; outside lay in a deep ditch</a:t>
            </a:r>
          </a:p>
          <a:p>
            <a:r>
              <a:rPr lang="en-US" sz="3600" dirty="0" smtClean="0"/>
              <a:t>Flood</a:t>
            </a:r>
          </a:p>
          <a:p>
            <a:pPr lvl="2"/>
            <a:r>
              <a:rPr lang="en-US" sz="3200" dirty="0" smtClean="0"/>
              <a:t>Find a </a:t>
            </a:r>
            <a:r>
              <a:rPr lang="en-US" sz="3200" dirty="0" smtClean="0">
                <a:solidFill>
                  <a:srgbClr val="FF0000"/>
                </a:solidFill>
              </a:rPr>
              <a:t>high</a:t>
            </a:r>
            <a:r>
              <a:rPr lang="en-US" sz="3200" dirty="0" smtClean="0"/>
              <a:t> place to wait out the flood; stay out of </a:t>
            </a:r>
            <a:r>
              <a:rPr lang="en-US" sz="3200" b="1" dirty="0" smtClean="0">
                <a:solidFill>
                  <a:srgbClr val="FF0000"/>
                </a:solidFill>
              </a:rPr>
              <a:t>floodwaters</a:t>
            </a:r>
          </a:p>
          <a:p>
            <a:r>
              <a:rPr lang="en-US" sz="3600" dirty="0" smtClean="0"/>
              <a:t>Hurricane</a:t>
            </a:r>
          </a:p>
          <a:p>
            <a:pPr lvl="2"/>
            <a:r>
              <a:rPr lang="en-US" sz="3200" dirty="0" smtClean="0"/>
              <a:t>Have a </a:t>
            </a:r>
            <a:r>
              <a:rPr lang="en-US" sz="3200" b="1" dirty="0" smtClean="0">
                <a:solidFill>
                  <a:srgbClr val="FF0000"/>
                </a:solidFill>
              </a:rPr>
              <a:t>disaster supply kit</a:t>
            </a:r>
            <a:r>
              <a:rPr lang="en-US" sz="3200" dirty="0" smtClean="0"/>
              <a:t>, evacuate if necessary, cover windows with plywood</a:t>
            </a:r>
          </a:p>
          <a:p>
            <a:r>
              <a:rPr lang="en-US" sz="3600" dirty="0" smtClean="0"/>
              <a:t>Thunderstorm Safety</a:t>
            </a:r>
          </a:p>
          <a:p>
            <a:pPr lvl="2"/>
            <a:r>
              <a:rPr lang="en-US" sz="3200" dirty="0" smtClean="0"/>
              <a:t>Stay away from </a:t>
            </a:r>
            <a:r>
              <a:rPr lang="en-US" sz="3200" b="1" dirty="0" smtClean="0">
                <a:solidFill>
                  <a:srgbClr val="FF0000"/>
                </a:solidFill>
              </a:rPr>
              <a:t>water</a:t>
            </a:r>
          </a:p>
          <a:p>
            <a:pPr lvl="2"/>
            <a:r>
              <a:rPr lang="en-US" sz="3200" dirty="0" smtClean="0"/>
              <a:t>If you are outside stay away from </a:t>
            </a:r>
            <a:r>
              <a:rPr lang="en-US" sz="3200" b="1" dirty="0" smtClean="0">
                <a:solidFill>
                  <a:srgbClr val="FF0000"/>
                </a:solidFill>
              </a:rPr>
              <a:t>trees</a:t>
            </a:r>
            <a:r>
              <a:rPr lang="en-US" sz="3200" dirty="0" smtClean="0"/>
              <a:t> and crouch down</a:t>
            </a:r>
          </a:p>
        </p:txBody>
      </p:sp>
    </p:spTree>
    <p:extLst>
      <p:ext uri="{BB962C8B-B14F-4D97-AF65-F5344CB8AC3E}">
        <p14:creationId xmlns:p14="http://schemas.microsoft.com/office/powerpoint/2010/main" val="2809586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Air Mass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 smtClean="0"/>
              <a:t>Air Mass is designated by a </a:t>
            </a:r>
            <a:r>
              <a:rPr lang="en-US" sz="3600" b="1" dirty="0" smtClean="0">
                <a:solidFill>
                  <a:srgbClr val="FF0000"/>
                </a:solidFill>
              </a:rPr>
              <a:t>two-letter symbol.</a:t>
            </a:r>
          </a:p>
          <a:p>
            <a:r>
              <a:rPr lang="en-US" sz="3600" dirty="0" smtClean="0"/>
              <a:t>The first letter indicates </a:t>
            </a:r>
            <a:r>
              <a:rPr lang="en-US" sz="3600" b="1" dirty="0" smtClean="0">
                <a:solidFill>
                  <a:srgbClr val="FF0000"/>
                </a:solidFill>
              </a:rPr>
              <a:t>moisture content</a:t>
            </a:r>
            <a:r>
              <a:rPr lang="en-US" sz="3600" dirty="0" smtClean="0"/>
              <a:t>.</a:t>
            </a:r>
          </a:p>
          <a:p>
            <a:r>
              <a:rPr lang="en-US" sz="3600" dirty="0" smtClean="0"/>
              <a:t>The second letter represents </a:t>
            </a:r>
            <a:r>
              <a:rPr lang="en-US" sz="3600" b="1" dirty="0" smtClean="0">
                <a:solidFill>
                  <a:srgbClr val="FF0000"/>
                </a:solidFill>
              </a:rPr>
              <a:t>temperature</a:t>
            </a:r>
            <a:r>
              <a:rPr lang="en-US" sz="3600" dirty="0" smtClean="0"/>
              <a:t>.</a:t>
            </a:r>
          </a:p>
          <a:p>
            <a:r>
              <a:rPr lang="en-US" sz="1800" dirty="0" smtClean="0"/>
              <a:t>See chart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649150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Cold Air Mass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There are </a:t>
            </a:r>
            <a:r>
              <a:rPr lang="en-US" sz="3600" b="1" dirty="0" smtClean="0">
                <a:solidFill>
                  <a:srgbClr val="FF0000"/>
                </a:solidFill>
              </a:rPr>
              <a:t>three</a:t>
            </a:r>
            <a:r>
              <a:rPr lang="en-US" sz="3600" dirty="0" smtClean="0"/>
              <a:t> polar air masses that influence the weather in the United States.</a:t>
            </a:r>
          </a:p>
          <a:p>
            <a:r>
              <a:rPr lang="en-US" sz="3600" dirty="0" smtClean="0"/>
              <a:t>Continental polar, Maritime polar over the North Pacific Ocean, Maritime polar over the North Atlantic ocean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034198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Air Masses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3600" dirty="0" smtClean="0"/>
              <a:t>There are </a:t>
            </a:r>
            <a:r>
              <a:rPr lang="en-US" sz="3600" b="1" dirty="0" smtClean="0">
                <a:solidFill>
                  <a:srgbClr val="FF0000"/>
                </a:solidFill>
              </a:rPr>
              <a:t>three</a:t>
            </a:r>
            <a:r>
              <a:rPr lang="en-US" sz="3600" dirty="0" smtClean="0"/>
              <a:t> warm air masses that influence the weather in the United States.</a:t>
            </a:r>
          </a:p>
          <a:p>
            <a:r>
              <a:rPr lang="en-US" sz="3600" dirty="0" smtClean="0"/>
              <a:t>Maritime tropical that develops over the Gulf of Mexico, Maritime tropical that develops over the Pacific Ocean, Continental tropical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478831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Fronts</a:t>
            </a:r>
            <a:r>
              <a:rPr lang="en-US" sz="3600" dirty="0" smtClean="0"/>
              <a:t> are the boundary between air masses of different </a:t>
            </a:r>
            <a:r>
              <a:rPr lang="en-US" sz="3600" b="1" dirty="0" smtClean="0">
                <a:solidFill>
                  <a:srgbClr val="FF0000"/>
                </a:solidFill>
              </a:rPr>
              <a:t>densities</a:t>
            </a:r>
            <a:r>
              <a:rPr lang="en-US" sz="3600" dirty="0" smtClean="0"/>
              <a:t> and usually different </a:t>
            </a:r>
            <a:r>
              <a:rPr lang="en-US" sz="3600" b="1" dirty="0" smtClean="0">
                <a:solidFill>
                  <a:srgbClr val="FF0000"/>
                </a:solidFill>
              </a:rPr>
              <a:t>temperatures</a:t>
            </a:r>
            <a:r>
              <a:rPr lang="en-US" sz="3600" dirty="0" smtClean="0"/>
              <a:t>.</a:t>
            </a:r>
          </a:p>
          <a:p>
            <a:r>
              <a:rPr lang="en-US" sz="3600" dirty="0" smtClean="0"/>
              <a:t>The four types of fronts are </a:t>
            </a:r>
            <a:r>
              <a:rPr lang="en-US" sz="3600" b="1" dirty="0" smtClean="0">
                <a:solidFill>
                  <a:srgbClr val="FF0000"/>
                </a:solidFill>
              </a:rPr>
              <a:t>cold</a:t>
            </a:r>
            <a:r>
              <a:rPr lang="en-US" sz="3600" dirty="0" smtClean="0"/>
              <a:t> front, </a:t>
            </a:r>
            <a:r>
              <a:rPr lang="en-US" sz="3600" b="1" dirty="0" smtClean="0">
                <a:solidFill>
                  <a:srgbClr val="FF0000"/>
                </a:solidFill>
              </a:rPr>
              <a:t>warm</a:t>
            </a:r>
            <a:r>
              <a:rPr lang="en-US" sz="3600" dirty="0" smtClean="0"/>
              <a:t> front, </a:t>
            </a:r>
            <a:r>
              <a:rPr lang="en-US" sz="3600" b="1" dirty="0" smtClean="0">
                <a:solidFill>
                  <a:srgbClr val="FF0000"/>
                </a:solidFill>
              </a:rPr>
              <a:t>occluded</a:t>
            </a:r>
            <a:r>
              <a:rPr lang="en-US" sz="3600" dirty="0" smtClean="0"/>
              <a:t> front, </a:t>
            </a:r>
            <a:r>
              <a:rPr lang="en-US" sz="3600" b="1" dirty="0" smtClean="0">
                <a:solidFill>
                  <a:srgbClr val="FF0000"/>
                </a:solidFill>
              </a:rPr>
              <a:t>stationary</a:t>
            </a:r>
            <a:r>
              <a:rPr lang="en-US" sz="3600" dirty="0" smtClean="0"/>
              <a:t> front.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01643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Cold Front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 smtClean="0"/>
              <a:t>Forms where </a:t>
            </a:r>
            <a:r>
              <a:rPr lang="en-US" sz="3600" b="1" dirty="0" smtClean="0">
                <a:solidFill>
                  <a:srgbClr val="FF0000"/>
                </a:solidFill>
              </a:rPr>
              <a:t>cold</a:t>
            </a:r>
            <a:r>
              <a:rPr lang="en-US" sz="3600" dirty="0" smtClean="0"/>
              <a:t> air moves under </a:t>
            </a:r>
            <a:r>
              <a:rPr lang="en-US" sz="3600" b="1" dirty="0" smtClean="0">
                <a:solidFill>
                  <a:srgbClr val="FF0000"/>
                </a:solidFill>
              </a:rPr>
              <a:t>warm</a:t>
            </a:r>
            <a:r>
              <a:rPr lang="en-US" sz="3600" dirty="0" smtClean="0"/>
              <a:t> air, which is less dense, and pushes the </a:t>
            </a:r>
            <a:r>
              <a:rPr lang="en-US" sz="3600" b="1" dirty="0" smtClean="0">
                <a:solidFill>
                  <a:srgbClr val="FF0000"/>
                </a:solidFill>
              </a:rPr>
              <a:t>warm</a:t>
            </a:r>
            <a:r>
              <a:rPr lang="en-US" sz="3600" dirty="0" smtClean="0"/>
              <a:t> air up.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Cooler</a:t>
            </a:r>
            <a:r>
              <a:rPr lang="en-US" sz="3600" dirty="0" smtClean="0"/>
              <a:t> weather follows cold fronts.</a:t>
            </a:r>
          </a:p>
          <a:p>
            <a:r>
              <a:rPr lang="en-US" sz="3600" dirty="0" smtClean="0"/>
              <a:t>Cold fronts bring </a:t>
            </a:r>
            <a:r>
              <a:rPr lang="en-US" sz="3600" b="1" dirty="0" smtClean="0">
                <a:solidFill>
                  <a:srgbClr val="FF0000"/>
                </a:solidFill>
              </a:rPr>
              <a:t>thunderstorms</a:t>
            </a:r>
            <a:r>
              <a:rPr lang="en-US" sz="3600" dirty="0" smtClean="0"/>
              <a:t>, </a:t>
            </a:r>
            <a:r>
              <a:rPr lang="en-US" sz="3600" b="1" dirty="0" smtClean="0">
                <a:solidFill>
                  <a:srgbClr val="FF0000"/>
                </a:solidFill>
              </a:rPr>
              <a:t>heavy rain or snow</a:t>
            </a:r>
            <a:r>
              <a:rPr lang="en-US" sz="3600" dirty="0" smtClean="0"/>
              <a:t>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598608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Front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Forms where </a:t>
            </a:r>
            <a:r>
              <a:rPr lang="en-US" sz="3600" b="1" dirty="0" smtClean="0">
                <a:solidFill>
                  <a:srgbClr val="FF0000"/>
                </a:solidFill>
              </a:rPr>
              <a:t>warm</a:t>
            </a:r>
            <a:r>
              <a:rPr lang="en-US" sz="3600" dirty="0" smtClean="0"/>
              <a:t> air moves over </a:t>
            </a:r>
            <a:r>
              <a:rPr lang="en-US" sz="3600" b="1" dirty="0" smtClean="0">
                <a:solidFill>
                  <a:srgbClr val="FF0000"/>
                </a:solidFill>
              </a:rPr>
              <a:t>cold</a:t>
            </a:r>
            <a:r>
              <a:rPr lang="en-US" sz="3600" dirty="0" smtClean="0"/>
              <a:t>, denser air.</a:t>
            </a:r>
          </a:p>
          <a:p>
            <a:r>
              <a:rPr lang="en-US" sz="3600" dirty="0" smtClean="0"/>
              <a:t>Warm fronts bring </a:t>
            </a:r>
            <a:r>
              <a:rPr lang="en-US" sz="3600" b="1" dirty="0" smtClean="0">
                <a:solidFill>
                  <a:srgbClr val="FF0000"/>
                </a:solidFill>
              </a:rPr>
              <a:t>drizzly rain </a:t>
            </a:r>
            <a:r>
              <a:rPr lang="en-US" sz="3600" dirty="0" smtClean="0"/>
              <a:t>and are followed by </a:t>
            </a:r>
            <a:r>
              <a:rPr lang="en-US" sz="3600" b="1" dirty="0" smtClean="0">
                <a:solidFill>
                  <a:srgbClr val="FF0000"/>
                </a:solidFill>
              </a:rPr>
              <a:t>clear warm weather</a:t>
            </a:r>
            <a:r>
              <a:rPr lang="en-US" sz="3600" dirty="0" smtClean="0"/>
              <a:t>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187388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Occluded Front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Forms when a </a:t>
            </a:r>
            <a:r>
              <a:rPr lang="en-US" sz="3600" b="1" dirty="0" smtClean="0">
                <a:solidFill>
                  <a:srgbClr val="FF0000"/>
                </a:solidFill>
              </a:rPr>
              <a:t>warm</a:t>
            </a:r>
            <a:r>
              <a:rPr lang="en-US" sz="3600" dirty="0" smtClean="0"/>
              <a:t> air mass is caught between two </a:t>
            </a:r>
            <a:r>
              <a:rPr lang="en-US" sz="3600" b="1" dirty="0" smtClean="0">
                <a:solidFill>
                  <a:srgbClr val="FF0000"/>
                </a:solidFill>
              </a:rPr>
              <a:t>cooler</a:t>
            </a:r>
            <a:r>
              <a:rPr lang="en-US" sz="3600" dirty="0" smtClean="0"/>
              <a:t> air masses. </a:t>
            </a:r>
          </a:p>
          <a:p>
            <a:r>
              <a:rPr lang="en-US" sz="3600" dirty="0" smtClean="0"/>
              <a:t>Occluded front has </a:t>
            </a:r>
            <a:r>
              <a:rPr lang="en-US" sz="3600" b="1" dirty="0" smtClean="0">
                <a:solidFill>
                  <a:srgbClr val="FF0000"/>
                </a:solidFill>
              </a:rPr>
              <a:t>cool</a:t>
            </a:r>
            <a:r>
              <a:rPr lang="en-US" sz="3600" dirty="0" smtClean="0"/>
              <a:t> temperatures and large amounts of </a:t>
            </a:r>
            <a:r>
              <a:rPr lang="en-US" sz="3600" b="1" dirty="0" smtClean="0">
                <a:solidFill>
                  <a:srgbClr val="FF0000"/>
                </a:solidFill>
              </a:rPr>
              <a:t>rain and snow</a:t>
            </a:r>
            <a:r>
              <a:rPr lang="en-US" sz="3600" dirty="0" smtClean="0"/>
              <a:t>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447991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volution">
  <a:themeElements>
    <a:clrScheme name="Revolution">
      <a:dk1>
        <a:sysClr val="windowText" lastClr="000000"/>
      </a:dk1>
      <a:lt1>
        <a:sysClr val="window" lastClr="FFFFFF"/>
      </a:lt1>
      <a:dk2>
        <a:srgbClr val="1B3861"/>
      </a:dk2>
      <a:lt2>
        <a:srgbClr val="38ABED"/>
      </a:lt2>
      <a:accent1>
        <a:srgbClr val="0C5986"/>
      </a:accent1>
      <a:accent2>
        <a:srgbClr val="DDF53D"/>
      </a:accent2>
      <a:accent3>
        <a:srgbClr val="508709"/>
      </a:accent3>
      <a:accent4>
        <a:srgbClr val="BF5E00"/>
      </a:accent4>
      <a:accent5>
        <a:srgbClr val="9C0001"/>
      </a:accent5>
      <a:accent6>
        <a:srgbClr val="660075"/>
      </a:accent6>
      <a:hlink>
        <a:srgbClr val="ABF24D"/>
      </a:hlink>
      <a:folHlink>
        <a:srgbClr val="A0E7FB"/>
      </a:folHlink>
    </a:clrScheme>
    <a:fontScheme name="Revolution">
      <a:maj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Revolution">
      <a: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0800000">
              <a:srgbClr val="808080">
                <a:alpha val="75000"/>
              </a:srgbClr>
            </a:innerShdw>
          </a:effectLst>
        </a:effectStyle>
        <a:effectStyle>
          <a:effectLst>
            <a:innerShdw blurRad="50800" dist="25400" dir="13500000">
              <a:srgbClr val="808080">
                <a:alpha val="75000"/>
              </a:srgbClr>
            </a:innerShdw>
            <a:outerShdw blurRad="63500" dist="50800" dir="5400000" algn="br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1400000"/>
            </a:lightRig>
          </a:scene3d>
          <a:sp3d contourW="12700" prstMaterial="softmetal">
            <a:bevelT w="63500" h="254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Revolution.thmx</Template>
  <TotalTime>365</TotalTime>
  <Words>807</Words>
  <Application>Microsoft Office PowerPoint</Application>
  <PresentationFormat>On-screen Show (4:3)</PresentationFormat>
  <Paragraphs>83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Revolution</vt:lpstr>
      <vt:lpstr>Air Masses and Severe Weather</vt:lpstr>
      <vt:lpstr>Air Mass</vt:lpstr>
      <vt:lpstr>Air Mass</vt:lpstr>
      <vt:lpstr>Cold Air Mass</vt:lpstr>
      <vt:lpstr>Warm Air Masses</vt:lpstr>
      <vt:lpstr>Fronts</vt:lpstr>
      <vt:lpstr>Cold Front</vt:lpstr>
      <vt:lpstr>Warm Front</vt:lpstr>
      <vt:lpstr>Occluded Front</vt:lpstr>
      <vt:lpstr>Stationary Front</vt:lpstr>
      <vt:lpstr>Air Pressure and Weather</vt:lpstr>
      <vt:lpstr>Air Pressure and Weather</vt:lpstr>
      <vt:lpstr>Air Pressure and Weather</vt:lpstr>
      <vt:lpstr>Weather and Air Pressure </vt:lpstr>
      <vt:lpstr>Severe Weather</vt:lpstr>
      <vt:lpstr>Thunderstorms</vt:lpstr>
      <vt:lpstr>Thunderstorms</vt:lpstr>
      <vt:lpstr>Lightning</vt:lpstr>
      <vt:lpstr>Thunder</vt:lpstr>
      <vt:lpstr>Severe Thunderstorms</vt:lpstr>
      <vt:lpstr>Tornadoes</vt:lpstr>
      <vt:lpstr>Hurricanes</vt:lpstr>
      <vt:lpstr>Hurricanes</vt:lpstr>
      <vt:lpstr>Severe Weather Safety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Air Masses and Serve Weather</dc:title>
  <dc:creator>Jessica Wright</dc:creator>
  <cp:lastModifiedBy>Elaine Theus</cp:lastModifiedBy>
  <cp:revision>24</cp:revision>
  <dcterms:created xsi:type="dcterms:W3CDTF">2012-09-17T23:09:52Z</dcterms:created>
  <dcterms:modified xsi:type="dcterms:W3CDTF">2015-11-09T22:29:46Z</dcterms:modified>
</cp:coreProperties>
</file>