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2" r:id="rId9"/>
    <p:sldId id="263" r:id="rId10"/>
    <p:sldId id="264" r:id="rId11"/>
    <p:sldId id="265" r:id="rId12"/>
    <p:sldId id="277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12/13/2012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12/13/2012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12/13/2012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12/13/2012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12/13/2012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12/13/2012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360.com/ShowVideo.aspx?ID=13236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360.com/ShowVideo.aspx?ID=63940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Work, Power and machines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of December 10th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55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/>
              <a:t>Power measures how </a:t>
            </a:r>
            <a:r>
              <a:rPr lang="en-US" sz="4800" u="sng" dirty="0" smtClean="0"/>
              <a:t>fast work happens</a:t>
            </a:r>
            <a:r>
              <a:rPr lang="en-US" sz="4800" dirty="0" smtClean="0"/>
              <a:t> or how </a:t>
            </a:r>
            <a:r>
              <a:rPr lang="en-US" sz="4800" u="sng" dirty="0" smtClean="0"/>
              <a:t>quickly energy is transferred</a:t>
            </a:r>
            <a:r>
              <a:rPr lang="en-US" sz="4800" dirty="0" smtClean="0"/>
              <a:t>.</a:t>
            </a:r>
          </a:p>
          <a:p>
            <a:r>
              <a:rPr lang="en-US" sz="4800" dirty="0" smtClean="0"/>
              <a:t>Power </a:t>
            </a:r>
            <a:r>
              <a:rPr lang="en-US" sz="4800" u="sng" dirty="0" smtClean="0"/>
              <a:t>increases </a:t>
            </a:r>
            <a:r>
              <a:rPr lang="en-US" sz="4800" dirty="0" smtClean="0"/>
              <a:t>when the time it takes to do a certain amount of work is </a:t>
            </a:r>
            <a:r>
              <a:rPr lang="en-US" sz="4800" u="sng" dirty="0" smtClean="0"/>
              <a:t>decreased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3457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35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Entry 12-12-12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Why do we use machines?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5113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Machine?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 machine is a device that </a:t>
            </a:r>
            <a:r>
              <a:rPr lang="en-US" sz="4800" u="sng" dirty="0" smtClean="0"/>
              <a:t>helps do work </a:t>
            </a:r>
            <a:r>
              <a:rPr lang="en-US" sz="4800" dirty="0" smtClean="0"/>
              <a:t>by either overcoming a force or changing the direction of the applied force.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8680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and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47356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Work input is the work </a:t>
            </a:r>
            <a:r>
              <a:rPr lang="en-US" sz="4800" u="sng" dirty="0" smtClean="0"/>
              <a:t>you do </a:t>
            </a:r>
            <a:r>
              <a:rPr lang="en-US" sz="4800" dirty="0" smtClean="0"/>
              <a:t>on a machine.</a:t>
            </a:r>
          </a:p>
          <a:p>
            <a:r>
              <a:rPr lang="en-US" sz="4800" dirty="0" smtClean="0"/>
              <a:t>Work output is the work </a:t>
            </a:r>
            <a:r>
              <a:rPr lang="en-US" sz="4800" u="sng" dirty="0" smtClean="0"/>
              <a:t>done by </a:t>
            </a:r>
            <a:r>
              <a:rPr lang="en-US" sz="4800" dirty="0" smtClean="0"/>
              <a:t>a machine</a:t>
            </a:r>
          </a:p>
          <a:p>
            <a:r>
              <a:rPr lang="en-US" sz="4800" dirty="0" smtClean="0"/>
              <a:t>The </a:t>
            </a:r>
            <a:r>
              <a:rPr lang="en-US" sz="4800" u="sng" dirty="0" smtClean="0"/>
              <a:t>output force </a:t>
            </a:r>
            <a:r>
              <a:rPr lang="en-US" sz="4800" dirty="0" smtClean="0"/>
              <a:t>is the force the </a:t>
            </a:r>
            <a:r>
              <a:rPr lang="en-US" sz="4800" u="sng" dirty="0" smtClean="0"/>
              <a:t>machine</a:t>
            </a:r>
            <a:r>
              <a:rPr lang="en-US" sz="4800" dirty="0" smtClean="0"/>
              <a:t> applies through a distance.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3256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Machines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130801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Machines change the </a:t>
            </a:r>
            <a:r>
              <a:rPr lang="en-US" sz="4800" u="sng" dirty="0" smtClean="0"/>
              <a:t>size</a:t>
            </a:r>
            <a:r>
              <a:rPr lang="en-US" sz="4800" dirty="0" smtClean="0"/>
              <a:t> or </a:t>
            </a:r>
            <a:r>
              <a:rPr lang="en-US" sz="4800" u="sng" dirty="0" smtClean="0"/>
              <a:t>direction </a:t>
            </a:r>
            <a:r>
              <a:rPr lang="en-US" sz="4800" dirty="0" smtClean="0"/>
              <a:t>of the input force.</a:t>
            </a:r>
          </a:p>
          <a:p>
            <a:r>
              <a:rPr lang="en-US" sz="4800" dirty="0" smtClean="0"/>
              <a:t>Work output is </a:t>
            </a:r>
            <a:r>
              <a:rPr lang="en-US" sz="4800" u="sng" dirty="0" smtClean="0"/>
              <a:t>never greater</a:t>
            </a:r>
            <a:r>
              <a:rPr lang="en-US" sz="4800" dirty="0" smtClean="0"/>
              <a:t> than work input, but the output force is applied over a </a:t>
            </a:r>
            <a:r>
              <a:rPr lang="en-US" sz="4800" u="sng" dirty="0" smtClean="0"/>
              <a:t>greater</a:t>
            </a:r>
            <a:r>
              <a:rPr lang="en-US" sz="4800" dirty="0" smtClean="0"/>
              <a:t> distance.</a:t>
            </a:r>
          </a:p>
          <a:p>
            <a:r>
              <a:rPr lang="en-US" sz="4800" u="sng" dirty="0" smtClean="0"/>
              <a:t>Decreases</a:t>
            </a:r>
            <a:r>
              <a:rPr lang="en-US" sz="4800" dirty="0" smtClean="0"/>
              <a:t> the amount of force needed to do the </a:t>
            </a:r>
            <a:r>
              <a:rPr lang="en-US" sz="4800" u="sng" dirty="0" smtClean="0"/>
              <a:t>same</a:t>
            </a:r>
            <a:r>
              <a:rPr lang="en-US" sz="4800" dirty="0" smtClean="0"/>
              <a:t> amount of work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490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u="sng" dirty="0" smtClean="0"/>
              <a:t>Mechanical advantage </a:t>
            </a:r>
            <a:r>
              <a:rPr lang="en-US" sz="4800" dirty="0" smtClean="0"/>
              <a:t>is a number that tells how many times a machine multiplies force.</a:t>
            </a:r>
          </a:p>
          <a:p>
            <a:r>
              <a:rPr lang="en-US" sz="4800" dirty="0" smtClean="0"/>
              <a:t>It compares the </a:t>
            </a:r>
            <a:r>
              <a:rPr lang="en-US" sz="4800" u="sng" dirty="0" smtClean="0"/>
              <a:t>input</a:t>
            </a:r>
            <a:r>
              <a:rPr lang="en-US" sz="4800" dirty="0" smtClean="0"/>
              <a:t> force with the </a:t>
            </a:r>
            <a:r>
              <a:rPr lang="en-US" sz="4800" u="sng" dirty="0" smtClean="0"/>
              <a:t>output</a:t>
            </a:r>
            <a:r>
              <a:rPr lang="en-US" sz="4800" dirty="0" smtClean="0"/>
              <a:t> force.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190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Mechanical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Mechanical advantage is equal to </a:t>
            </a:r>
            <a:r>
              <a:rPr lang="en-US" sz="4800" u="sng" dirty="0" smtClean="0"/>
              <a:t>output</a:t>
            </a:r>
            <a:r>
              <a:rPr lang="en-US" sz="4800" dirty="0" smtClean="0"/>
              <a:t> force divided by the </a:t>
            </a:r>
            <a:r>
              <a:rPr lang="en-US" sz="4800" u="sng" dirty="0" smtClean="0"/>
              <a:t>input</a:t>
            </a:r>
            <a:r>
              <a:rPr lang="en-US" sz="4800" dirty="0" smtClean="0"/>
              <a:t> force.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1842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607778" cy="990600"/>
          </a:xfrm>
        </p:spPr>
        <p:txBody>
          <a:bodyPr>
            <a:noAutofit/>
          </a:bodyPr>
          <a:lstStyle/>
          <a:p>
            <a:r>
              <a:rPr lang="en-US" sz="4200" dirty="0" smtClean="0"/>
              <a:t>Actual vs. Ideal Mechanical Advantage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5022"/>
          </a:xfrm>
        </p:spPr>
        <p:txBody>
          <a:bodyPr>
            <a:normAutofit lnSpcReduction="10000"/>
          </a:bodyPr>
          <a:lstStyle/>
          <a:p>
            <a:r>
              <a:rPr lang="en-US" sz="4800" u="sng" dirty="0" smtClean="0"/>
              <a:t>Ideal </a:t>
            </a:r>
            <a:r>
              <a:rPr lang="en-US" sz="4800" dirty="0" smtClean="0"/>
              <a:t>Mechanical Advantage is calculated to represent the MA of the machine </a:t>
            </a:r>
            <a:r>
              <a:rPr lang="en-US" sz="4800" u="sng" dirty="0" smtClean="0"/>
              <a:t>without</a:t>
            </a:r>
            <a:r>
              <a:rPr lang="en-US" sz="4800" dirty="0" smtClean="0"/>
              <a:t> friction.</a:t>
            </a:r>
          </a:p>
          <a:p>
            <a:r>
              <a:rPr lang="en-US" sz="4800" u="sng" dirty="0" smtClean="0"/>
              <a:t>Actual </a:t>
            </a:r>
            <a:r>
              <a:rPr lang="en-US" sz="4800" dirty="0" smtClean="0"/>
              <a:t>Mechanical Advantage is calculated to represent the MA of the machine </a:t>
            </a:r>
            <a:r>
              <a:rPr lang="en-US" sz="4800" u="sng" dirty="0" smtClean="0"/>
              <a:t>with</a:t>
            </a:r>
            <a:r>
              <a:rPr lang="en-US" sz="4800" dirty="0" smtClean="0"/>
              <a:t> friction.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5449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/>
              <a:t>Mechanical Efficiency </a:t>
            </a:r>
            <a:r>
              <a:rPr lang="en-US" sz="4800" dirty="0" smtClean="0"/>
              <a:t>is a quantity usually expressed as a </a:t>
            </a:r>
            <a:r>
              <a:rPr lang="en-US" sz="4800" u="sng" dirty="0" smtClean="0"/>
              <a:t>percentage</a:t>
            </a:r>
            <a:r>
              <a:rPr lang="en-US" sz="4800" dirty="0" smtClean="0"/>
              <a:t>, that measures the ratio of work output to work input.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7906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is work?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6146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Work is the </a:t>
            </a:r>
            <a:r>
              <a:rPr lang="en-US" sz="4400" u="sng" dirty="0" smtClean="0"/>
              <a:t>transfer of energy </a:t>
            </a:r>
            <a:r>
              <a:rPr lang="en-US" sz="4400" dirty="0" smtClean="0"/>
              <a:t>to an object by using a </a:t>
            </a:r>
            <a:r>
              <a:rPr lang="en-US" sz="4400" u="sng" dirty="0" smtClean="0"/>
              <a:t>force</a:t>
            </a:r>
            <a:r>
              <a:rPr lang="en-US" sz="4400" dirty="0" smtClean="0"/>
              <a:t> that causes the object to move in the </a:t>
            </a:r>
            <a:r>
              <a:rPr lang="en-US" sz="4400" u="sng" dirty="0" smtClean="0"/>
              <a:t>direction of the force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For work to be done on an object, the object </a:t>
            </a:r>
            <a:r>
              <a:rPr lang="en-US" sz="4400" u="sng" dirty="0" smtClean="0"/>
              <a:t>must move in the same direction as the force</a:t>
            </a: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0205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Efficiency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</a:t>
            </a:r>
            <a:r>
              <a:rPr lang="en-US" sz="4800" u="sng" dirty="0" smtClean="0"/>
              <a:t>less</a:t>
            </a:r>
            <a:r>
              <a:rPr lang="en-US" sz="4800" dirty="0" smtClean="0"/>
              <a:t> work a machine has to do to overcome friction, the </a:t>
            </a:r>
            <a:r>
              <a:rPr lang="en-US" sz="4800" u="sng" dirty="0" smtClean="0"/>
              <a:t>more efficient </a:t>
            </a:r>
            <a:r>
              <a:rPr lang="en-US" sz="4800" dirty="0" smtClean="0"/>
              <a:t>the machine is.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4248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An ideal machine would be a machine that had </a:t>
            </a:r>
            <a:r>
              <a:rPr lang="en-US" sz="4800" u="sng" dirty="0" smtClean="0"/>
              <a:t>100% mechanical efficiency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2461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Machine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http://www.learn360.com/ShowVideo.aspx?ID=132365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is done when…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1. the object </a:t>
            </a:r>
            <a:r>
              <a:rPr lang="en-US" sz="4800" u="sng" dirty="0" smtClean="0"/>
              <a:t>moves</a:t>
            </a:r>
            <a:r>
              <a:rPr lang="en-US" sz="4800" dirty="0" smtClean="0"/>
              <a:t> as a force is applied.</a:t>
            </a:r>
          </a:p>
          <a:p>
            <a:r>
              <a:rPr lang="en-US" sz="4800" dirty="0" smtClean="0"/>
              <a:t>2. the direction of the object’s motion is the </a:t>
            </a:r>
            <a:r>
              <a:rPr lang="en-US" sz="4800" u="sng" dirty="0" smtClean="0"/>
              <a:t>same</a:t>
            </a:r>
            <a:r>
              <a:rPr lang="en-US" sz="4800" dirty="0" smtClean="0"/>
              <a:t> as the direction of the force.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4662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0244"/>
          </a:xfrm>
        </p:spPr>
        <p:txBody>
          <a:bodyPr>
            <a:normAutofit/>
          </a:bodyPr>
          <a:lstStyle/>
          <a:p>
            <a:r>
              <a:rPr lang="en-US" sz="4800" u="sng" dirty="0" smtClean="0"/>
              <a:t>W</a:t>
            </a:r>
            <a:r>
              <a:rPr lang="en-US" sz="4800" dirty="0" smtClean="0"/>
              <a:t> = </a:t>
            </a:r>
            <a:r>
              <a:rPr lang="en-US" sz="4800" u="sng" dirty="0" smtClean="0"/>
              <a:t>F</a:t>
            </a:r>
            <a:r>
              <a:rPr lang="en-US" sz="4800" dirty="0" smtClean="0"/>
              <a:t> x </a:t>
            </a:r>
            <a:r>
              <a:rPr lang="en-US" sz="4800" u="sng" dirty="0" smtClean="0"/>
              <a:t>d</a:t>
            </a:r>
          </a:p>
          <a:p>
            <a:r>
              <a:rPr lang="en-US" sz="4800" dirty="0" smtClean="0"/>
              <a:t>Work is calculated by multiplying the </a:t>
            </a:r>
            <a:r>
              <a:rPr lang="en-US" sz="4800" u="sng" dirty="0" smtClean="0"/>
              <a:t>force applied to the object </a:t>
            </a:r>
            <a:r>
              <a:rPr lang="en-US" sz="4800" dirty="0" smtClean="0"/>
              <a:t>by the </a:t>
            </a:r>
            <a:r>
              <a:rPr lang="en-US" sz="4800" u="sng" dirty="0" smtClean="0"/>
              <a:t>distance through which the force is applied</a:t>
            </a:r>
            <a:r>
              <a:rPr lang="en-US" sz="4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984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59022"/>
          </a:xfrm>
        </p:spPr>
        <p:txBody>
          <a:bodyPr>
            <a:normAutofit lnSpcReduction="10000"/>
          </a:bodyPr>
          <a:lstStyle/>
          <a:p>
            <a:r>
              <a:rPr lang="en-US" sz="4800" dirty="0" smtClean="0"/>
              <a:t>Force is expressed as </a:t>
            </a:r>
            <a:r>
              <a:rPr lang="en-US" sz="4800" u="sng" dirty="0" err="1" smtClean="0"/>
              <a:t>Newtons</a:t>
            </a:r>
            <a:r>
              <a:rPr lang="en-US" sz="4800" u="sng" dirty="0" smtClean="0"/>
              <a:t> (N)</a:t>
            </a:r>
          </a:p>
          <a:p>
            <a:r>
              <a:rPr lang="en-US" sz="4800" dirty="0" smtClean="0"/>
              <a:t>Distance is expressed as </a:t>
            </a:r>
            <a:r>
              <a:rPr lang="en-US" sz="4800" u="sng" dirty="0" smtClean="0"/>
              <a:t>meters (m)</a:t>
            </a:r>
          </a:p>
          <a:p>
            <a:r>
              <a:rPr lang="en-US" sz="4800" dirty="0" smtClean="0"/>
              <a:t>Work is expressed as a </a:t>
            </a:r>
            <a:r>
              <a:rPr lang="en-US" sz="4800" u="sng" dirty="0" smtClean="0"/>
              <a:t>newton-meter (N-m) </a:t>
            </a:r>
            <a:r>
              <a:rPr lang="en-US" sz="4800" dirty="0" smtClean="0"/>
              <a:t>or </a:t>
            </a:r>
            <a:r>
              <a:rPr lang="en-US" sz="4800" u="sng" dirty="0" smtClean="0"/>
              <a:t>Joules (J)</a:t>
            </a:r>
            <a:endParaRPr lang="en-US" sz="4800" u="sng" dirty="0"/>
          </a:p>
        </p:txBody>
      </p:sp>
    </p:spTree>
    <p:extLst>
      <p:ext uri="{BB962C8B-B14F-4D97-AF65-F5344CB8AC3E}">
        <p14:creationId xmlns:p14="http://schemas.microsoft.com/office/powerpoint/2010/main" val="264898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89689"/>
          </a:xfrm>
        </p:spPr>
        <p:txBody>
          <a:bodyPr>
            <a:normAutofit lnSpcReduction="10000"/>
          </a:bodyPr>
          <a:lstStyle/>
          <a:p>
            <a:r>
              <a:rPr lang="en-US" sz="4800" dirty="0" smtClean="0"/>
              <a:t>A joule is used to express </a:t>
            </a:r>
            <a:r>
              <a:rPr lang="en-US" sz="4800" u="sng" dirty="0" smtClean="0"/>
              <a:t>energy</a:t>
            </a:r>
            <a:r>
              <a:rPr lang="en-US" sz="4800" dirty="0" smtClean="0"/>
              <a:t>.</a:t>
            </a:r>
          </a:p>
          <a:p>
            <a:r>
              <a:rPr lang="en-US" sz="4800" dirty="0" smtClean="0"/>
              <a:t>A joule is equivalent to the amount of work done by a </a:t>
            </a:r>
            <a:r>
              <a:rPr lang="en-US" sz="4800" u="sng" dirty="0" smtClean="0"/>
              <a:t>force of 1N </a:t>
            </a:r>
            <a:r>
              <a:rPr lang="en-US" sz="4800" dirty="0" smtClean="0"/>
              <a:t>acting through a </a:t>
            </a:r>
            <a:r>
              <a:rPr lang="en-US" sz="4800" u="sng" dirty="0" smtClean="0"/>
              <a:t>distance of 1m </a:t>
            </a:r>
            <a:r>
              <a:rPr lang="en-US" sz="4800" dirty="0" smtClean="0"/>
              <a:t>in the direction of the force.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822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Video Clip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http://www.learn360.com/ShowVideo.aspx?ID=639400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/>
              <a:t>Power</a:t>
            </a:r>
            <a:r>
              <a:rPr lang="en-US" sz="4800" dirty="0" smtClean="0"/>
              <a:t> is the rate of which work is done or energy is transformed.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883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/>
              <a:t>P</a:t>
            </a:r>
            <a:r>
              <a:rPr lang="en-US" sz="4800" dirty="0" smtClean="0"/>
              <a:t> = (</a:t>
            </a:r>
            <a:r>
              <a:rPr lang="en-US" sz="4800" u="sng" dirty="0" smtClean="0"/>
              <a:t>W</a:t>
            </a:r>
            <a:r>
              <a:rPr lang="en-US" sz="4800" dirty="0" smtClean="0"/>
              <a:t>/</a:t>
            </a:r>
            <a:r>
              <a:rPr lang="en-US" sz="4800" u="sng" dirty="0" smtClean="0"/>
              <a:t>t</a:t>
            </a:r>
            <a:r>
              <a:rPr lang="en-US" sz="4800" dirty="0" smtClean="0"/>
              <a:t>)</a:t>
            </a:r>
          </a:p>
          <a:p>
            <a:r>
              <a:rPr lang="en-US" sz="4800" dirty="0" smtClean="0"/>
              <a:t>Power is </a:t>
            </a:r>
            <a:r>
              <a:rPr lang="en-US" sz="4800" u="sng" dirty="0" smtClean="0"/>
              <a:t>work</a:t>
            </a:r>
            <a:r>
              <a:rPr lang="en-US" sz="4800" dirty="0" smtClean="0"/>
              <a:t> divided by </a:t>
            </a:r>
            <a:r>
              <a:rPr lang="en-US" sz="4800" u="sng" dirty="0" smtClean="0"/>
              <a:t>time</a:t>
            </a:r>
            <a:r>
              <a:rPr lang="en-US" sz="4800" dirty="0" smtClean="0"/>
              <a:t>.</a:t>
            </a:r>
          </a:p>
          <a:p>
            <a:r>
              <a:rPr lang="en-US" sz="4800" dirty="0" smtClean="0"/>
              <a:t>Power is expressed as a </a:t>
            </a:r>
            <a:r>
              <a:rPr lang="en-US" sz="4800" u="sng" dirty="0" smtClean="0"/>
              <a:t>watt</a:t>
            </a:r>
            <a:r>
              <a:rPr lang="en-US" sz="4800" dirty="0" smtClean="0"/>
              <a:t> (W), which is equal to </a:t>
            </a:r>
            <a:r>
              <a:rPr lang="en-US" sz="4800" u="sng" dirty="0" smtClean="0"/>
              <a:t>J/s</a:t>
            </a:r>
            <a:endParaRPr lang="en-US" sz="4800" u="sng" dirty="0"/>
          </a:p>
        </p:txBody>
      </p:sp>
    </p:spTree>
    <p:extLst>
      <p:ext uri="{BB962C8B-B14F-4D97-AF65-F5344CB8AC3E}">
        <p14:creationId xmlns:p14="http://schemas.microsoft.com/office/powerpoint/2010/main" val="328779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695</TotalTime>
  <Words>540</Words>
  <Application>Microsoft Office PowerPoint</Application>
  <PresentationFormat>On-screen Show (4:3)</PresentationFormat>
  <Paragraphs>58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Median</vt:lpstr>
      <vt:lpstr>Work, Power and machines</vt:lpstr>
      <vt:lpstr>What is work?</vt:lpstr>
      <vt:lpstr>Work is done when…</vt:lpstr>
      <vt:lpstr>Calculating Work</vt:lpstr>
      <vt:lpstr>Units</vt:lpstr>
      <vt:lpstr>Joule</vt:lpstr>
      <vt:lpstr>Work Video Clip</vt:lpstr>
      <vt:lpstr>Power</vt:lpstr>
      <vt:lpstr>Calculating Power</vt:lpstr>
      <vt:lpstr>Increasing Power</vt:lpstr>
      <vt:lpstr>Machines</vt:lpstr>
      <vt:lpstr>Journal Entry 12-12-12</vt:lpstr>
      <vt:lpstr>What is a Machine?</vt:lpstr>
      <vt:lpstr>Work and Machines</vt:lpstr>
      <vt:lpstr>How Machines Help</vt:lpstr>
      <vt:lpstr>Mechanical Advantage</vt:lpstr>
      <vt:lpstr>Calculating Mechanical Advantage</vt:lpstr>
      <vt:lpstr>Actual vs. Ideal Mechanical Advantage</vt:lpstr>
      <vt:lpstr>Mechanical Efficiency</vt:lpstr>
      <vt:lpstr>Mechanical Efficiency cont.</vt:lpstr>
      <vt:lpstr>Ideal Machine</vt:lpstr>
      <vt:lpstr>Simple Machine Video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Work, Power and machines</dc:title>
  <dc:creator>Jessica Wright</dc:creator>
  <cp:lastModifiedBy>Elaine Theus</cp:lastModifiedBy>
  <cp:revision>13</cp:revision>
  <dcterms:created xsi:type="dcterms:W3CDTF">2012-12-09T20:23:33Z</dcterms:created>
  <dcterms:modified xsi:type="dcterms:W3CDTF">2012-12-13T18:44:15Z</dcterms:modified>
</cp:coreProperties>
</file>