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72" r:id="rId3"/>
    <p:sldId id="273" r:id="rId4"/>
    <p:sldId id="258" r:id="rId5"/>
    <p:sldId id="274" r:id="rId6"/>
    <p:sldId id="268" r:id="rId7"/>
    <p:sldId id="261" r:id="rId8"/>
    <p:sldId id="264" r:id="rId9"/>
    <p:sldId id="266" r:id="rId10"/>
    <p:sldId id="269" r:id="rId11"/>
    <p:sldId id="270" r:id="rId12"/>
    <p:sldId id="27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924"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C4F3B25-0BDD-4026-91BE-F21BFDBFB263}" type="datetimeFigureOut">
              <a:rPr lang="en-US" smtClean="0"/>
              <a:pPr/>
              <a:t>11/10/2012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F746FD-0A2A-4700-8361-AB5436FE6D60}" type="slidenum">
              <a:rPr lang="en-US" smtClean="0"/>
              <a:pPr/>
              <a:t>‹#›</a:t>
            </a:fld>
            <a:endParaRPr lang="en-US"/>
          </a:p>
        </p:txBody>
      </p:sp>
    </p:spTree>
    <p:extLst>
      <p:ext uri="{BB962C8B-B14F-4D97-AF65-F5344CB8AC3E}">
        <p14:creationId xmlns:p14="http://schemas.microsoft.com/office/powerpoint/2010/main" val="4285068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5D07B6-D7A8-4DA5-896F-7D90D928B3D6}" type="datetimeFigureOut">
              <a:rPr lang="en-US" smtClean="0"/>
              <a:pPr/>
              <a:t>11/10/2012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C5ED30F-D2D1-4A9A-B0F1-BB905AA53AB7}" type="slidenum">
              <a:rPr lang="en-US" smtClean="0"/>
              <a:pPr/>
              <a:t>‹#›</a:t>
            </a:fld>
            <a:endParaRPr lang="en-US"/>
          </a:p>
        </p:txBody>
      </p:sp>
    </p:spTree>
    <p:extLst>
      <p:ext uri="{BB962C8B-B14F-4D97-AF65-F5344CB8AC3E}">
        <p14:creationId xmlns:p14="http://schemas.microsoft.com/office/powerpoint/2010/main" val="68876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6F9E419-C3E2-4B4C-B14B-04D92FF19604}"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50641-6E1C-4097-883E-3F399DBD655B}" type="datetimeFigureOut">
              <a:rPr lang="en-US" smtClean="0"/>
              <a:pPr/>
              <a:t>11/10/2012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50641-6E1C-4097-883E-3F399DBD655B}" type="datetimeFigureOut">
              <a:rPr lang="en-US" smtClean="0"/>
              <a:pPr/>
              <a:t>11/10/2012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65342-0F44-4D07-9B5A-C7613CB401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scholar"/>
          <p:cNvPicPr>
            <a:picLocks noChangeAspect="1" noChangeArrowheads="1"/>
          </p:cNvPicPr>
          <p:nvPr/>
        </p:nvPicPr>
        <p:blipFill>
          <a:blip r:embed="rId3" cstate="print"/>
          <a:srcRect/>
          <a:stretch>
            <a:fillRect/>
          </a:stretch>
        </p:blipFill>
        <p:spPr bwMode="auto">
          <a:xfrm>
            <a:off x="762000" y="304800"/>
            <a:ext cx="7620000" cy="6083300"/>
          </a:xfrm>
          <a:prstGeom prst="rect">
            <a:avLst/>
          </a:prstGeom>
          <a:noFill/>
        </p:spPr>
      </p:pic>
      <p:sp>
        <p:nvSpPr>
          <p:cNvPr id="7" name="Rectangle 8"/>
          <p:cNvSpPr>
            <a:spLocks noChangeArrowheads="1"/>
          </p:cNvSpPr>
          <p:nvPr/>
        </p:nvSpPr>
        <p:spPr bwMode="auto">
          <a:xfrm>
            <a:off x="4572000" y="1219200"/>
            <a:ext cx="3809999" cy="1625600"/>
          </a:xfrm>
          <a:prstGeom prst="rect">
            <a:avLst/>
          </a:prstGeom>
          <a:solidFill>
            <a:srgbClr val="000000"/>
          </a:solidFill>
          <a:ln w="12700" cap="sq">
            <a:noFill/>
            <a:miter lim="800000"/>
            <a:headEnd type="none" w="sm" len="sm"/>
            <a:tailEnd type="none" w="sm" len="sm"/>
          </a:ln>
          <a:effectLst/>
        </p:spPr>
        <p:txBody>
          <a:bodyPr wrap="none" anchor="ctr"/>
          <a:lstStyle/>
          <a:p>
            <a:endParaRPr lang="en-US"/>
          </a:p>
        </p:txBody>
      </p:sp>
      <p:sp>
        <p:nvSpPr>
          <p:cNvPr id="2050" name="Rectangle 2"/>
          <p:cNvSpPr>
            <a:spLocks noGrp="1" noChangeArrowheads="1"/>
          </p:cNvSpPr>
          <p:nvPr>
            <p:ph type="ctrTitle"/>
          </p:nvPr>
        </p:nvSpPr>
        <p:spPr>
          <a:xfrm>
            <a:off x="4648200" y="381000"/>
            <a:ext cx="4038600" cy="2895600"/>
          </a:xfrm>
        </p:spPr>
        <p:txBody>
          <a:bodyPr>
            <a:normAutofit/>
          </a:bodyPr>
          <a:lstStyle/>
          <a:p>
            <a:r>
              <a:rPr lang="en-US" sz="6000" dirty="0">
                <a:solidFill>
                  <a:schemeClr val="bg1"/>
                </a:solidFill>
                <a:effectLst>
                  <a:outerShdw blurRad="38100" dist="38100" dir="2700000" algn="tl">
                    <a:srgbClr val="000000">
                      <a:alpha val="43137"/>
                    </a:srgbClr>
                  </a:outerShdw>
                </a:effectLst>
                <a:latin typeface="Harrington" pitchFamily="82" charset="0"/>
              </a:rPr>
              <a:t>The </a:t>
            </a:r>
            <a:r>
              <a:rPr lang="en-US" sz="6000" dirty="0" smtClean="0">
                <a:solidFill>
                  <a:schemeClr val="bg1"/>
                </a:solidFill>
                <a:effectLst>
                  <a:outerShdw blurRad="38100" dist="38100" dir="2700000" algn="tl">
                    <a:srgbClr val="000000">
                      <a:alpha val="43137"/>
                    </a:srgbClr>
                  </a:outerShdw>
                </a:effectLst>
                <a:latin typeface="Harrington" pitchFamily="82" charset="0"/>
              </a:rPr>
              <a:t>Scientific</a:t>
            </a:r>
            <a:br>
              <a:rPr lang="en-US" sz="6000" dirty="0" smtClean="0">
                <a:solidFill>
                  <a:schemeClr val="bg1"/>
                </a:solidFill>
                <a:effectLst>
                  <a:outerShdw blurRad="38100" dist="38100" dir="2700000" algn="tl">
                    <a:srgbClr val="000000">
                      <a:alpha val="43137"/>
                    </a:srgbClr>
                  </a:outerShdw>
                </a:effectLst>
                <a:latin typeface="Harrington" pitchFamily="82" charset="0"/>
              </a:rPr>
            </a:br>
            <a:r>
              <a:rPr lang="en-US" sz="6000" dirty="0" smtClean="0">
                <a:solidFill>
                  <a:schemeClr val="bg1"/>
                </a:solidFill>
                <a:effectLst>
                  <a:outerShdw blurRad="38100" dist="38100" dir="2700000" algn="tl">
                    <a:srgbClr val="000000">
                      <a:alpha val="43137"/>
                    </a:srgbClr>
                  </a:outerShdw>
                </a:effectLst>
                <a:latin typeface="Harrington" pitchFamily="82" charset="0"/>
              </a:rPr>
              <a:t>Revolution </a:t>
            </a:r>
            <a:endParaRPr lang="en-US" dirty="0"/>
          </a:p>
        </p:txBody>
      </p:sp>
      <p:sp>
        <p:nvSpPr>
          <p:cNvPr id="2" name="Subtitle 1"/>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sz="4000" dirty="0" smtClean="0">
                <a:solidFill>
                  <a:schemeClr val="tx2">
                    <a:lumMod val="40000"/>
                    <a:lumOff val="60000"/>
                  </a:schemeClr>
                </a:solidFill>
              </a:rPr>
              <a:t>Effects </a:t>
            </a:r>
            <a:r>
              <a:rPr lang="en-US" sz="4000" dirty="0">
                <a:solidFill>
                  <a:schemeClr val="tx2">
                    <a:lumMod val="40000"/>
                    <a:lumOff val="60000"/>
                  </a:schemeClr>
                </a:solidFill>
              </a:rPr>
              <a:t>of the Scientific Revolution</a:t>
            </a:r>
          </a:p>
        </p:txBody>
      </p:sp>
      <p:sp>
        <p:nvSpPr>
          <p:cNvPr id="26630" name="Rectangle 6"/>
          <p:cNvSpPr>
            <a:spLocks noGrp="1" noChangeArrowheads="1"/>
          </p:cNvSpPr>
          <p:nvPr>
            <p:ph type="body" sz="half" idx="2"/>
          </p:nvPr>
        </p:nvSpPr>
        <p:spPr/>
        <p:txBody>
          <a:bodyPr/>
          <a:lstStyle/>
          <a:p>
            <a:r>
              <a:rPr lang="en-US" sz="2400" dirty="0">
                <a:solidFill>
                  <a:schemeClr val="bg1"/>
                </a:solidFill>
              </a:rPr>
              <a:t>Rise of the “Scientific Community”</a:t>
            </a:r>
          </a:p>
          <a:p>
            <a:pPr lvl="1">
              <a:buFont typeface="Wingdings" pitchFamily="2" charset="2"/>
              <a:buNone/>
            </a:pPr>
            <a:r>
              <a:rPr lang="en-US" sz="2000" dirty="0">
                <a:solidFill>
                  <a:schemeClr val="bg1"/>
                </a:solidFill>
              </a:rPr>
              <a:t>	--Royal Society of London (1662)</a:t>
            </a:r>
          </a:p>
          <a:p>
            <a:pPr lvl="1">
              <a:buFont typeface="Wingdings" pitchFamily="2" charset="2"/>
              <a:buNone/>
            </a:pPr>
            <a:r>
              <a:rPr lang="en-US" sz="2000" dirty="0">
                <a:solidFill>
                  <a:schemeClr val="bg1"/>
                </a:solidFill>
              </a:rPr>
              <a:t>	--Academy of Royal Sciences (1666)</a:t>
            </a:r>
          </a:p>
          <a:p>
            <a:r>
              <a:rPr lang="en-US" sz="2400" dirty="0">
                <a:solidFill>
                  <a:schemeClr val="bg1"/>
                </a:solidFill>
              </a:rPr>
              <a:t>The modern scientific method</a:t>
            </a:r>
          </a:p>
          <a:p>
            <a:r>
              <a:rPr lang="en-US" sz="2400" dirty="0">
                <a:solidFill>
                  <a:schemeClr val="bg1"/>
                </a:solidFill>
              </a:rPr>
              <a:t>A universe ordered according to natural laws</a:t>
            </a:r>
          </a:p>
        </p:txBody>
      </p:sp>
      <p:pic>
        <p:nvPicPr>
          <p:cNvPr id="26631" name="Picture 7" descr="sprat"/>
          <p:cNvPicPr>
            <a:picLocks noChangeAspect="1" noChangeArrowheads="1"/>
          </p:cNvPicPr>
          <p:nvPr/>
        </p:nvPicPr>
        <p:blipFill>
          <a:blip r:embed="rId3" cstate="print"/>
          <a:srcRect/>
          <a:stretch>
            <a:fillRect/>
          </a:stretch>
        </p:blipFill>
        <p:spPr bwMode="auto">
          <a:xfrm>
            <a:off x="838200" y="1981200"/>
            <a:ext cx="3436938" cy="4241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6630">
                                            <p:txEl>
                                              <p:pRg st="0" end="0"/>
                                            </p:txEl>
                                          </p:spTgt>
                                        </p:tgtEl>
                                        <p:attrNameLst>
                                          <p:attrName>style.visibility</p:attrName>
                                        </p:attrNameLst>
                                      </p:cBhvr>
                                      <p:to>
                                        <p:strVal val="visible"/>
                                      </p:to>
                                    </p:set>
                                    <p:anim calcmode="lin" valueType="num">
                                      <p:cBhvr>
                                        <p:cTn id="7" dur="500" fill="hold"/>
                                        <p:tgtEl>
                                          <p:spTgt spid="266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3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663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266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6630">
                                            <p:txEl>
                                              <p:pRg st="1" end="1"/>
                                            </p:txEl>
                                          </p:spTgt>
                                        </p:tgtEl>
                                        <p:attrNameLst>
                                          <p:attrName>style.visibility</p:attrName>
                                        </p:attrNameLst>
                                      </p:cBhvr>
                                      <p:to>
                                        <p:strVal val="visible"/>
                                      </p:to>
                                    </p:set>
                                    <p:anim calcmode="lin" valueType="num">
                                      <p:cBhvr>
                                        <p:cTn id="15" dur="500" fill="hold"/>
                                        <p:tgtEl>
                                          <p:spTgt spid="26630">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6630">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6630">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266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6630">
                                            <p:txEl>
                                              <p:pRg st="2" end="2"/>
                                            </p:txEl>
                                          </p:spTgt>
                                        </p:tgtEl>
                                        <p:attrNameLst>
                                          <p:attrName>style.visibility</p:attrName>
                                        </p:attrNameLst>
                                      </p:cBhvr>
                                      <p:to>
                                        <p:strVal val="visible"/>
                                      </p:to>
                                    </p:set>
                                    <p:anim calcmode="lin" valueType="num">
                                      <p:cBhvr>
                                        <p:cTn id="23" dur="500" fill="hold"/>
                                        <p:tgtEl>
                                          <p:spTgt spid="2663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6630">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6630">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2663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6630">
                                            <p:txEl>
                                              <p:pRg st="3" end="3"/>
                                            </p:txEl>
                                          </p:spTgt>
                                        </p:tgtEl>
                                        <p:attrNameLst>
                                          <p:attrName>style.visibility</p:attrName>
                                        </p:attrNameLst>
                                      </p:cBhvr>
                                      <p:to>
                                        <p:strVal val="visible"/>
                                      </p:to>
                                    </p:set>
                                    <p:anim calcmode="lin" valueType="num">
                                      <p:cBhvr>
                                        <p:cTn id="31" dur="500" fill="hold"/>
                                        <p:tgtEl>
                                          <p:spTgt spid="2663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6630">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6630">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2663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26630">
                                            <p:txEl>
                                              <p:pRg st="4" end="4"/>
                                            </p:txEl>
                                          </p:spTgt>
                                        </p:tgtEl>
                                        <p:attrNameLst>
                                          <p:attrName>style.visibility</p:attrName>
                                        </p:attrNameLst>
                                      </p:cBhvr>
                                      <p:to>
                                        <p:strVal val="visible"/>
                                      </p:to>
                                    </p:set>
                                    <p:anim calcmode="lin" valueType="num">
                                      <p:cBhvr>
                                        <p:cTn id="39" dur="500" fill="hold"/>
                                        <p:tgtEl>
                                          <p:spTgt spid="26630">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6630">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26630">
                                            <p:txEl>
                                              <p:pRg st="4" end="4"/>
                                            </p:txEl>
                                          </p:spTgt>
                                        </p:tgtEl>
                                        <p:attrNameLst>
                                          <p:attrName>style.rotation</p:attrName>
                                        </p:attrNameLst>
                                      </p:cBhvr>
                                      <p:tavLst>
                                        <p:tav tm="0">
                                          <p:val>
                                            <p:fltVal val="90"/>
                                          </p:val>
                                        </p:tav>
                                        <p:tav tm="100000">
                                          <p:val>
                                            <p:fltVal val="0"/>
                                          </p:val>
                                        </p:tav>
                                      </p:tavLst>
                                    </p:anim>
                                    <p:animEffect transition="in" filter="fade">
                                      <p:cBhvr>
                                        <p:cTn id="42" dur="500"/>
                                        <p:tgtEl>
                                          <p:spTgt spid="266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dirty="0" smtClean="0">
                <a:solidFill>
                  <a:schemeClr val="accent1">
                    <a:lumMod val="40000"/>
                    <a:lumOff val="60000"/>
                  </a:schemeClr>
                </a:solidFill>
                <a:effectLst>
                  <a:outerShdw blurRad="38100" dist="38100" dir="2700000" algn="tl">
                    <a:srgbClr val="000000">
                      <a:alpha val="43137"/>
                    </a:srgbClr>
                  </a:outerShdw>
                </a:effectLst>
              </a:rPr>
              <a:t>Effects of </a:t>
            </a:r>
            <a:r>
              <a:rPr lang="en-US" sz="4000" dirty="0">
                <a:solidFill>
                  <a:schemeClr val="accent1">
                    <a:lumMod val="40000"/>
                    <a:lumOff val="60000"/>
                  </a:schemeClr>
                </a:solidFill>
                <a:effectLst>
                  <a:outerShdw blurRad="38100" dist="38100" dir="2700000" algn="tl">
                    <a:srgbClr val="000000">
                      <a:alpha val="43137"/>
                    </a:srgbClr>
                  </a:outerShdw>
                </a:effectLst>
              </a:rPr>
              <a:t>the Scientific </a:t>
            </a:r>
            <a:r>
              <a:rPr lang="en-US" sz="4000" dirty="0" smtClean="0">
                <a:solidFill>
                  <a:schemeClr val="accent1">
                    <a:lumMod val="40000"/>
                    <a:lumOff val="60000"/>
                  </a:schemeClr>
                </a:solidFill>
                <a:effectLst>
                  <a:outerShdw blurRad="38100" dist="38100" dir="2700000" algn="tl">
                    <a:srgbClr val="000000">
                      <a:alpha val="43137"/>
                    </a:srgbClr>
                  </a:outerShdw>
                </a:effectLst>
              </a:rPr>
              <a:t>Revolution</a:t>
            </a:r>
            <a:endParaRPr lang="en-US" sz="4000" dirty="0">
              <a:solidFill>
                <a:schemeClr val="accent1">
                  <a:lumMod val="40000"/>
                  <a:lumOff val="60000"/>
                </a:schemeClr>
              </a:solidFill>
              <a:effectLst>
                <a:outerShdw blurRad="38100" dist="38100" dir="2700000" algn="tl">
                  <a:srgbClr val="000000">
                    <a:alpha val="43137"/>
                  </a:srgbClr>
                </a:outerShdw>
              </a:effectLst>
            </a:endParaRPr>
          </a:p>
        </p:txBody>
      </p:sp>
      <p:sp>
        <p:nvSpPr>
          <p:cNvPr id="28677" name="Rectangle 5"/>
          <p:cNvSpPr>
            <a:spLocks noGrp="1" noChangeArrowheads="1"/>
          </p:cNvSpPr>
          <p:nvPr>
            <p:ph type="body" sz="half" idx="2"/>
          </p:nvPr>
        </p:nvSpPr>
        <p:spPr/>
        <p:txBody>
          <a:bodyPr/>
          <a:lstStyle/>
          <a:p>
            <a:r>
              <a:rPr lang="en-US" sz="2400" dirty="0">
                <a:solidFill>
                  <a:schemeClr val="bg1"/>
                </a:solidFill>
              </a:rPr>
              <a:t>Laws discovered by human reason</a:t>
            </a:r>
          </a:p>
          <a:p>
            <a:r>
              <a:rPr lang="en-US" sz="2400" dirty="0">
                <a:solidFill>
                  <a:schemeClr val="bg1"/>
                </a:solidFill>
              </a:rPr>
              <a:t>“De-Spiritualized” and </a:t>
            </a:r>
            <a:r>
              <a:rPr lang="en-US" sz="2400" dirty="0" smtClean="0">
                <a:solidFill>
                  <a:schemeClr val="bg1"/>
                </a:solidFill>
              </a:rPr>
              <a:t/>
            </a:r>
            <a:br>
              <a:rPr lang="en-US" sz="2400" dirty="0" smtClean="0">
                <a:solidFill>
                  <a:schemeClr val="bg1"/>
                </a:solidFill>
              </a:rPr>
            </a:br>
            <a:r>
              <a:rPr lang="en-US" sz="2400" dirty="0" smtClean="0">
                <a:solidFill>
                  <a:schemeClr val="bg1"/>
                </a:solidFill>
              </a:rPr>
              <a:t>de-mystified </a:t>
            </a:r>
            <a:r>
              <a:rPr lang="en-US" sz="2400" dirty="0">
                <a:solidFill>
                  <a:schemeClr val="bg1"/>
                </a:solidFill>
              </a:rPr>
              <a:t>the Universe</a:t>
            </a:r>
          </a:p>
          <a:p>
            <a:r>
              <a:rPr lang="en-US" sz="2400" dirty="0">
                <a:solidFill>
                  <a:schemeClr val="bg1"/>
                </a:solidFill>
              </a:rPr>
              <a:t>Mechanical View of the Universe</a:t>
            </a:r>
          </a:p>
          <a:p>
            <a:r>
              <a:rPr lang="en-US" sz="2400" dirty="0">
                <a:solidFill>
                  <a:schemeClr val="bg1"/>
                </a:solidFill>
              </a:rPr>
              <a:t>Deistic View of God</a:t>
            </a:r>
          </a:p>
          <a:p>
            <a:pPr>
              <a:buFont typeface="Wingdings" pitchFamily="2" charset="2"/>
              <a:buNone/>
            </a:pPr>
            <a:r>
              <a:rPr lang="en-US" sz="2400" dirty="0">
                <a:solidFill>
                  <a:schemeClr val="bg1"/>
                </a:solidFill>
              </a:rPr>
              <a:t>	--God as the cosmic capitalist</a:t>
            </a:r>
          </a:p>
        </p:txBody>
      </p:sp>
      <p:pic>
        <p:nvPicPr>
          <p:cNvPr id="28678" name="Picture 6" descr="deism"/>
          <p:cNvPicPr>
            <a:picLocks noChangeAspect="1" noChangeArrowheads="1"/>
          </p:cNvPicPr>
          <p:nvPr/>
        </p:nvPicPr>
        <p:blipFill>
          <a:blip r:embed="rId3" cstate="print"/>
          <a:srcRect/>
          <a:stretch>
            <a:fillRect/>
          </a:stretch>
        </p:blipFill>
        <p:spPr bwMode="auto">
          <a:xfrm>
            <a:off x="609600" y="1981200"/>
            <a:ext cx="3657600" cy="3657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dissolve">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dissolve">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Effect transition="in" filter="dissolve">
                                      <p:cBhvr>
                                        <p:cTn id="17" dur="500"/>
                                        <p:tgtEl>
                                          <p:spTgt spid="286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677">
                                            <p:txEl>
                                              <p:pRg st="3" end="3"/>
                                            </p:txEl>
                                          </p:spTgt>
                                        </p:tgtEl>
                                        <p:attrNameLst>
                                          <p:attrName>style.visibility</p:attrName>
                                        </p:attrNameLst>
                                      </p:cBhvr>
                                      <p:to>
                                        <p:strVal val="visible"/>
                                      </p:to>
                                    </p:set>
                                    <p:animEffect transition="in" filter="dissolve">
                                      <p:cBhvr>
                                        <p:cTn id="22" dur="500"/>
                                        <p:tgtEl>
                                          <p:spTgt spid="286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677">
                                            <p:txEl>
                                              <p:pRg st="4" end="4"/>
                                            </p:txEl>
                                          </p:spTgt>
                                        </p:tgtEl>
                                        <p:attrNameLst>
                                          <p:attrName>style.visibility</p:attrName>
                                        </p:attrNameLst>
                                      </p:cBhvr>
                                      <p:to>
                                        <p:strVal val="visible"/>
                                      </p:to>
                                    </p:set>
                                    <p:animEffect transition="in" filter="dissolve">
                                      <p:cBhvr>
                                        <p:cTn id="27" dur="500"/>
                                        <p:tgtEl>
                                          <p:spTgt spid="286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5225"/>
            <a:ext cx="2133600" cy="476250"/>
          </a:xfrm>
        </p:spPr>
        <p:txBody>
          <a:bodyPr/>
          <a:lstStyle/>
          <a:p>
            <a:fld id="{2D4AAC14-F3D9-42B2-B8B9-15AAE7F0B3B5}" type="slidenum">
              <a:rPr lang="en-US"/>
              <a:pPr/>
              <a:t>12</a:t>
            </a:fld>
            <a:endParaRPr lang="en-US"/>
          </a:p>
        </p:txBody>
      </p:sp>
      <p:sp>
        <p:nvSpPr>
          <p:cNvPr id="3" name="Rectangle 2"/>
          <p:cNvSpPr txBox="1">
            <a:spLocks noChangeArrowheads="1"/>
          </p:cNvSpPr>
          <p:nvPr/>
        </p:nvSpPr>
        <p:spPr>
          <a:xfrm>
            <a:off x="457200"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1">
                    <a:lumMod val="40000"/>
                    <a:lumOff val="60000"/>
                  </a:schemeClr>
                </a:solidFill>
                <a:effectLst>
                  <a:outerShdw blurRad="38100" dist="38100" dir="2700000" algn="tl">
                    <a:srgbClr val="000000"/>
                  </a:outerShdw>
                </a:effectLst>
                <a:uLnTx/>
                <a:uFillTx/>
                <a:latin typeface="+mj-lt"/>
                <a:ea typeface="+mj-ea"/>
                <a:cs typeface="+mj-cs"/>
              </a:rPr>
              <a:t>Effects of the Scientific Revolution</a:t>
            </a:r>
          </a:p>
        </p:txBody>
      </p:sp>
      <p:sp>
        <p:nvSpPr>
          <p:cNvPr id="4" name="Rectangle 3"/>
          <p:cNvSpPr txBox="1">
            <a:spLocks noChangeArrowheads="1"/>
          </p:cNvSpPr>
          <p:nvPr/>
        </p:nvSpPr>
        <p:spPr>
          <a:xfrm>
            <a:off x="490538" y="1036638"/>
            <a:ext cx="8229600" cy="544036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Skepticism and Independent Reasoning:</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For example, Descartes reached the extreme of skepticism by doubting his own existence. Then, he realized that his own act of thinking proved his own existence (I think, therefore, I am.)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Challenges to Religion:</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The idea that the universe worked like a machine according to natural laws and without the intervention of God challenged established religious ideas. This position was adopted by the Deists in the 18th century.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Decline in Belief in Magic, Demons, and Witchcraft:</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By the 18th century, the educated classes denied the existence of demons and the power of witchcraft. The skeptical views of the educated classes were not shared by the common people for whom religion remained important. The result was a divide between learned and popular culture.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Questions about Humanity's Role in the Universe:</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By making humans the inhabitants of a tiny planet circling the sun, the Copernican Universe reduced the importance of humanity. It led people to begin to question the place of humanity in creation.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Gave Humanity Control of Nature:</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Some philosophers argued that by gaining knowledge of the laws of nature, people could control nature. Through science and technology, they could improve human life. This belief in progress became an integral part of Western culture.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Challenges to Established Views of Women:</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The new scientific ideas challenged the ancient and medieval beliefs about the physical and mental inferiority of women by concluding that both men and women made equal contribution to reproduction. Nevertheless, traditional notions about women continued to dominate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sng"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Aim</a:t>
            </a:r>
            <a:r>
              <a:rPr kumimoji="0" lang="en-US" sz="36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 Why was the Scientific Revolution important</a:t>
            </a:r>
            <a:r>
              <a:rPr kumimoji="0" lang="en-US" sz="3600" b="0" i="0" u="none" strike="noStrike" kern="0" cap="none" spc="0" normalizeH="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 to World History and Today?</a:t>
            </a:r>
            <a:endParaRPr kumimoji="0" lang="en-US" sz="36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endParaRPr>
          </a:p>
        </p:txBody>
      </p:sp>
      <p:sp>
        <p:nvSpPr>
          <p:cNvPr id="3" name="Rectangle 2"/>
          <p:cNvSpPr txBox="1">
            <a:spLocks noChangeArrowheads="1"/>
          </p:cNvSpPr>
          <p:nvPr/>
        </p:nvSpPr>
        <p:spPr>
          <a:xfrm>
            <a:off x="588264" y="44958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sng"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Do now</a:t>
            </a:r>
            <a:r>
              <a:rPr kumimoji="0" lang="en-US" sz="36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 What is the difference between religion and science?</a:t>
            </a:r>
            <a:endParaRPr kumimoji="0" lang="en-US" sz="36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40818"/>
            <a:ext cx="3936800" cy="295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09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Background</a:t>
            </a:r>
            <a:endParaRPr kumimoji="0" lang="en-US" sz="44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endParaRPr>
          </a:p>
        </p:txBody>
      </p:sp>
      <p:sp>
        <p:nvSpPr>
          <p:cNvPr id="4" name="Rectangle 3"/>
          <p:cNvSpPr txBox="1">
            <a:spLocks noChangeArrowheads="1"/>
          </p:cNvSpPr>
          <p:nvPr/>
        </p:nvSpPr>
        <p:spPr>
          <a:xfrm>
            <a:off x="457200" y="1600200"/>
            <a:ext cx="4173538" cy="5003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The Scientific Revolution changed the way people thought about the physical</a:t>
            </a:r>
            <a:r>
              <a:rPr kumimoji="0" lang="en-US" sz="2800" b="0" i="0" u="none" strike="noStrike" kern="0" cap="none" spc="0" normalizeH="0" noProof="0" dirty="0" smtClean="0">
                <a:ln>
                  <a:noFill/>
                </a:ln>
                <a:solidFill>
                  <a:schemeClr val="bg1"/>
                </a:solidFill>
                <a:effectLst>
                  <a:outerShdw blurRad="38100" dist="38100" dir="2700000" algn="tl">
                    <a:srgbClr val="000000"/>
                  </a:outerShdw>
                </a:effectLst>
                <a:uLnTx/>
                <a:uFillTx/>
                <a:latin typeface="+mn-lt"/>
                <a:ea typeface="+mn-ea"/>
                <a:cs typeface="+mn-cs"/>
              </a:rPr>
              <a:t> world around them.</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lang="en-US" sz="2800" kern="0" noProof="0" dirty="0" smtClean="0">
                <a:solidFill>
                  <a:schemeClr val="bg1"/>
                </a:solidFill>
                <a:effectLst>
                  <a:outerShdw blurRad="38100" dist="38100" dir="2700000" algn="tl">
                    <a:srgbClr val="000000"/>
                  </a:outerShdw>
                </a:effectLst>
              </a:rPr>
              <a:t>The Scientists of this time questioned traditional beliefs about the workings of the universe.</a:t>
            </a: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442595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801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The Scientific Method</a:t>
            </a:r>
            <a:endParaRPr kumimoji="0" lang="en-US" sz="44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endParaRPr>
          </a:p>
        </p:txBody>
      </p:sp>
      <p:sp>
        <p:nvSpPr>
          <p:cNvPr id="4" name="Rectangle 3"/>
          <p:cNvSpPr txBox="1">
            <a:spLocks noChangeArrowheads="1"/>
          </p:cNvSpPr>
          <p:nvPr/>
        </p:nvSpPr>
        <p:spPr>
          <a:xfrm>
            <a:off x="152400" y="1219200"/>
            <a:ext cx="4173538" cy="5003800"/>
          </a:xfrm>
          <a:prstGeom prst="rect">
            <a:avLst/>
          </a:prstGeom>
        </p:spPr>
        <p:txBody>
          <a:bodyPr/>
          <a:lstStyle/>
          <a:p>
            <a:pPr marL="342900" lvl="0" indent="-342900" fontAlgn="base">
              <a:spcBef>
                <a:spcPct val="20000"/>
              </a:spcBef>
              <a:spcAft>
                <a:spcPct val="0"/>
              </a:spcAft>
              <a:buClr>
                <a:schemeClr val="hlink"/>
              </a:buClr>
              <a:buSzPct val="65000"/>
              <a:buFont typeface="Wingdings" pitchFamily="2" charset="2"/>
              <a:buChar char="n"/>
              <a:defRPr/>
            </a:pPr>
            <a:r>
              <a:rPr lang="en-US" sz="2800" dirty="0" smtClean="0">
                <a:solidFill>
                  <a:schemeClr val="bg1"/>
                </a:solidFill>
              </a:rPr>
              <a:t>The </a:t>
            </a:r>
            <a:r>
              <a:rPr lang="en-US" sz="2800" dirty="0">
                <a:solidFill>
                  <a:schemeClr val="bg1"/>
                </a:solidFill>
              </a:rPr>
              <a:t>scientific method uses observation and experimentation to explain theories on the workings of the universe</a:t>
            </a:r>
            <a:r>
              <a:rPr lang="en-US" sz="2800" dirty="0" smtClean="0">
                <a:solidFill>
                  <a:schemeClr val="bg1"/>
                </a:solidFill>
              </a:rPr>
              <a:t>.</a:t>
            </a:r>
          </a:p>
          <a:p>
            <a:pPr marL="342900" lvl="0" indent="-342900" fontAlgn="base">
              <a:spcBef>
                <a:spcPct val="20000"/>
              </a:spcBef>
              <a:spcAft>
                <a:spcPct val="0"/>
              </a:spcAft>
              <a:buClr>
                <a:schemeClr val="hlink"/>
              </a:buClr>
              <a:buSzPct val="65000"/>
              <a:buFont typeface="Wingdings" pitchFamily="2" charset="2"/>
              <a:buChar char="n"/>
              <a:defRPr/>
            </a:pPr>
            <a:r>
              <a:rPr lang="en-US" sz="2800" dirty="0" smtClean="0">
                <a:solidFill>
                  <a:schemeClr val="bg1"/>
                </a:solidFill>
              </a:rPr>
              <a:t> </a:t>
            </a:r>
            <a:r>
              <a:rPr lang="en-US" sz="2800" dirty="0">
                <a:solidFill>
                  <a:schemeClr val="bg1"/>
                </a:solidFill>
              </a:rPr>
              <a:t>This process removed blind adherence to tradition from science, and allowed scientists to logically find answers through the use of reason.</a:t>
            </a:r>
            <a:endPar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626" y="2746248"/>
            <a:ext cx="47625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73702" y="1349061"/>
            <a:ext cx="4572000" cy="1384995"/>
          </a:xfrm>
          <a:prstGeom prst="rect">
            <a:avLst/>
          </a:prstGeom>
        </p:spPr>
        <p:txBody>
          <a:bodyPr>
            <a:spAutoFit/>
          </a:bodyPr>
          <a:lstStyle/>
          <a:p>
            <a:pPr lvl="0" algn="ctr" fontAlgn="base">
              <a:spcBef>
                <a:spcPct val="20000"/>
              </a:spcBef>
              <a:spcAft>
                <a:spcPct val="0"/>
              </a:spcAft>
              <a:buClr>
                <a:schemeClr val="hlink"/>
              </a:buClr>
              <a:buSzPct val="65000"/>
              <a:defRPr/>
            </a:pPr>
            <a:r>
              <a:rPr lang="en-US" sz="2800" dirty="0">
                <a:solidFill>
                  <a:schemeClr val="bg1"/>
                </a:solidFill>
              </a:rPr>
              <a:t>The basis for the Scientific Revolution was the Scientific Method.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Discoveries &amp; Achievements</a:t>
            </a:r>
          </a:p>
        </p:txBody>
      </p:sp>
      <p:sp>
        <p:nvSpPr>
          <p:cNvPr id="4" name="Rectangle 3"/>
          <p:cNvSpPr txBox="1">
            <a:spLocks noChangeArrowheads="1"/>
          </p:cNvSpPr>
          <p:nvPr/>
        </p:nvSpPr>
        <p:spPr>
          <a:xfrm>
            <a:off x="457200" y="1600200"/>
            <a:ext cx="4173538" cy="5003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The Scientific </a:t>
            </a:r>
            <a:b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b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Revolution was from </a:t>
            </a:r>
            <a:b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b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1650s</a:t>
            </a:r>
            <a:r>
              <a:rPr kumimoji="0" lang="en-US" sz="2800" b="0" i="0" u="none" strike="noStrike" kern="0" cap="none" spc="0" normalizeH="0" noProof="0" dirty="0" smtClean="0">
                <a:ln>
                  <a:noFill/>
                </a:ln>
                <a:solidFill>
                  <a:schemeClr val="bg1"/>
                </a:solidFill>
                <a:effectLst>
                  <a:outerShdw blurRad="38100" dist="38100" dir="2700000" algn="tl">
                    <a:srgbClr val="000000"/>
                  </a:outerShdw>
                </a:effectLst>
                <a:uLnTx/>
                <a:uFillTx/>
                <a:latin typeface="+mn-lt"/>
                <a:ea typeface="+mn-ea"/>
                <a:cs typeface="+mn-cs"/>
              </a:rPr>
              <a:t> to Early 1800s</a:t>
            </a: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It involved gradual developments in astronomy, physics, chemistry, and biology</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p>
        </p:txBody>
      </p:sp>
      <p:pic>
        <p:nvPicPr>
          <p:cNvPr id="5" name="Picture 10"/>
          <p:cNvPicPr>
            <a:picLocks noChangeAspect="1" noChangeArrowheads="1"/>
          </p:cNvPicPr>
          <p:nvPr/>
        </p:nvPicPr>
        <p:blipFill>
          <a:blip r:embed="rId3" cstate="print">
            <a:clrChange>
              <a:clrFrom>
                <a:srgbClr val="000000"/>
              </a:clrFrom>
              <a:clrTo>
                <a:srgbClr val="000000">
                  <a:alpha val="0"/>
                </a:srgbClr>
              </a:clrTo>
            </a:clrChange>
          </a:blip>
          <a:srcRect r="5075"/>
          <a:stretch>
            <a:fillRect/>
          </a:stretch>
        </p:blipFill>
        <p:spPr bwMode="auto">
          <a:xfrm>
            <a:off x="4114800" y="1447800"/>
            <a:ext cx="4810125" cy="392430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650803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0"/>
            <a:ext cx="8229600" cy="838200"/>
          </a:xfrm>
        </p:spPr>
        <p:txBody>
          <a:bodyPr/>
          <a:lstStyle/>
          <a:p>
            <a:r>
              <a:rPr lang="en-US" sz="4000" b="1" dirty="0" smtClean="0">
                <a:solidFill>
                  <a:schemeClr val="tx2">
                    <a:lumMod val="40000"/>
                    <a:lumOff val="60000"/>
                  </a:schemeClr>
                </a:solidFill>
                <a:effectLst>
                  <a:outerShdw blurRad="38100" dist="38100" dir="2700000" algn="tl">
                    <a:srgbClr val="000000">
                      <a:alpha val="43137"/>
                    </a:srgbClr>
                  </a:outerShdw>
                </a:effectLst>
              </a:rPr>
              <a:t>Causes </a:t>
            </a:r>
            <a:r>
              <a:rPr lang="en-US" sz="4000" b="1" dirty="0">
                <a:solidFill>
                  <a:schemeClr val="tx2">
                    <a:lumMod val="40000"/>
                    <a:lumOff val="60000"/>
                  </a:schemeClr>
                </a:solidFill>
                <a:effectLst>
                  <a:outerShdw blurRad="38100" dist="38100" dir="2700000" algn="tl">
                    <a:srgbClr val="000000">
                      <a:alpha val="43137"/>
                    </a:srgbClr>
                  </a:outerShdw>
                </a:effectLst>
              </a:rPr>
              <a:t>of the Scientific Revolution</a:t>
            </a:r>
          </a:p>
        </p:txBody>
      </p:sp>
      <p:sp>
        <p:nvSpPr>
          <p:cNvPr id="24582" name="Rectangle 6"/>
          <p:cNvSpPr>
            <a:spLocks noGrp="1" noChangeArrowheads="1"/>
          </p:cNvSpPr>
          <p:nvPr>
            <p:ph type="body" sz="half" idx="2"/>
          </p:nvPr>
        </p:nvSpPr>
        <p:spPr/>
        <p:txBody>
          <a:bodyPr/>
          <a:lstStyle/>
          <a:p>
            <a:pPr>
              <a:lnSpc>
                <a:spcPct val="90000"/>
              </a:lnSpc>
            </a:pPr>
            <a:r>
              <a:rPr lang="en-US" sz="2400" dirty="0">
                <a:solidFill>
                  <a:schemeClr val="bg1"/>
                </a:solidFill>
              </a:rPr>
              <a:t>Medieval Intellectual Life and Medieval Universities</a:t>
            </a:r>
          </a:p>
          <a:p>
            <a:pPr>
              <a:lnSpc>
                <a:spcPct val="90000"/>
              </a:lnSpc>
            </a:pPr>
            <a:r>
              <a:rPr lang="en-US" sz="2400" dirty="0">
                <a:solidFill>
                  <a:schemeClr val="bg1"/>
                </a:solidFill>
              </a:rPr>
              <a:t>The Italian Renaissance</a:t>
            </a:r>
          </a:p>
          <a:p>
            <a:pPr>
              <a:lnSpc>
                <a:spcPct val="90000"/>
              </a:lnSpc>
            </a:pPr>
            <a:r>
              <a:rPr lang="en-US" sz="2400" dirty="0">
                <a:solidFill>
                  <a:schemeClr val="bg1"/>
                </a:solidFill>
              </a:rPr>
              <a:t>Renewed emphasis on mathematics</a:t>
            </a:r>
          </a:p>
          <a:p>
            <a:pPr>
              <a:lnSpc>
                <a:spcPct val="90000"/>
              </a:lnSpc>
            </a:pPr>
            <a:r>
              <a:rPr lang="en-US" sz="2400" dirty="0">
                <a:solidFill>
                  <a:schemeClr val="bg1"/>
                </a:solidFill>
              </a:rPr>
              <a:t>Renaissance </a:t>
            </a:r>
            <a:r>
              <a:rPr lang="en-US" sz="2400" dirty="0" smtClean="0">
                <a:solidFill>
                  <a:schemeClr val="bg1"/>
                </a:solidFill>
              </a:rPr>
              <a:t>idea of Humanism</a:t>
            </a:r>
            <a:endParaRPr lang="en-US" sz="2400" dirty="0">
              <a:solidFill>
                <a:schemeClr val="bg1"/>
              </a:solidFill>
            </a:endParaRPr>
          </a:p>
          <a:p>
            <a:pPr>
              <a:lnSpc>
                <a:spcPct val="90000"/>
              </a:lnSpc>
            </a:pPr>
            <a:r>
              <a:rPr lang="en-US" sz="2400" dirty="0">
                <a:solidFill>
                  <a:schemeClr val="bg1"/>
                </a:solidFill>
              </a:rPr>
              <a:t>Navigational problems of long sea voyages</a:t>
            </a:r>
          </a:p>
          <a:p>
            <a:pPr>
              <a:lnSpc>
                <a:spcPct val="90000"/>
              </a:lnSpc>
            </a:pPr>
            <a:r>
              <a:rPr lang="en-US" sz="2400" dirty="0">
                <a:solidFill>
                  <a:schemeClr val="bg1"/>
                </a:solidFill>
              </a:rPr>
              <a:t>Better scientific instruments</a:t>
            </a:r>
          </a:p>
        </p:txBody>
      </p:sp>
      <p:pic>
        <p:nvPicPr>
          <p:cNvPr id="1026" name="Picture 2"/>
          <p:cNvPicPr>
            <a:picLocks noChangeAspect="1" noChangeArrowheads="1"/>
          </p:cNvPicPr>
          <p:nvPr/>
        </p:nvPicPr>
        <p:blipFill>
          <a:blip r:embed="rId3" cstate="print"/>
          <a:srcRect/>
          <a:stretch>
            <a:fillRect/>
          </a:stretch>
        </p:blipFill>
        <p:spPr bwMode="auto">
          <a:xfrm>
            <a:off x="381000" y="1447800"/>
            <a:ext cx="3733800"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a:stretch>
            <a:fillRect/>
          </a:stretch>
        </p:blipFill>
        <p:spPr bwMode="auto">
          <a:xfrm>
            <a:off x="304800" y="1066800"/>
            <a:ext cx="3886200" cy="5334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04800" y="990600"/>
            <a:ext cx="3886200" cy="541606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304800" y="914400"/>
            <a:ext cx="3886200" cy="5621311"/>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228600" y="914400"/>
            <a:ext cx="4286250" cy="5715000"/>
          </a:xfrm>
          <a:prstGeom prst="rect">
            <a:avLst/>
          </a:prstGeom>
          <a:noFill/>
          <a:ln w="9525">
            <a:noFill/>
            <a:miter lim="800000"/>
            <a:headEnd/>
            <a:tailEnd/>
          </a:ln>
          <a:effectLst/>
        </p:spPr>
      </p:pic>
      <p:pic>
        <p:nvPicPr>
          <p:cNvPr id="24583" name="Picture 7" descr="microscope"/>
          <p:cNvPicPr>
            <a:picLocks noChangeAspect="1" noChangeArrowheads="1"/>
          </p:cNvPicPr>
          <p:nvPr/>
        </p:nvPicPr>
        <p:blipFill>
          <a:blip r:embed="rId8" cstate="print"/>
          <a:srcRect/>
          <a:stretch>
            <a:fillRect/>
          </a:stretch>
        </p:blipFill>
        <p:spPr bwMode="auto">
          <a:xfrm>
            <a:off x="228600" y="914399"/>
            <a:ext cx="4343400" cy="575115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dissolve">
                                      <p:cBhvr>
                                        <p:cTn id="7" dur="500"/>
                                        <p:tgtEl>
                                          <p:spTgt spid="245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82">
                                            <p:txEl>
                                              <p:pRg st="1" end="1"/>
                                            </p:txEl>
                                          </p:spTgt>
                                        </p:tgtEl>
                                        <p:attrNameLst>
                                          <p:attrName>style.visibility</p:attrName>
                                        </p:attrNameLst>
                                      </p:cBhvr>
                                      <p:to>
                                        <p:strVal val="visible"/>
                                      </p:to>
                                    </p:set>
                                    <p:animEffect transition="in" filter="dissolve">
                                      <p:cBhvr>
                                        <p:cTn id="12" dur="500"/>
                                        <p:tgtEl>
                                          <p:spTgt spid="2458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ssolv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4582">
                                            <p:txEl>
                                              <p:pRg st="2" end="2"/>
                                            </p:txEl>
                                          </p:spTgt>
                                        </p:tgtEl>
                                        <p:attrNameLst>
                                          <p:attrName>style.visibility</p:attrName>
                                        </p:attrNameLst>
                                      </p:cBhvr>
                                      <p:to>
                                        <p:strVal val="visible"/>
                                      </p:to>
                                    </p:set>
                                    <p:animEffect transition="in" filter="dissolve">
                                      <p:cBhvr>
                                        <p:cTn id="20" dur="500"/>
                                        <p:tgtEl>
                                          <p:spTgt spid="24582">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dissolv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4582">
                                            <p:txEl>
                                              <p:pRg st="3" end="3"/>
                                            </p:txEl>
                                          </p:spTgt>
                                        </p:tgtEl>
                                        <p:attrNameLst>
                                          <p:attrName>style.visibility</p:attrName>
                                        </p:attrNameLst>
                                      </p:cBhvr>
                                      <p:to>
                                        <p:strVal val="visible"/>
                                      </p:to>
                                    </p:set>
                                    <p:animEffect transition="in" filter="dissolve">
                                      <p:cBhvr>
                                        <p:cTn id="28" dur="500"/>
                                        <p:tgtEl>
                                          <p:spTgt spid="24582">
                                            <p:txEl>
                                              <p:pRg st="3" end="3"/>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dissolve">
                                      <p:cBhvr>
                                        <p:cTn id="31" dur="5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4582">
                                            <p:txEl>
                                              <p:pRg st="4" end="4"/>
                                            </p:txEl>
                                          </p:spTgt>
                                        </p:tgtEl>
                                        <p:attrNameLst>
                                          <p:attrName>style.visibility</p:attrName>
                                        </p:attrNameLst>
                                      </p:cBhvr>
                                      <p:to>
                                        <p:strVal val="visible"/>
                                      </p:to>
                                    </p:set>
                                    <p:animEffect transition="in" filter="dissolve">
                                      <p:cBhvr>
                                        <p:cTn id="36" dur="500"/>
                                        <p:tgtEl>
                                          <p:spTgt spid="24582">
                                            <p:txEl>
                                              <p:pRg st="4" end="4"/>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dissolve">
                                      <p:cBhvr>
                                        <p:cTn id="39" dur="500"/>
                                        <p:tgtEl>
                                          <p:spTgt spid="103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4582">
                                            <p:txEl>
                                              <p:pRg st="5" end="5"/>
                                            </p:txEl>
                                          </p:spTgt>
                                        </p:tgtEl>
                                        <p:attrNameLst>
                                          <p:attrName>style.visibility</p:attrName>
                                        </p:attrNameLst>
                                      </p:cBhvr>
                                      <p:to>
                                        <p:strVal val="visible"/>
                                      </p:to>
                                    </p:set>
                                    <p:animEffect transition="in" filter="dissolve">
                                      <p:cBhvr>
                                        <p:cTn id="44" dur="500"/>
                                        <p:tgtEl>
                                          <p:spTgt spid="24582">
                                            <p:txEl>
                                              <p:pRg st="5" end="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24583"/>
                                        </p:tgtEl>
                                        <p:attrNameLst>
                                          <p:attrName>style.visibility</p:attrName>
                                        </p:attrNameLst>
                                      </p:cBhvr>
                                      <p:to>
                                        <p:strVal val="visible"/>
                                      </p:to>
                                    </p:set>
                                    <p:animEffect transition="in" filter="dissolve">
                                      <p:cBhvr>
                                        <p:cTn id="4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28600"/>
            <a:ext cx="8229600" cy="1371600"/>
          </a:xfrm>
        </p:spPr>
        <p:txBody>
          <a:bodyPr/>
          <a:lstStyle/>
          <a:p>
            <a:r>
              <a:rPr lang="en-US" dirty="0" smtClean="0">
                <a:solidFill>
                  <a:schemeClr val="tx2">
                    <a:lumMod val="40000"/>
                    <a:lumOff val="60000"/>
                  </a:schemeClr>
                </a:solidFill>
              </a:rPr>
              <a:t>Copernicus </a:t>
            </a:r>
            <a:r>
              <a:rPr lang="en-US" dirty="0">
                <a:solidFill>
                  <a:schemeClr val="tx2">
                    <a:lumMod val="40000"/>
                    <a:lumOff val="60000"/>
                  </a:schemeClr>
                </a:solidFill>
              </a:rPr>
              <a:t>(1473-1543)</a:t>
            </a:r>
          </a:p>
        </p:txBody>
      </p:sp>
      <p:sp>
        <p:nvSpPr>
          <p:cNvPr id="10246" name="Rectangle 6"/>
          <p:cNvSpPr>
            <a:spLocks noGrp="1" noChangeArrowheads="1"/>
          </p:cNvSpPr>
          <p:nvPr>
            <p:ph type="body" sz="half" idx="2"/>
          </p:nvPr>
        </p:nvSpPr>
        <p:spPr>
          <a:xfrm>
            <a:off x="4572000" y="1524000"/>
            <a:ext cx="4038600" cy="4114800"/>
          </a:xfrm>
        </p:spPr>
        <p:txBody>
          <a:bodyPr/>
          <a:lstStyle/>
          <a:p>
            <a:r>
              <a:rPr lang="en-US" sz="2400" dirty="0">
                <a:solidFill>
                  <a:schemeClr val="bg1"/>
                </a:solidFill>
              </a:rPr>
              <a:t>Aim to glorify God</a:t>
            </a:r>
          </a:p>
          <a:p>
            <a:r>
              <a:rPr lang="en-US" sz="2400" dirty="0">
                <a:solidFill>
                  <a:schemeClr val="bg1"/>
                </a:solidFill>
              </a:rPr>
              <a:t>Sun-centered universe</a:t>
            </a:r>
          </a:p>
          <a:p>
            <a:r>
              <a:rPr lang="en-US" sz="2400" dirty="0">
                <a:solidFill>
                  <a:schemeClr val="bg1"/>
                </a:solidFill>
              </a:rPr>
              <a:t>Challenged circular orbits</a:t>
            </a:r>
          </a:p>
          <a:p>
            <a:r>
              <a:rPr lang="en-US" sz="2400" dirty="0">
                <a:solidFill>
                  <a:schemeClr val="bg1"/>
                </a:solidFill>
              </a:rPr>
              <a:t>Universe of staggering size</a:t>
            </a:r>
          </a:p>
          <a:p>
            <a:r>
              <a:rPr lang="en-US" sz="2400" dirty="0">
                <a:solidFill>
                  <a:schemeClr val="bg1"/>
                </a:solidFill>
              </a:rPr>
              <a:t>Earth no different than any other planet</a:t>
            </a:r>
          </a:p>
          <a:p>
            <a:r>
              <a:rPr lang="en-US" sz="2400" i="1" dirty="0">
                <a:solidFill>
                  <a:schemeClr val="bg1"/>
                </a:solidFill>
              </a:rPr>
              <a:t>On the Revolutions of the Heavenly Spheres</a:t>
            </a:r>
            <a:r>
              <a:rPr lang="en-US" sz="2400" dirty="0">
                <a:solidFill>
                  <a:schemeClr val="bg1"/>
                </a:solidFill>
              </a:rPr>
              <a:t> (1543)</a:t>
            </a:r>
          </a:p>
          <a:p>
            <a:endParaRPr lang="en-US" sz="2400" i="1" dirty="0">
              <a:solidFill>
                <a:schemeClr val="bg1"/>
              </a:solidFill>
            </a:endParaRPr>
          </a:p>
        </p:txBody>
      </p:sp>
      <p:pic>
        <p:nvPicPr>
          <p:cNvPr id="10247" name="Picture 7" descr="copernicus"/>
          <p:cNvPicPr>
            <a:picLocks noChangeAspect="1" noChangeArrowheads="1"/>
          </p:cNvPicPr>
          <p:nvPr/>
        </p:nvPicPr>
        <p:blipFill>
          <a:blip r:embed="rId3" cstate="print"/>
          <a:srcRect/>
          <a:stretch>
            <a:fillRect/>
          </a:stretch>
        </p:blipFill>
        <p:spPr bwMode="auto">
          <a:xfrm>
            <a:off x="762000" y="1676400"/>
            <a:ext cx="3355975" cy="3657600"/>
          </a:xfrm>
          <a:prstGeom prst="rect">
            <a:avLst/>
          </a:prstGeom>
          <a:ln>
            <a:noFill/>
          </a:ln>
          <a:effectLst>
            <a:softEdge rad="112500"/>
          </a:effectLst>
        </p:spPr>
      </p:pic>
      <p:sp>
        <p:nvSpPr>
          <p:cNvPr id="12" name="TextBox 11"/>
          <p:cNvSpPr txBox="1"/>
          <p:nvPr/>
        </p:nvSpPr>
        <p:spPr>
          <a:xfrm>
            <a:off x="685800" y="5410200"/>
            <a:ext cx="8458200" cy="830997"/>
          </a:xfrm>
          <a:prstGeom prst="rect">
            <a:avLst/>
          </a:prstGeom>
          <a:noFill/>
        </p:spPr>
        <p:txBody>
          <a:bodyPr wrap="square" rtlCol="0">
            <a:spAutoFit/>
          </a:bodyPr>
          <a:lstStyle/>
          <a:p>
            <a:r>
              <a:rPr lang="en-US" sz="2400" dirty="0" smtClean="0">
                <a:solidFill>
                  <a:schemeClr val="accent2">
                    <a:lumMod val="40000"/>
                    <a:lumOff val="60000"/>
                  </a:schemeClr>
                </a:solidFill>
              </a:rPr>
              <a:t>Did not get in trouble by the Roman Catholic Church </a:t>
            </a:r>
            <a:br>
              <a:rPr lang="en-US" sz="2400" dirty="0" smtClean="0">
                <a:solidFill>
                  <a:schemeClr val="accent2">
                    <a:lumMod val="40000"/>
                    <a:lumOff val="60000"/>
                  </a:schemeClr>
                </a:solidFill>
              </a:rPr>
            </a:br>
            <a:r>
              <a:rPr lang="en-US" sz="2400" dirty="0" smtClean="0">
                <a:solidFill>
                  <a:schemeClr val="accent2">
                    <a:lumMod val="40000"/>
                    <a:lumOff val="60000"/>
                  </a:schemeClr>
                </a:solidFill>
              </a:rPr>
              <a:t>since his theory was published after his death.</a:t>
            </a:r>
            <a:endParaRPr lang="en-US" sz="2400" dirty="0">
              <a:solidFill>
                <a:schemeClr val="accent2">
                  <a:lumMod val="40000"/>
                  <a:lumOff val="6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46">
                                            <p:txEl>
                                              <p:pRg st="1" end="1"/>
                                            </p:txEl>
                                          </p:spTgt>
                                        </p:tgtEl>
                                        <p:attrNameLst>
                                          <p:attrName>style.visibility</p:attrName>
                                        </p:attrNameLst>
                                      </p:cBhvr>
                                      <p:to>
                                        <p:strVal val="visible"/>
                                      </p:to>
                                    </p:set>
                                    <p:anim calcmode="lin" valueType="num">
                                      <p:cBhvr additive="base">
                                        <p:cTn id="13" dur="500" fill="hold"/>
                                        <p:tgtEl>
                                          <p:spTgt spid="1024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46">
                                            <p:txEl>
                                              <p:pRg st="2" end="2"/>
                                            </p:txEl>
                                          </p:spTgt>
                                        </p:tgtEl>
                                        <p:attrNameLst>
                                          <p:attrName>style.visibility</p:attrName>
                                        </p:attrNameLst>
                                      </p:cBhvr>
                                      <p:to>
                                        <p:strVal val="visible"/>
                                      </p:to>
                                    </p:set>
                                    <p:anim calcmode="lin" valueType="num">
                                      <p:cBhvr additive="base">
                                        <p:cTn id="19" dur="500" fill="hold"/>
                                        <p:tgtEl>
                                          <p:spTgt spid="1024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46">
                                            <p:txEl>
                                              <p:pRg st="3" end="3"/>
                                            </p:txEl>
                                          </p:spTgt>
                                        </p:tgtEl>
                                        <p:attrNameLst>
                                          <p:attrName>style.visibility</p:attrName>
                                        </p:attrNameLst>
                                      </p:cBhvr>
                                      <p:to>
                                        <p:strVal val="visible"/>
                                      </p:to>
                                    </p:set>
                                    <p:anim calcmode="lin" valueType="num">
                                      <p:cBhvr additive="base">
                                        <p:cTn id="25" dur="500" fill="hold"/>
                                        <p:tgtEl>
                                          <p:spTgt spid="1024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46">
                                            <p:txEl>
                                              <p:pRg st="4" end="4"/>
                                            </p:txEl>
                                          </p:spTgt>
                                        </p:tgtEl>
                                        <p:attrNameLst>
                                          <p:attrName>style.visibility</p:attrName>
                                        </p:attrNameLst>
                                      </p:cBhvr>
                                      <p:to>
                                        <p:strVal val="visible"/>
                                      </p:to>
                                    </p:set>
                                    <p:anim calcmode="lin" valueType="num">
                                      <p:cBhvr additive="base">
                                        <p:cTn id="31" dur="500" fill="hold"/>
                                        <p:tgtEl>
                                          <p:spTgt spid="1024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4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46">
                                            <p:txEl>
                                              <p:pRg st="5" end="5"/>
                                            </p:txEl>
                                          </p:spTgt>
                                        </p:tgtEl>
                                        <p:attrNameLst>
                                          <p:attrName>style.visibility</p:attrName>
                                        </p:attrNameLst>
                                      </p:cBhvr>
                                      <p:to>
                                        <p:strVal val="visible"/>
                                      </p:to>
                                    </p:set>
                                    <p:anim calcmode="lin" valueType="num">
                                      <p:cBhvr additive="base">
                                        <p:cTn id="37" dur="500" fill="hold"/>
                                        <p:tgtEl>
                                          <p:spTgt spid="1024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24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dirty="0" smtClean="0">
                <a:solidFill>
                  <a:schemeClr val="tx2">
                    <a:lumMod val="40000"/>
                    <a:lumOff val="60000"/>
                  </a:schemeClr>
                </a:solidFill>
              </a:rPr>
              <a:t>Galileo </a:t>
            </a:r>
            <a:r>
              <a:rPr lang="en-US" dirty="0" err="1">
                <a:solidFill>
                  <a:schemeClr val="tx2">
                    <a:lumMod val="40000"/>
                    <a:lumOff val="60000"/>
                  </a:schemeClr>
                </a:solidFill>
              </a:rPr>
              <a:t>Galilei</a:t>
            </a:r>
            <a:r>
              <a:rPr lang="en-US" dirty="0">
                <a:solidFill>
                  <a:schemeClr val="tx2">
                    <a:lumMod val="40000"/>
                    <a:lumOff val="60000"/>
                  </a:schemeClr>
                </a:solidFill>
              </a:rPr>
              <a:t> (1564-1642)</a:t>
            </a:r>
          </a:p>
        </p:txBody>
      </p:sp>
      <p:sp>
        <p:nvSpPr>
          <p:cNvPr id="16390" name="Rectangle 6"/>
          <p:cNvSpPr>
            <a:spLocks noGrp="1" noChangeArrowheads="1"/>
          </p:cNvSpPr>
          <p:nvPr>
            <p:ph type="body" sz="half" idx="2"/>
          </p:nvPr>
        </p:nvSpPr>
        <p:spPr/>
        <p:txBody>
          <a:bodyPr>
            <a:normAutofit/>
          </a:bodyPr>
          <a:lstStyle/>
          <a:p>
            <a:pPr>
              <a:lnSpc>
                <a:spcPct val="90000"/>
              </a:lnSpc>
            </a:pPr>
            <a:r>
              <a:rPr lang="en-US" sz="2400" dirty="0" smtClean="0">
                <a:solidFill>
                  <a:schemeClr val="bg1"/>
                </a:solidFill>
              </a:rPr>
              <a:t>Used the experimental </a:t>
            </a:r>
            <a:r>
              <a:rPr lang="en-US" sz="2400" dirty="0">
                <a:solidFill>
                  <a:schemeClr val="bg1"/>
                </a:solidFill>
              </a:rPr>
              <a:t>method</a:t>
            </a:r>
          </a:p>
          <a:p>
            <a:pPr>
              <a:lnSpc>
                <a:spcPct val="90000"/>
              </a:lnSpc>
            </a:pPr>
            <a:r>
              <a:rPr lang="en-US" sz="2400" dirty="0" smtClean="0">
                <a:solidFill>
                  <a:schemeClr val="bg1"/>
                </a:solidFill>
              </a:rPr>
              <a:t>He made discoveries </a:t>
            </a:r>
            <a:r>
              <a:rPr lang="en-US" sz="2400" dirty="0">
                <a:solidFill>
                  <a:schemeClr val="bg1"/>
                </a:solidFill>
              </a:rPr>
              <a:t>using the telescope</a:t>
            </a:r>
          </a:p>
          <a:p>
            <a:pPr>
              <a:lnSpc>
                <a:spcPct val="90000"/>
              </a:lnSpc>
            </a:pPr>
            <a:r>
              <a:rPr lang="en-US" sz="2400" dirty="0" smtClean="0">
                <a:solidFill>
                  <a:schemeClr val="bg1"/>
                </a:solidFill>
              </a:rPr>
              <a:t>He challenged the church’s </a:t>
            </a:r>
            <a:r>
              <a:rPr lang="en-US" sz="2400" dirty="0">
                <a:solidFill>
                  <a:schemeClr val="bg1"/>
                </a:solidFill>
              </a:rPr>
              <a:t>categories of “form” and “matter”</a:t>
            </a:r>
          </a:p>
          <a:p>
            <a:pPr>
              <a:lnSpc>
                <a:spcPct val="90000"/>
              </a:lnSpc>
            </a:pPr>
            <a:r>
              <a:rPr lang="en-US" sz="2400" dirty="0">
                <a:solidFill>
                  <a:schemeClr val="bg1"/>
                </a:solidFill>
              </a:rPr>
              <a:t>End of his </a:t>
            </a:r>
            <a:r>
              <a:rPr lang="en-US" sz="2400" dirty="0" smtClean="0">
                <a:solidFill>
                  <a:schemeClr val="bg1"/>
                </a:solidFill>
              </a:rPr>
              <a:t>life was house arrest for being a heretic</a:t>
            </a:r>
            <a:endParaRPr lang="en-US" sz="2400" dirty="0">
              <a:solidFill>
                <a:schemeClr val="bg1"/>
              </a:solidFill>
            </a:endParaRPr>
          </a:p>
        </p:txBody>
      </p:sp>
      <p:pic>
        <p:nvPicPr>
          <p:cNvPr id="16391" name="Picture 7" descr="galileo"/>
          <p:cNvPicPr>
            <a:picLocks noChangeAspect="1" noChangeArrowheads="1"/>
          </p:cNvPicPr>
          <p:nvPr/>
        </p:nvPicPr>
        <p:blipFill>
          <a:blip r:embed="rId3" cstate="print"/>
          <a:srcRect/>
          <a:stretch>
            <a:fillRect/>
          </a:stretch>
        </p:blipFill>
        <p:spPr bwMode="auto">
          <a:xfrm>
            <a:off x="533400" y="1905000"/>
            <a:ext cx="3886200" cy="382428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 calcmode="lin" valueType="num">
                                      <p:cBhvr additive="base">
                                        <p:cTn id="7" dur="5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6390">
                                            <p:txEl>
                                              <p:pRg st="1" end="1"/>
                                            </p:txEl>
                                          </p:spTgt>
                                        </p:tgtEl>
                                        <p:attrNameLst>
                                          <p:attrName>style.visibility</p:attrName>
                                        </p:attrNameLst>
                                      </p:cBhvr>
                                      <p:to>
                                        <p:strVal val="visible"/>
                                      </p:to>
                                    </p:set>
                                    <p:anim calcmode="lin" valueType="num">
                                      <p:cBhvr additive="base">
                                        <p:cTn id="13" dur="5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9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6390">
                                            <p:txEl>
                                              <p:pRg st="2" end="2"/>
                                            </p:txEl>
                                          </p:spTgt>
                                        </p:tgtEl>
                                        <p:attrNameLst>
                                          <p:attrName>style.visibility</p:attrName>
                                        </p:attrNameLst>
                                      </p:cBhvr>
                                      <p:to>
                                        <p:strVal val="visible"/>
                                      </p:to>
                                    </p:set>
                                    <p:anim calcmode="lin" valueType="num">
                                      <p:cBhvr additive="base">
                                        <p:cTn id="19" dur="5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9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6390">
                                            <p:txEl>
                                              <p:pRg st="3" end="3"/>
                                            </p:txEl>
                                          </p:spTgt>
                                        </p:tgtEl>
                                        <p:attrNameLst>
                                          <p:attrName>style.visibility</p:attrName>
                                        </p:attrNameLst>
                                      </p:cBhvr>
                                      <p:to>
                                        <p:strVal val="visible"/>
                                      </p:to>
                                    </p:set>
                                    <p:anim calcmode="lin" valueType="num">
                                      <p:cBhvr additive="base">
                                        <p:cTn id="25" dur="500" fill="hold"/>
                                        <p:tgtEl>
                                          <p:spTgt spid="163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90">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dirty="0" smtClean="0">
                <a:solidFill>
                  <a:schemeClr val="tx2">
                    <a:lumMod val="40000"/>
                    <a:lumOff val="60000"/>
                  </a:schemeClr>
                </a:solidFill>
              </a:rPr>
              <a:t>Francis </a:t>
            </a:r>
            <a:r>
              <a:rPr lang="en-US" dirty="0">
                <a:solidFill>
                  <a:schemeClr val="tx2">
                    <a:lumMod val="40000"/>
                    <a:lumOff val="60000"/>
                  </a:schemeClr>
                </a:solidFill>
              </a:rPr>
              <a:t>Bacon (1561-1626)</a:t>
            </a:r>
          </a:p>
        </p:txBody>
      </p:sp>
      <p:sp>
        <p:nvSpPr>
          <p:cNvPr id="20486" name="Rectangle 6"/>
          <p:cNvSpPr>
            <a:spLocks noGrp="1" noChangeArrowheads="1"/>
          </p:cNvSpPr>
          <p:nvPr>
            <p:ph type="body" sz="half" idx="2"/>
          </p:nvPr>
        </p:nvSpPr>
        <p:spPr/>
        <p:txBody>
          <a:bodyPr>
            <a:normAutofit/>
          </a:bodyPr>
          <a:lstStyle/>
          <a:p>
            <a:r>
              <a:rPr lang="en-US" sz="2800" dirty="0">
                <a:solidFill>
                  <a:schemeClr val="bg1"/>
                </a:solidFill>
              </a:rPr>
              <a:t>Father of the Scientific Revolution</a:t>
            </a:r>
          </a:p>
          <a:p>
            <a:r>
              <a:rPr lang="en-US" sz="2800" dirty="0">
                <a:solidFill>
                  <a:schemeClr val="bg1"/>
                </a:solidFill>
              </a:rPr>
              <a:t>The Inductive </a:t>
            </a:r>
            <a:r>
              <a:rPr lang="en-US" sz="2800" dirty="0" smtClean="0">
                <a:solidFill>
                  <a:schemeClr val="bg1"/>
                </a:solidFill>
              </a:rPr>
              <a:t>Method </a:t>
            </a:r>
            <a:r>
              <a:rPr lang="en-US" sz="2000" dirty="0">
                <a:solidFill>
                  <a:schemeClr val="bg1"/>
                </a:solidFill>
              </a:rPr>
              <a:t>(moving </a:t>
            </a:r>
            <a:r>
              <a:rPr lang="en-US" sz="2000" dirty="0" smtClean="0">
                <a:solidFill>
                  <a:schemeClr val="bg1"/>
                </a:solidFill>
              </a:rPr>
              <a:t>from a set of specific facts to a general conclusion)</a:t>
            </a:r>
            <a:endParaRPr lang="en-US" sz="2800" dirty="0">
              <a:solidFill>
                <a:schemeClr val="bg1"/>
              </a:solidFill>
            </a:endParaRPr>
          </a:p>
          <a:p>
            <a:r>
              <a:rPr lang="en-US" sz="2800" dirty="0">
                <a:solidFill>
                  <a:schemeClr val="bg1"/>
                </a:solidFill>
              </a:rPr>
              <a:t>Emphasis on practical, useful knowledge</a:t>
            </a:r>
          </a:p>
          <a:p>
            <a:r>
              <a:rPr lang="en-US" sz="2800" dirty="0">
                <a:solidFill>
                  <a:schemeClr val="bg1"/>
                </a:solidFill>
              </a:rPr>
              <a:t>New attitude toward nature</a:t>
            </a:r>
          </a:p>
        </p:txBody>
      </p:sp>
      <p:pic>
        <p:nvPicPr>
          <p:cNvPr id="20487" name="Picture 7" descr="bacon"/>
          <p:cNvPicPr>
            <a:picLocks noChangeAspect="1" noChangeArrowheads="1"/>
          </p:cNvPicPr>
          <p:nvPr/>
        </p:nvPicPr>
        <p:blipFill>
          <a:blip r:embed="rId3" cstate="print"/>
          <a:srcRect/>
          <a:stretch>
            <a:fillRect/>
          </a:stretch>
        </p:blipFill>
        <p:spPr bwMode="auto">
          <a:xfrm>
            <a:off x="304800" y="1752600"/>
            <a:ext cx="3859213" cy="4267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p:cTn id="7" dur="500" fill="hold"/>
                                        <p:tgtEl>
                                          <p:spTgt spid="204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048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04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0486">
                                            <p:txEl>
                                              <p:pRg st="1" end="1"/>
                                            </p:txEl>
                                          </p:spTgt>
                                        </p:tgtEl>
                                        <p:attrNameLst>
                                          <p:attrName>style.visibility</p:attrName>
                                        </p:attrNameLst>
                                      </p:cBhvr>
                                      <p:to>
                                        <p:strVal val="visible"/>
                                      </p:to>
                                    </p:set>
                                    <p:anim calcmode="lin" valueType="num">
                                      <p:cBhvr>
                                        <p:cTn id="15" dur="500" fill="hold"/>
                                        <p:tgtEl>
                                          <p:spTgt spid="2048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048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0486">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048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0486">
                                            <p:txEl>
                                              <p:pRg st="2" end="2"/>
                                            </p:txEl>
                                          </p:spTgt>
                                        </p:tgtEl>
                                        <p:attrNameLst>
                                          <p:attrName>style.visibility</p:attrName>
                                        </p:attrNameLst>
                                      </p:cBhvr>
                                      <p:to>
                                        <p:strVal val="visible"/>
                                      </p:to>
                                    </p:set>
                                    <p:anim calcmode="lin" valueType="num">
                                      <p:cBhvr>
                                        <p:cTn id="23" dur="500" fill="hold"/>
                                        <p:tgtEl>
                                          <p:spTgt spid="2048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0486">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0486">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048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0486">
                                            <p:txEl>
                                              <p:pRg st="3" end="3"/>
                                            </p:txEl>
                                          </p:spTgt>
                                        </p:tgtEl>
                                        <p:attrNameLst>
                                          <p:attrName>style.visibility</p:attrName>
                                        </p:attrNameLst>
                                      </p:cBhvr>
                                      <p:to>
                                        <p:strVal val="visible"/>
                                      </p:to>
                                    </p:set>
                                    <p:anim calcmode="lin" valueType="num">
                                      <p:cBhvr>
                                        <p:cTn id="31" dur="500" fill="hold"/>
                                        <p:tgtEl>
                                          <p:spTgt spid="2048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0486">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0486">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204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594</Words>
  <Application>Microsoft Office PowerPoint</Application>
  <PresentationFormat>On-screen Show (4:3)</PresentationFormat>
  <Paragraphs>69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Scientific Revolution </vt:lpstr>
      <vt:lpstr>PowerPoint Presentation</vt:lpstr>
      <vt:lpstr>PowerPoint Presentation</vt:lpstr>
      <vt:lpstr>PowerPoint Presentation</vt:lpstr>
      <vt:lpstr>PowerPoint Presentation</vt:lpstr>
      <vt:lpstr>Causes of the Scientific Revolution</vt:lpstr>
      <vt:lpstr>Copernicus (1473-1543)</vt:lpstr>
      <vt:lpstr>Galileo Galilei (1564-1642)</vt:lpstr>
      <vt:lpstr>Francis Bacon (1561-1626)</vt:lpstr>
      <vt:lpstr>Effects of the Scientific Revolution</vt:lpstr>
      <vt:lpstr>Effects of the Scientific Revolution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Revolution  Revolution</dc:title>
  <dc:creator>Karen</dc:creator>
  <cp:lastModifiedBy>Karen</cp:lastModifiedBy>
  <cp:revision>9</cp:revision>
  <dcterms:created xsi:type="dcterms:W3CDTF">2010-03-30T21:56:20Z</dcterms:created>
  <dcterms:modified xsi:type="dcterms:W3CDTF">2012-11-10T17:50:32Z</dcterms:modified>
</cp:coreProperties>
</file>