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aperBackingColor.jpg"/>
          <p:cNvPicPr>
            <a:picLocks noChangeAspect="1"/>
          </p:cNvPicPr>
          <p:nvPr/>
        </p:nvPicPr>
        <p:blipFill>
          <a:blip r:embed="rId3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C4718-E02B-4D39-92B0-A4490F3BC69A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9326C-BF59-4DD2-A737-34BEF0E31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9CA2E-2F7C-4288-AD7D-BF68F709BB4B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6E585-4A75-4B34-BAE5-812350AD5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076A2-88A8-467E-80C2-6A283E440B9C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7B294-1271-46C5-9414-FB291E2FD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8A7D2-0D00-4766-BC0F-573887B6949B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6F535-99B3-432E-9090-DFB0A3E4F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8" r="5151" b="16566"/>
          <a:stretch>
            <a:fillRect/>
          </a:stretch>
        </p:blipFill>
        <p:spPr bwMode="auto">
          <a:xfrm>
            <a:off x="4594225" y="663575"/>
            <a:ext cx="389255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299D1-0CA6-42D8-81D6-6B0CD5BCDF17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FFC37-D041-463E-B4AB-8E3E5FEDD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D18DE-384D-4C0E-9759-38FAAA8CC18A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AB4C5-A1BF-42E8-957E-5E53698C0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470E3-ABB5-4DF8-AB1E-6A43C23AA4A7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97302-0CDC-4347-8EDA-B64EA6A5A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218C6-30E4-42C9-BE3C-FA699A12FBAF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DBD3C-77DE-4765-9742-794ED1C37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titlePhotoBacking-r.png"/>
          <p:cNvPicPr>
            <a:picLocks noChangeAspect="1"/>
          </p:cNvPicPr>
          <p:nvPr/>
        </p:nvPicPr>
        <p:blipFill>
          <a:blip r:embed="rId3"/>
          <a:srcRect l="17352" t="9412" r="17500" b="32353"/>
          <a:stretch>
            <a:fillRect/>
          </a:stretch>
        </p:blipFill>
        <p:spPr bwMode="auto">
          <a:xfrm>
            <a:off x="1587500" y="646113"/>
            <a:ext cx="5956300" cy="399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 rtlCol="0">
            <a:normAutofit/>
          </a:bodyPr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 smtClean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F710F3A4-198F-4DB5-A281-F1BE67EE1135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 smtClean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82E5A701-2B88-4720-9D31-805F327DC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algn="l" defTabSz="914400" rtl="0" eaLnBrk="1" latinLnBrk="0" hangingPunct="1">
              <a:defRPr sz="1400" kern="120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4993092-13C2-42B5-BA51-CE41A49B04C7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algn="r" defTabSz="914400" rtl="0" eaLnBrk="1" latinLnBrk="0" hangingPunct="1">
              <a:defRPr sz="1400" kern="120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AF10632-E1FE-4FFE-B9E3-E247D1800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ACB62-CDF6-4E7C-8337-CD15E3597538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062AD-282A-49E0-98C3-1E3186E0C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458C8-6F1F-447A-86B7-5E53C3B1E9E8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4599E-DC3D-4E59-9244-B92F7D583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2BE2A-7425-4380-A52A-ADD679045FB4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B7AF4-7D34-481E-8437-198550B9F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35F3D-E1D4-4B07-AC61-435D5B85226B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4A7E6-5857-4F39-B297-BF3B5B52E9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FDAE7-9105-4253-B993-54D3F17F3D6E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2BB02-ABC0-4F91-ABD0-00963952D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25488" y="314325"/>
            <a:ext cx="76930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5488" y="1587500"/>
            <a:ext cx="76930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C562CE-67AB-414A-A6BF-9ECDA78D59BD}" type="datetimeFigureOut">
              <a:rPr lang="en-US"/>
              <a:pPr>
                <a:defRPr/>
              </a:pPr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D8B7DA-E4AC-46EC-AADA-70FFF06C8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7" r:id="rId3"/>
    <p:sldLayoutId id="2147483678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  <p:sldLayoutId id="2147483667" r:id="rId12"/>
    <p:sldLayoutId id="2147483679" r:id="rId13"/>
    <p:sldLayoutId id="2147483666" r:id="rId14"/>
    <p:sldLayoutId id="2147483665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alisto MT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alisto MT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alisto MT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alisto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alisto M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alisto M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alisto M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Calisto MT" pitchFamily="18" charset="0"/>
        </a:defRPr>
      </a:lvl9pPr>
    </p:titleStyle>
    <p:bodyStyle>
      <a:lvl1pPr marL="457200" indent="-457200" algn="l" rtl="0" fontAlgn="base">
        <a:spcBef>
          <a:spcPts val="2400"/>
        </a:spcBef>
        <a:spcAft>
          <a:spcPct val="0"/>
        </a:spcAft>
        <a:buSzPct val="90000"/>
        <a:buFont typeface="Wingdings" pitchFamily="2" charset="2"/>
        <a:buChar char="v"/>
        <a:defRPr sz="2400" kern="1200">
          <a:solidFill>
            <a:srgbClr val="404040"/>
          </a:solidFill>
          <a:latin typeface="+mn-lt"/>
          <a:ea typeface="+mn-ea"/>
          <a:cs typeface="+mn-cs"/>
        </a:defRPr>
      </a:lvl1pPr>
      <a:lvl2pPr marL="914400" indent="-457200" algn="l" rtl="0" fontAlgn="base">
        <a:spcBef>
          <a:spcPts val="1200"/>
        </a:spcBef>
        <a:spcAft>
          <a:spcPct val="0"/>
        </a:spcAft>
        <a:buClr>
          <a:srgbClr val="A6A6A6"/>
        </a:buClr>
        <a:buSzPct val="90000"/>
        <a:buFont typeface="Wingdings" pitchFamily="2" charset="2"/>
        <a:buChar char="v"/>
        <a:defRPr sz="2200" kern="1200">
          <a:solidFill>
            <a:srgbClr val="404040"/>
          </a:solidFill>
          <a:latin typeface="+mn-lt"/>
          <a:ea typeface="+mn-ea"/>
          <a:cs typeface="+mn-cs"/>
        </a:defRPr>
      </a:lvl2pPr>
      <a:lvl3pPr marL="1263650" indent="-349250" algn="l" rtl="0" fontAlgn="base">
        <a:spcBef>
          <a:spcPts val="1200"/>
        </a:spcBef>
        <a:spcAft>
          <a:spcPct val="0"/>
        </a:spcAft>
        <a:buSzPct val="90000"/>
        <a:buFont typeface="Wingdings" pitchFamily="2" charset="2"/>
        <a:buChar char="v"/>
        <a:defRPr sz="20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336550" algn="l" rtl="0" fontAlgn="base">
        <a:spcBef>
          <a:spcPts val="1200"/>
        </a:spcBef>
        <a:spcAft>
          <a:spcPct val="0"/>
        </a:spcAft>
        <a:buClr>
          <a:srgbClr val="A6A6A6"/>
        </a:buClr>
        <a:buSzPct val="90000"/>
        <a:buFont typeface="Wingdings" pitchFamily="2" charset="2"/>
        <a:buChar char="v"/>
        <a:defRPr kern="1200">
          <a:solidFill>
            <a:srgbClr val="404040"/>
          </a:solidFill>
          <a:latin typeface="+mn-lt"/>
          <a:ea typeface="+mn-ea"/>
          <a:cs typeface="+mn-cs"/>
        </a:defRPr>
      </a:lvl4pPr>
      <a:lvl5pPr marL="1946275" indent="-346075" algn="l" rtl="0" fontAlgn="base">
        <a:spcBef>
          <a:spcPts val="1200"/>
        </a:spcBef>
        <a:spcAft>
          <a:spcPct val="0"/>
        </a:spcAft>
        <a:buSzPct val="90000"/>
        <a:buFont typeface="Wingdings" pitchFamily="2" charset="2"/>
        <a:buChar char="v"/>
        <a:defRPr kern="1200">
          <a:solidFill>
            <a:srgbClr val="404040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738" y="1143000"/>
            <a:ext cx="5724525" cy="18462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Parts of the Cell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738" y="2994025"/>
            <a:ext cx="5724525" cy="10080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Week of January 24th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Mitochondria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cell organelle that is surrounded by two membranes and that is the site of </a:t>
            </a:r>
            <a:r>
              <a:rPr lang="en-US" sz="4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cellular respiration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Where sugar is broken down to </a:t>
            </a:r>
            <a:r>
              <a:rPr lang="en-US" sz="4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produce energy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Chloroplasts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Organelles in </a:t>
            </a:r>
            <a:r>
              <a:rPr lang="en-US" sz="4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plant and algae 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cells in which photosynthesis takes place.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Photosynthesis is the process by which plants and algae use </a:t>
            </a:r>
            <a:r>
              <a:rPr lang="en-US" sz="4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sunlight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4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carbon dioxide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and </a:t>
            </a:r>
            <a:r>
              <a:rPr lang="en-US" sz="4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water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make </a:t>
            </a:r>
            <a:r>
              <a:rPr lang="en-US" sz="4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sugar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en-US" sz="4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oxygen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Golgi Complex (Golgi Bodies)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Helps make and </a:t>
            </a:r>
            <a:r>
              <a:rPr lang="en-US" sz="4800" u="sng" dirty="0" smtClean="0"/>
              <a:t>package</a:t>
            </a:r>
            <a:r>
              <a:rPr lang="en-US" sz="4800" dirty="0" smtClean="0"/>
              <a:t> </a:t>
            </a:r>
            <a:r>
              <a:rPr lang="en-US" sz="4800" u="sng" dirty="0" smtClean="0"/>
              <a:t>materials</a:t>
            </a:r>
            <a:r>
              <a:rPr lang="en-US" sz="4800" dirty="0" smtClean="0"/>
              <a:t> to be </a:t>
            </a:r>
            <a:r>
              <a:rPr lang="en-US" sz="4800" u="sng" dirty="0" smtClean="0"/>
              <a:t>transported out</a:t>
            </a:r>
            <a:r>
              <a:rPr lang="en-US" sz="4800" dirty="0" smtClean="0"/>
              <a:t> of the cell.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Vesicle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A small </a:t>
            </a:r>
            <a:r>
              <a:rPr lang="en-US" sz="4800" u="sng" dirty="0" smtClean="0"/>
              <a:t>sac</a:t>
            </a:r>
            <a:r>
              <a:rPr lang="en-US" sz="4800" dirty="0" smtClean="0"/>
              <a:t> that </a:t>
            </a:r>
            <a:r>
              <a:rPr lang="en-US" sz="4800" u="sng" dirty="0" smtClean="0"/>
              <a:t>surrounds material</a:t>
            </a:r>
            <a:r>
              <a:rPr lang="en-US" sz="4800" dirty="0" smtClean="0"/>
              <a:t> to be moved into or out of a cell.</a:t>
            </a:r>
          </a:p>
          <a:p>
            <a:r>
              <a:rPr lang="en-US" sz="4800" u="sng" dirty="0" smtClean="0"/>
              <a:t>Move</a:t>
            </a:r>
            <a:r>
              <a:rPr lang="en-US" sz="4800" dirty="0" smtClean="0"/>
              <a:t> materials within the cell as 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Lysosome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Contains digestive enzymes used to </a:t>
            </a:r>
            <a:r>
              <a:rPr lang="en-US" sz="4800" u="sng" dirty="0" smtClean="0"/>
              <a:t>digest waste</a:t>
            </a:r>
            <a:r>
              <a:rPr lang="en-US" sz="4800" dirty="0" smtClean="0"/>
              <a:t> materials and protect the cell from </a:t>
            </a:r>
            <a:r>
              <a:rPr lang="en-US" sz="4800" u="sng" dirty="0" smtClean="0"/>
              <a:t>foreign invaders</a:t>
            </a:r>
            <a:r>
              <a:rPr lang="en-US" sz="4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Vacuoles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In plant cells, vacuoles are large </a:t>
            </a:r>
            <a:r>
              <a:rPr lang="en-US" sz="4800" u="sng" dirty="0" smtClean="0"/>
              <a:t>vesicles</a:t>
            </a:r>
            <a:r>
              <a:rPr lang="en-US" sz="4800" dirty="0" smtClean="0"/>
              <a:t>.</a:t>
            </a:r>
          </a:p>
          <a:p>
            <a:r>
              <a:rPr lang="en-US" sz="4800" dirty="0" smtClean="0"/>
              <a:t>Stores </a:t>
            </a:r>
            <a:r>
              <a:rPr lang="en-US" sz="4800" u="sng" dirty="0" smtClean="0"/>
              <a:t>water</a:t>
            </a:r>
            <a:r>
              <a:rPr lang="en-US" sz="4800" dirty="0" smtClean="0"/>
              <a:t> and other </a:t>
            </a:r>
            <a:r>
              <a:rPr lang="en-US" sz="4800" u="sng" dirty="0" smtClean="0"/>
              <a:t>materials</a:t>
            </a:r>
            <a:r>
              <a:rPr lang="en-US" sz="4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Factory Model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smtClean="0"/>
              <a:t>A cell is like a factory.</a:t>
            </a:r>
          </a:p>
          <a:p>
            <a:r>
              <a:rPr lang="en-US" sz="4800" smtClean="0"/>
              <a:t>Develop your own example of a model of the cell.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Journal Entry: 1/24/13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smtClean="0"/>
              <a:t>What is the main difference between eukaryotic and prokaryotic cells?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Cell Wall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 rigid structure that surrounds the cell membrane and </a:t>
            </a:r>
            <a:r>
              <a:rPr lang="en-US" sz="4000" u="sng" dirty="0" smtClean="0"/>
              <a:t>provides support</a:t>
            </a:r>
            <a:r>
              <a:rPr lang="en-US" sz="4000" dirty="0" smtClean="0"/>
              <a:t> to the cell.</a:t>
            </a:r>
          </a:p>
          <a:p>
            <a:r>
              <a:rPr lang="en-US" sz="4000" dirty="0" smtClean="0"/>
              <a:t>Some animal cells have cell walls and all </a:t>
            </a:r>
            <a:r>
              <a:rPr lang="en-US" sz="4000" u="sng" dirty="0" smtClean="0"/>
              <a:t>plant cells </a:t>
            </a:r>
            <a:r>
              <a:rPr lang="en-US" sz="4000" dirty="0" smtClean="0"/>
              <a:t>have cell walls.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Cell Membrane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7500"/>
            <a:ext cx="8291513" cy="49196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 cells 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have a cell membrane.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cell membrane 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a protective barrier that encloses a cell.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Controls </a:t>
            </a:r>
            <a:r>
              <a:rPr lang="en-US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movement of </a:t>
            </a:r>
            <a:r>
              <a:rPr lang="en-US" sz="44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materials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into </a:t>
            </a:r>
            <a:r>
              <a:rPr 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out of the cell.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Cytoskeleton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A web of proteins in the cytoplasm that acts as both a </a:t>
            </a:r>
            <a:r>
              <a:rPr lang="en-US" sz="4800" u="sng" dirty="0" smtClean="0"/>
              <a:t>muscle</a:t>
            </a:r>
            <a:r>
              <a:rPr lang="en-US" sz="4800" dirty="0" smtClean="0"/>
              <a:t> and a </a:t>
            </a:r>
            <a:r>
              <a:rPr lang="en-US" sz="4800" u="sng" dirty="0" smtClean="0"/>
              <a:t>skeleton</a:t>
            </a:r>
            <a:r>
              <a:rPr lang="en-US" sz="4800" dirty="0" smtClean="0"/>
              <a:t>.</a:t>
            </a:r>
          </a:p>
          <a:p>
            <a:r>
              <a:rPr lang="en-US" sz="4800" dirty="0" smtClean="0"/>
              <a:t>Keeps the cell’s membrane from </a:t>
            </a:r>
            <a:r>
              <a:rPr lang="en-US" sz="4800" u="sng" dirty="0" smtClean="0"/>
              <a:t>collapsing</a:t>
            </a:r>
            <a:r>
              <a:rPr lang="en-US" sz="4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Nucleus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large organelle in a </a:t>
            </a:r>
            <a:r>
              <a:rPr lang="en-US" sz="4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eukaryotic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cell that contains the cell’s </a:t>
            </a:r>
            <a:r>
              <a:rPr lang="en-US" sz="4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DNA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or genetic material.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Nucleolus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is the dark spot in the nucleus where a cell begins to make ribosomes.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Ribosomes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u="sng" dirty="0" smtClean="0"/>
              <a:t>All cells </a:t>
            </a:r>
            <a:r>
              <a:rPr lang="en-US" sz="4800" dirty="0" smtClean="0"/>
              <a:t>have ribosomes.</a:t>
            </a:r>
          </a:p>
          <a:p>
            <a:r>
              <a:rPr lang="en-US" sz="4800" dirty="0" smtClean="0"/>
              <a:t>The site of </a:t>
            </a:r>
            <a:r>
              <a:rPr lang="en-US" sz="4800" u="sng" dirty="0" smtClean="0"/>
              <a:t>protein synthesis</a:t>
            </a:r>
            <a:r>
              <a:rPr lang="en-US" sz="4800" dirty="0" smtClean="0"/>
              <a:t>.</a:t>
            </a:r>
          </a:p>
          <a:p>
            <a:r>
              <a:rPr lang="en-US" sz="4800" dirty="0" smtClean="0"/>
              <a:t>Ribosomes are composed of </a:t>
            </a:r>
            <a:r>
              <a:rPr lang="en-US" sz="4800" u="sng" dirty="0" smtClean="0"/>
              <a:t>RNA</a:t>
            </a:r>
            <a:r>
              <a:rPr lang="en-US" sz="4800" dirty="0" smtClean="0"/>
              <a:t> and </a:t>
            </a:r>
            <a:r>
              <a:rPr lang="en-US" sz="4800" u="sng" dirty="0" smtClean="0"/>
              <a:t>protein</a:t>
            </a:r>
            <a:r>
              <a:rPr lang="en-US" sz="4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Endoplasmic Reticulum (ER)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en-US" sz="4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system of membranes 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 is found in a cell’s cytoplasm and that assists in the production, processing, and transport of </a:t>
            </a:r>
            <a:r>
              <a:rPr lang="en-US" sz="4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proteins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in the production of </a:t>
            </a:r>
            <a:r>
              <a:rPr lang="en-US" sz="48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lipids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 cont.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u="sng" dirty="0" smtClean="0"/>
              <a:t>Rough</a:t>
            </a:r>
            <a:r>
              <a:rPr lang="en-US" sz="4800" dirty="0" smtClean="0"/>
              <a:t> ER is the ER covered in ribosomes.</a:t>
            </a:r>
          </a:p>
          <a:p>
            <a:r>
              <a:rPr lang="en-US" sz="4800" u="sng" dirty="0" smtClean="0"/>
              <a:t>Smooth</a:t>
            </a:r>
            <a:r>
              <a:rPr lang="en-US" sz="4800" dirty="0" smtClean="0"/>
              <a:t> ER is the ER that lacks ribosomes.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Venture">
    <a:dk1>
      <a:sysClr val="windowText" lastClr="000000"/>
    </a:dk1>
    <a:lt1>
      <a:sysClr val="window" lastClr="FFFFFF"/>
    </a:lt1>
    <a:dk2>
      <a:srgbClr val="738450"/>
    </a:dk2>
    <a:lt2>
      <a:srgbClr val="E8E9D1"/>
    </a:lt2>
    <a:accent1>
      <a:srgbClr val="9EB060"/>
    </a:accent1>
    <a:accent2>
      <a:srgbClr val="D09A08"/>
    </a:accent2>
    <a:accent3>
      <a:srgbClr val="F2EC86"/>
    </a:accent3>
    <a:accent4>
      <a:srgbClr val="824F1C"/>
    </a:accent4>
    <a:accent5>
      <a:srgbClr val="511818"/>
    </a:accent5>
    <a:accent6>
      <a:srgbClr val="553876"/>
    </a:accent6>
    <a:hlink>
      <a:srgbClr val="929547"/>
    </a:hlink>
    <a:folHlink>
      <a:srgbClr val="56633C"/>
    </a:folHlink>
  </a:clrScheme>
</a:themeOverride>
</file>

<file path=ppt/theme/themeOverride2.xml><?xml version="1.0" encoding="utf-8"?>
<a:themeOverride xmlns:a="http://schemas.openxmlformats.org/drawingml/2006/main">
  <a:clrScheme name="Venture">
    <a:dk1>
      <a:sysClr val="windowText" lastClr="000000"/>
    </a:dk1>
    <a:lt1>
      <a:sysClr val="window" lastClr="FFFFFF"/>
    </a:lt1>
    <a:dk2>
      <a:srgbClr val="738450"/>
    </a:dk2>
    <a:lt2>
      <a:srgbClr val="E8E9D1"/>
    </a:lt2>
    <a:accent1>
      <a:srgbClr val="9EB060"/>
    </a:accent1>
    <a:accent2>
      <a:srgbClr val="D09A08"/>
    </a:accent2>
    <a:accent3>
      <a:srgbClr val="F2EC86"/>
    </a:accent3>
    <a:accent4>
      <a:srgbClr val="824F1C"/>
    </a:accent4>
    <a:accent5>
      <a:srgbClr val="511818"/>
    </a:accent5>
    <a:accent6>
      <a:srgbClr val="553876"/>
    </a:accent6>
    <a:hlink>
      <a:srgbClr val="929547"/>
    </a:hlink>
    <a:folHlink>
      <a:srgbClr val="56633C"/>
    </a:folHlink>
  </a:clrScheme>
</a:themeOverride>
</file>

<file path=ppt/theme/themeOverride3.xml><?xml version="1.0" encoding="utf-8"?>
<a:themeOverride xmlns:a="http://schemas.openxmlformats.org/drawingml/2006/main">
  <a:clrScheme name="Venture">
    <a:dk1>
      <a:sysClr val="windowText" lastClr="000000"/>
    </a:dk1>
    <a:lt1>
      <a:sysClr val="window" lastClr="FFFFFF"/>
    </a:lt1>
    <a:dk2>
      <a:srgbClr val="738450"/>
    </a:dk2>
    <a:lt2>
      <a:srgbClr val="E8E9D1"/>
    </a:lt2>
    <a:accent1>
      <a:srgbClr val="9EB060"/>
    </a:accent1>
    <a:accent2>
      <a:srgbClr val="D09A08"/>
    </a:accent2>
    <a:accent3>
      <a:srgbClr val="F2EC86"/>
    </a:accent3>
    <a:accent4>
      <a:srgbClr val="824F1C"/>
    </a:accent4>
    <a:accent5>
      <a:srgbClr val="511818"/>
    </a:accent5>
    <a:accent6>
      <a:srgbClr val="553876"/>
    </a:accent6>
    <a:hlink>
      <a:srgbClr val="929547"/>
    </a:hlink>
    <a:folHlink>
      <a:srgbClr val="56633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91</TotalTime>
  <Words>385</Words>
  <Application>Microsoft Office PowerPoint</Application>
  <PresentationFormat>On-screen Show (4:3)</PresentationFormat>
  <Paragraphs>45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Venture</vt:lpstr>
      <vt:lpstr>Parts of the Cell</vt:lpstr>
      <vt:lpstr>Journal Entry: 1/24/13</vt:lpstr>
      <vt:lpstr>Cell Wall</vt:lpstr>
      <vt:lpstr>Cell Membrane</vt:lpstr>
      <vt:lpstr>Cytoskeleton</vt:lpstr>
      <vt:lpstr>Nucleus</vt:lpstr>
      <vt:lpstr>Ribosomes</vt:lpstr>
      <vt:lpstr>Endoplasmic Reticulum (ER)</vt:lpstr>
      <vt:lpstr>ER cont.</vt:lpstr>
      <vt:lpstr>Mitochondria</vt:lpstr>
      <vt:lpstr>Chloroplasts</vt:lpstr>
      <vt:lpstr>Golgi Complex (Golgi Bodies)</vt:lpstr>
      <vt:lpstr>Vesicle</vt:lpstr>
      <vt:lpstr>Lysosome</vt:lpstr>
      <vt:lpstr>Vacuoles</vt:lpstr>
      <vt:lpstr>The Factory Model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the Cell</dc:title>
  <dc:creator>Jessica Wright</dc:creator>
  <cp:lastModifiedBy>Elaine Theus</cp:lastModifiedBy>
  <cp:revision>10</cp:revision>
  <dcterms:created xsi:type="dcterms:W3CDTF">2013-01-20T20:14:26Z</dcterms:created>
  <dcterms:modified xsi:type="dcterms:W3CDTF">2014-02-20T15:15:54Z</dcterms:modified>
</cp:coreProperties>
</file>