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heme/themeOverride1.xml" ContentType="application/vnd.openxmlformats-officedocument.themeOverride+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notesSlides/notesSlide3.xml" ContentType="application/vnd.openxmlformats-officedocument.presentationml.notesSlide+xml"/>
  <Default Extension="png" ContentType="image/png"/>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Default Extension="jpeg" ContentType="image/jpeg"/>
  <Override PartName="/ppt/notesSlides/notesSlide55.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Default Extension="gif" ContentType="image/gif"/>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0"/>
  </p:notesMasterIdLst>
  <p:handoutMasterIdLst>
    <p:handoutMasterId r:id="rId61"/>
  </p:handoutMasterIdLst>
  <p:sldIdLst>
    <p:sldId id="292" r:id="rId2"/>
    <p:sldId id="320" r:id="rId3"/>
    <p:sldId id="321" r:id="rId4"/>
    <p:sldId id="256" r:id="rId5"/>
    <p:sldId id="257" r:id="rId6"/>
    <p:sldId id="262" r:id="rId7"/>
    <p:sldId id="258" r:id="rId8"/>
    <p:sldId id="268" r:id="rId9"/>
    <p:sldId id="259" r:id="rId10"/>
    <p:sldId id="269" r:id="rId11"/>
    <p:sldId id="260" r:id="rId12"/>
    <p:sldId id="270" r:id="rId13"/>
    <p:sldId id="261"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316" r:id="rId36"/>
    <p:sldId id="295" r:id="rId37"/>
    <p:sldId id="317" r:id="rId38"/>
    <p:sldId id="302" r:id="rId39"/>
    <p:sldId id="318" r:id="rId40"/>
    <p:sldId id="303" r:id="rId41"/>
    <p:sldId id="319" r:id="rId42"/>
    <p:sldId id="304" r:id="rId43"/>
    <p:sldId id="301" r:id="rId44"/>
    <p:sldId id="305" r:id="rId45"/>
    <p:sldId id="306" r:id="rId46"/>
    <p:sldId id="307" r:id="rId47"/>
    <p:sldId id="308" r:id="rId48"/>
    <p:sldId id="309" r:id="rId49"/>
    <p:sldId id="310" r:id="rId50"/>
    <p:sldId id="311" r:id="rId51"/>
    <p:sldId id="312" r:id="rId52"/>
    <p:sldId id="313" r:id="rId53"/>
    <p:sldId id="314" r:id="rId54"/>
    <p:sldId id="315" r:id="rId55"/>
    <p:sldId id="324" r:id="rId56"/>
    <p:sldId id="323" r:id="rId57"/>
    <p:sldId id="325" r:id="rId58"/>
    <p:sldId id="326" r:id="rId59"/>
  </p:sldIdLst>
  <p:sldSz cx="10972800" cy="6858000"/>
  <p:notesSz cx="6858000" cy="9144000"/>
  <p:defaultTextStyle>
    <a:defPPr>
      <a:defRPr lang="en-US"/>
    </a:defPPr>
    <a:lvl1pPr algn="ctr" rtl="0" eaLnBrk="0" fontAlgn="base" hangingPunct="0">
      <a:spcBef>
        <a:spcPct val="0"/>
      </a:spcBef>
      <a:spcAft>
        <a:spcPct val="0"/>
      </a:spcAft>
      <a:defRPr sz="1600" b="1" i="1" kern="1200">
        <a:solidFill>
          <a:srgbClr val="DFC505"/>
        </a:solidFill>
        <a:latin typeface="Times New Roman" pitchFamily="18" charset="0"/>
        <a:ea typeface="ＭＳ Ｐゴシック" charset="-128"/>
        <a:cs typeface="+mn-cs"/>
      </a:defRPr>
    </a:lvl1pPr>
    <a:lvl2pPr marL="457200" algn="ctr" rtl="0" eaLnBrk="0" fontAlgn="base" hangingPunct="0">
      <a:spcBef>
        <a:spcPct val="0"/>
      </a:spcBef>
      <a:spcAft>
        <a:spcPct val="0"/>
      </a:spcAft>
      <a:defRPr sz="1600" b="1" i="1" kern="1200">
        <a:solidFill>
          <a:srgbClr val="DFC505"/>
        </a:solidFill>
        <a:latin typeface="Times New Roman" pitchFamily="18" charset="0"/>
        <a:ea typeface="ＭＳ Ｐゴシック" charset="-128"/>
        <a:cs typeface="+mn-cs"/>
      </a:defRPr>
    </a:lvl2pPr>
    <a:lvl3pPr marL="914400" algn="ctr" rtl="0" eaLnBrk="0" fontAlgn="base" hangingPunct="0">
      <a:spcBef>
        <a:spcPct val="0"/>
      </a:spcBef>
      <a:spcAft>
        <a:spcPct val="0"/>
      </a:spcAft>
      <a:defRPr sz="1600" b="1" i="1" kern="1200">
        <a:solidFill>
          <a:srgbClr val="DFC505"/>
        </a:solidFill>
        <a:latin typeface="Times New Roman" pitchFamily="18" charset="0"/>
        <a:ea typeface="ＭＳ Ｐゴシック" charset="-128"/>
        <a:cs typeface="+mn-cs"/>
      </a:defRPr>
    </a:lvl3pPr>
    <a:lvl4pPr marL="1371600" algn="ctr" rtl="0" eaLnBrk="0" fontAlgn="base" hangingPunct="0">
      <a:spcBef>
        <a:spcPct val="0"/>
      </a:spcBef>
      <a:spcAft>
        <a:spcPct val="0"/>
      </a:spcAft>
      <a:defRPr sz="1600" b="1" i="1" kern="1200">
        <a:solidFill>
          <a:srgbClr val="DFC505"/>
        </a:solidFill>
        <a:latin typeface="Times New Roman" pitchFamily="18" charset="0"/>
        <a:ea typeface="ＭＳ Ｐゴシック" charset="-128"/>
        <a:cs typeface="+mn-cs"/>
      </a:defRPr>
    </a:lvl4pPr>
    <a:lvl5pPr marL="1828800" algn="ctr" rtl="0" eaLnBrk="0" fontAlgn="base" hangingPunct="0">
      <a:spcBef>
        <a:spcPct val="0"/>
      </a:spcBef>
      <a:spcAft>
        <a:spcPct val="0"/>
      </a:spcAft>
      <a:defRPr sz="1600" b="1" i="1" kern="1200">
        <a:solidFill>
          <a:srgbClr val="DFC505"/>
        </a:solidFill>
        <a:latin typeface="Times New Roman" pitchFamily="18" charset="0"/>
        <a:ea typeface="ＭＳ Ｐゴシック" charset="-128"/>
        <a:cs typeface="+mn-cs"/>
      </a:defRPr>
    </a:lvl5pPr>
    <a:lvl6pPr marL="2286000" algn="l" defTabSz="914400" rtl="0" eaLnBrk="1" latinLnBrk="0" hangingPunct="1">
      <a:defRPr sz="1600" b="1" i="1" kern="1200">
        <a:solidFill>
          <a:srgbClr val="DFC505"/>
        </a:solidFill>
        <a:latin typeface="Times New Roman" pitchFamily="18" charset="0"/>
        <a:ea typeface="ＭＳ Ｐゴシック" charset="-128"/>
        <a:cs typeface="+mn-cs"/>
      </a:defRPr>
    </a:lvl6pPr>
    <a:lvl7pPr marL="2743200" algn="l" defTabSz="914400" rtl="0" eaLnBrk="1" latinLnBrk="0" hangingPunct="1">
      <a:defRPr sz="1600" b="1" i="1" kern="1200">
        <a:solidFill>
          <a:srgbClr val="DFC505"/>
        </a:solidFill>
        <a:latin typeface="Times New Roman" pitchFamily="18" charset="0"/>
        <a:ea typeface="ＭＳ Ｐゴシック" charset="-128"/>
        <a:cs typeface="+mn-cs"/>
      </a:defRPr>
    </a:lvl7pPr>
    <a:lvl8pPr marL="3200400" algn="l" defTabSz="914400" rtl="0" eaLnBrk="1" latinLnBrk="0" hangingPunct="1">
      <a:defRPr sz="1600" b="1" i="1" kern="1200">
        <a:solidFill>
          <a:srgbClr val="DFC505"/>
        </a:solidFill>
        <a:latin typeface="Times New Roman" pitchFamily="18" charset="0"/>
        <a:ea typeface="ＭＳ Ｐゴシック" charset="-128"/>
        <a:cs typeface="+mn-cs"/>
      </a:defRPr>
    </a:lvl8pPr>
    <a:lvl9pPr marL="3657600" algn="l" defTabSz="914400" rtl="0" eaLnBrk="1" latinLnBrk="0" hangingPunct="1">
      <a:defRPr sz="1600" b="1" i="1" kern="1200">
        <a:solidFill>
          <a:srgbClr val="DFC505"/>
        </a:solidFill>
        <a:latin typeface="Times New Roman" pitchFamily="18"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DFC505"/>
    <a:srgbClr val="FF3300"/>
    <a:srgbClr val="FFFF00"/>
    <a:srgbClr val="F9DC07"/>
    <a:srgbClr val="0066FF"/>
    <a:srgbClr val="99FF33"/>
    <a:srgbClr val="FFFF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Objects="1">
      <p:cViewPr>
        <p:scale>
          <a:sx n="75" d="100"/>
          <a:sy n="75" d="100"/>
        </p:scale>
        <p:origin x="66" y="78"/>
      </p:cViewPr>
      <p:guideLst>
        <p:guide orient="horz" pos="2160"/>
        <p:guide pos="345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0524"/>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i="0">
                <a:solidFill>
                  <a:schemeClr val="tx1"/>
                </a:solidFill>
                <a:latin typeface="Times New Roman" pitchFamily="18" charset="0"/>
                <a:ea typeface="+mn-ea"/>
                <a:cs typeface="+mn-cs"/>
              </a:defRPr>
            </a:lvl1pPr>
          </a:lstStyle>
          <a:p>
            <a:pPr>
              <a:defRPr/>
            </a:pPr>
            <a:endParaRPr lang="en-US"/>
          </a:p>
        </p:txBody>
      </p:sp>
      <p:sp>
        <p:nvSpPr>
          <p:cNvPr id="4813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i="0">
                <a:solidFill>
                  <a:schemeClr val="tx1"/>
                </a:solidFill>
                <a:latin typeface="Times New Roman" pitchFamily="18" charset="0"/>
                <a:ea typeface="+mn-ea"/>
                <a:cs typeface="+mn-cs"/>
              </a:defRPr>
            </a:lvl1pPr>
          </a:lstStyle>
          <a:p>
            <a:pPr>
              <a:defRPr/>
            </a:pPr>
            <a:endParaRPr lang="en-US"/>
          </a:p>
        </p:txBody>
      </p:sp>
      <p:sp>
        <p:nvSpPr>
          <p:cNvPr id="4813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i="0">
                <a:solidFill>
                  <a:schemeClr val="tx1"/>
                </a:solidFill>
                <a:latin typeface="Times New Roman" pitchFamily="18" charset="0"/>
                <a:ea typeface="+mn-ea"/>
                <a:cs typeface="+mn-cs"/>
              </a:defRPr>
            </a:lvl1pPr>
          </a:lstStyle>
          <a:p>
            <a:pPr>
              <a:defRPr/>
            </a:pPr>
            <a:endParaRPr lang="en-US"/>
          </a:p>
        </p:txBody>
      </p:sp>
      <p:sp>
        <p:nvSpPr>
          <p:cNvPr id="4813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i="0">
                <a:solidFill>
                  <a:schemeClr val="tx1"/>
                </a:solidFill>
              </a:defRPr>
            </a:lvl1pPr>
          </a:lstStyle>
          <a:p>
            <a:fld id="{A087326E-45D5-49AD-B92A-605755545B29}" type="slidenum">
              <a:rPr lang="en-US"/>
              <a:pPr/>
              <a:t>‹#›</a:t>
            </a:fld>
            <a:endParaRPr lang="en-US"/>
          </a:p>
        </p:txBody>
      </p:sp>
    </p:spTree>
    <p:extLst>
      <p:ext uri="{BB962C8B-B14F-4D97-AF65-F5344CB8AC3E}">
        <p14:creationId xmlns:p14="http://schemas.microsoft.com/office/powerpoint/2010/main" xmlns="" val="7847292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i="0">
                <a:solidFill>
                  <a:schemeClr val="tx1"/>
                </a:solidFill>
                <a:latin typeface="Times New Roman" pitchFamily="18" charset="0"/>
                <a:ea typeface="+mn-ea"/>
                <a:cs typeface="+mn-cs"/>
              </a:defRPr>
            </a:lvl1pPr>
          </a:lstStyle>
          <a:p>
            <a:pPr>
              <a:defRPr/>
            </a:pPr>
            <a:endParaRPr lang="en-US"/>
          </a:p>
        </p:txBody>
      </p:sp>
      <p:sp>
        <p:nvSpPr>
          <p:cNvPr id="4710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i="0">
                <a:solidFill>
                  <a:schemeClr val="tx1"/>
                </a:solidFill>
                <a:latin typeface="Times New Roman" pitchFamily="18" charset="0"/>
                <a:ea typeface="+mn-ea"/>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685800" y="685800"/>
            <a:ext cx="5486400" cy="3429000"/>
          </a:xfrm>
          <a:prstGeom prst="rect">
            <a:avLst/>
          </a:prstGeom>
          <a:noFill/>
          <a:ln w="9525">
            <a:solidFill>
              <a:srgbClr val="000000"/>
            </a:solidFill>
            <a:miter lim="800000"/>
            <a:headEnd/>
            <a:tailEnd/>
          </a:ln>
        </p:spPr>
      </p:sp>
      <p:sp>
        <p:nvSpPr>
          <p:cNvPr id="4710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711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i="0">
                <a:solidFill>
                  <a:schemeClr val="tx1"/>
                </a:solidFill>
                <a:latin typeface="Times New Roman" pitchFamily="18" charset="0"/>
                <a:ea typeface="+mn-ea"/>
                <a:cs typeface="+mn-cs"/>
              </a:defRPr>
            </a:lvl1pPr>
          </a:lstStyle>
          <a:p>
            <a:pPr>
              <a:defRPr/>
            </a:pPr>
            <a:endParaRPr lang="en-US"/>
          </a:p>
        </p:txBody>
      </p:sp>
      <p:sp>
        <p:nvSpPr>
          <p:cNvPr id="4711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i="0">
                <a:solidFill>
                  <a:schemeClr val="tx1"/>
                </a:solidFill>
              </a:defRPr>
            </a:lvl1pPr>
          </a:lstStyle>
          <a:p>
            <a:fld id="{8500B0E5-BA5A-4F94-A669-503E2857B621}" type="slidenum">
              <a:rPr lang="en-US"/>
              <a:pPr/>
              <a:t>‹#›</a:t>
            </a:fld>
            <a:endParaRPr lang="en-US"/>
          </a:p>
        </p:txBody>
      </p:sp>
    </p:spTree>
    <p:extLst>
      <p:ext uri="{BB962C8B-B14F-4D97-AF65-F5344CB8AC3E}">
        <p14:creationId xmlns:p14="http://schemas.microsoft.com/office/powerpoint/2010/main" xmlns="" val="4839187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7"/>
          <p:cNvSpPr>
            <a:spLocks noGrp="1" noChangeArrowheads="1"/>
          </p:cNvSpPr>
          <p:nvPr>
            <p:ph type="sldNum" sz="quarter" idx="5"/>
          </p:nvPr>
        </p:nvSpPr>
        <p:spPr>
          <a:noFill/>
        </p:spPr>
        <p:txBody>
          <a:bodyPr/>
          <a:lstStyle/>
          <a:p>
            <a:fld id="{F53D8FFF-16AD-4552-9DE0-233E1E09BF0B}" type="slidenum">
              <a:rPr lang="en-US"/>
              <a:pPr/>
              <a:t>1</a:t>
            </a:fld>
            <a:endParaRPr lang="en-US"/>
          </a:p>
        </p:txBody>
      </p:sp>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a:noFill/>
          <a:ln/>
        </p:spPr>
        <p:txBody>
          <a:bodyPr/>
          <a:lstStyle/>
          <a:p>
            <a:pPr>
              <a:buFontTx/>
              <a:buChar char="•"/>
            </a:pPr>
            <a:r>
              <a:rPr lang="en-US" smtClean="0">
                <a:ea typeface="ＭＳ Ｐゴシック" charset="-128"/>
              </a:rPr>
              <a:t>Theme music downloaded from:  http://www.angelfire.com/d20/boominc/</a:t>
            </a:r>
          </a:p>
          <a:p>
            <a:pPr>
              <a:buFontTx/>
              <a:buChar char="•"/>
            </a:pPr>
            <a:endParaRPr lang="en-US" smtClean="0">
              <a:ea typeface="ＭＳ Ｐゴシック" charset="-128"/>
            </a:endParaRPr>
          </a:p>
          <a:p>
            <a:pPr>
              <a:buFontTx/>
              <a:buChar char="•"/>
            </a:pPr>
            <a:r>
              <a:rPr lang="en-US" smtClean="0">
                <a:ea typeface="ＭＳ Ｐゴシック" charset="-128"/>
              </a:rPr>
              <a:t>To change the title, click on it, pause and click again.  The Word Art menu will appear.  Click on Edit Text to change the text.  Click Word Art Gallery button or the Word Art Shape button to change the look.  Click on the format button to change the color pattern.</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noFill/>
        </p:spPr>
        <p:txBody>
          <a:bodyPr/>
          <a:lstStyle/>
          <a:p>
            <a:fld id="{B8FCD96A-029A-4935-B3AA-13362635E270}" type="slidenum">
              <a:rPr lang="en-US"/>
              <a:pPr/>
              <a:t>10</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a:noFill/>
        </p:spPr>
        <p:txBody>
          <a:bodyPr/>
          <a:lstStyle/>
          <a:p>
            <a:fld id="{3E1031E3-832C-4E10-A88B-643C2EB9EE06}" type="slidenum">
              <a:rPr lang="en-US"/>
              <a:pPr/>
              <a:t>11</a:t>
            </a:fld>
            <a:endParaRPr lang="en-US"/>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a:noFill/>
        </p:spPr>
        <p:txBody>
          <a:bodyPr/>
          <a:lstStyle/>
          <a:p>
            <a:fld id="{413C1E88-BE38-4319-8D64-691E04658435}" type="slidenum">
              <a:rPr lang="en-US"/>
              <a:pPr/>
              <a:t>12</a:t>
            </a:fld>
            <a:endParaRPr lang="en-US"/>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a:noFill/>
        </p:spPr>
        <p:txBody>
          <a:bodyPr/>
          <a:lstStyle/>
          <a:p>
            <a:fld id="{F48E90C9-DC36-4ECD-896A-06FC73EA134D}" type="slidenum">
              <a:rPr lang="en-US"/>
              <a:pPr/>
              <a:t>13</a:t>
            </a:fld>
            <a:endParaRPr lang="en-US"/>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p:cNvSpPr>
            <a:spLocks noGrp="1" noChangeArrowheads="1"/>
          </p:cNvSpPr>
          <p:nvPr>
            <p:ph type="sldNum" sz="quarter" idx="5"/>
          </p:nvPr>
        </p:nvSpPr>
        <p:spPr>
          <a:noFill/>
        </p:spPr>
        <p:txBody>
          <a:bodyPr/>
          <a:lstStyle/>
          <a:p>
            <a:fld id="{BD14B759-EE78-450C-B74E-7C0A4BBEAE80}" type="slidenum">
              <a:rPr lang="en-US"/>
              <a:pPr/>
              <a:t>14</a:t>
            </a:fld>
            <a:endParaRPr lang="en-US"/>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p:cNvSpPr>
            <a:spLocks noGrp="1" noChangeArrowheads="1"/>
          </p:cNvSpPr>
          <p:nvPr>
            <p:ph type="sldNum" sz="quarter" idx="5"/>
          </p:nvPr>
        </p:nvSpPr>
        <p:spPr>
          <a:noFill/>
        </p:spPr>
        <p:txBody>
          <a:bodyPr/>
          <a:lstStyle/>
          <a:p>
            <a:fld id="{32A1CF41-085B-4E2F-8A6B-2B3BF8C1F332}" type="slidenum">
              <a:rPr lang="en-US"/>
              <a:pPr/>
              <a:t>15</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a:spLocks noGrp="1" noChangeArrowheads="1"/>
          </p:cNvSpPr>
          <p:nvPr>
            <p:ph type="sldNum" sz="quarter" idx="5"/>
          </p:nvPr>
        </p:nvSpPr>
        <p:spPr>
          <a:noFill/>
        </p:spPr>
        <p:txBody>
          <a:bodyPr/>
          <a:lstStyle/>
          <a:p>
            <a:fld id="{CE5D4860-7788-413D-AF46-E516D8B3D06A}" type="slidenum">
              <a:rPr lang="en-US"/>
              <a:pPr/>
              <a:t>16</a:t>
            </a:fld>
            <a:endParaRPr lang="en-US"/>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5"/>
          </p:nvPr>
        </p:nvSpPr>
        <p:spPr>
          <a:noFill/>
        </p:spPr>
        <p:txBody>
          <a:bodyPr/>
          <a:lstStyle/>
          <a:p>
            <a:fld id="{7CCCE475-BEE8-453D-8924-6198FEE16D64}" type="slidenum">
              <a:rPr lang="en-US"/>
              <a:pPr/>
              <a:t>17</a:t>
            </a:fld>
            <a:endParaRPr lang="en-US"/>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p:cNvSpPr>
            <a:spLocks noGrp="1" noChangeArrowheads="1"/>
          </p:cNvSpPr>
          <p:nvPr>
            <p:ph type="sldNum" sz="quarter" idx="5"/>
          </p:nvPr>
        </p:nvSpPr>
        <p:spPr>
          <a:noFill/>
        </p:spPr>
        <p:txBody>
          <a:bodyPr/>
          <a:lstStyle/>
          <a:p>
            <a:fld id="{A42807EC-8650-429C-B128-01764F32B42D}" type="slidenum">
              <a:rPr lang="en-US"/>
              <a:pPr/>
              <a:t>18</a:t>
            </a:fld>
            <a:endParaRPr lang="en-US"/>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p:cNvSpPr>
            <a:spLocks noGrp="1" noChangeArrowheads="1"/>
          </p:cNvSpPr>
          <p:nvPr>
            <p:ph type="sldNum" sz="quarter" idx="5"/>
          </p:nvPr>
        </p:nvSpPr>
        <p:spPr>
          <a:noFill/>
        </p:spPr>
        <p:txBody>
          <a:bodyPr/>
          <a:lstStyle/>
          <a:p>
            <a:fld id="{A24EA230-D306-46A9-B25D-7E0C9C0475C2}" type="slidenum">
              <a:rPr lang="en-US"/>
              <a:pPr/>
              <a:t>19</a:t>
            </a:fld>
            <a:endParaRPr lang="en-US"/>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7"/>
          <p:cNvSpPr>
            <a:spLocks noGrp="1" noChangeArrowheads="1"/>
          </p:cNvSpPr>
          <p:nvPr>
            <p:ph type="sldNum" sz="quarter" idx="5"/>
          </p:nvPr>
        </p:nvSpPr>
        <p:spPr>
          <a:noFill/>
        </p:spPr>
        <p:txBody>
          <a:bodyPr/>
          <a:lstStyle/>
          <a:p>
            <a:fld id="{5B72CF66-915F-4434-A348-E8D8B4E9F8EE}" type="slidenum">
              <a:rPr lang="en-US"/>
              <a:pPr/>
              <a:t>2</a:t>
            </a:fld>
            <a:endParaRPr lang="en-US"/>
          </a:p>
        </p:txBody>
      </p:sp>
      <p:sp>
        <p:nvSpPr>
          <p:cNvPr id="7170" name="Rectangle 2050"/>
          <p:cNvSpPr>
            <a:spLocks noGrp="1" noRot="1" noChangeAspect="1" noChangeArrowheads="1" noTextEdit="1"/>
          </p:cNvSpPr>
          <p:nvPr>
            <p:ph type="sldImg"/>
          </p:nvPr>
        </p:nvSpPr>
        <p:spPr>
          <a:ln/>
        </p:spPr>
      </p:sp>
      <p:sp>
        <p:nvSpPr>
          <p:cNvPr id="7171" name="Rectangle 2051"/>
          <p:cNvSpPr>
            <a:spLocks noGrp="1" noChangeArrowheads="1"/>
          </p:cNvSpPr>
          <p:nvPr>
            <p:ph type="body" idx="1"/>
          </p:nvPr>
        </p:nvSpPr>
        <p:spPr>
          <a:noFill/>
          <a:ln/>
        </p:spPr>
        <p:txBody>
          <a:bodyPr/>
          <a:lstStyle/>
          <a:p>
            <a:pPr>
              <a:buFontTx/>
              <a:buChar char="•"/>
            </a:pPr>
            <a:r>
              <a:rPr lang="en-US" smtClean="0">
                <a:ea typeface="ＭＳ Ｐゴシック" charset="-128"/>
              </a:rPr>
              <a:t>To change the font, style, color of text, click and highlight by dragging across the text and select the change using the format toolbar above or by clicking on Format and selecting Font.</a:t>
            </a:r>
          </a:p>
          <a:p>
            <a:pPr>
              <a:buFontTx/>
              <a:buChar char="•"/>
            </a:pPr>
            <a:r>
              <a:rPr lang="en-US" smtClean="0">
                <a:ea typeface="ＭＳ Ｐゴシック" charset="-128"/>
              </a:rPr>
              <a:t>To enhance your game insert clipart and graphics where appropriate.  Click on Insert, select Picture and either browse the clipart for a picture or insert a picture from your files.  Movie clips and sounds can be added in the same manner.</a:t>
            </a:r>
          </a:p>
          <a:p>
            <a:endParaRPr lang="en-US" smtClean="0">
              <a:ea typeface="ＭＳ Ｐゴシック"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p:cNvSpPr>
            <a:spLocks noGrp="1" noChangeArrowheads="1"/>
          </p:cNvSpPr>
          <p:nvPr>
            <p:ph type="sldNum" sz="quarter" idx="5"/>
          </p:nvPr>
        </p:nvSpPr>
        <p:spPr>
          <a:noFill/>
        </p:spPr>
        <p:txBody>
          <a:bodyPr/>
          <a:lstStyle/>
          <a:p>
            <a:fld id="{E2B504CA-9D6A-4E63-B494-005CD610EDC8}" type="slidenum">
              <a:rPr lang="en-US"/>
              <a:pPr/>
              <a:t>20</a:t>
            </a:fld>
            <a:endParaRPr lang="en-US"/>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p:cNvSpPr>
            <a:spLocks noGrp="1" noChangeArrowheads="1"/>
          </p:cNvSpPr>
          <p:nvPr>
            <p:ph type="sldNum" sz="quarter" idx="5"/>
          </p:nvPr>
        </p:nvSpPr>
        <p:spPr>
          <a:noFill/>
        </p:spPr>
        <p:txBody>
          <a:bodyPr/>
          <a:lstStyle/>
          <a:p>
            <a:fld id="{C0897AF4-9A6E-4F26-9CC4-DC94A4C9E38B}" type="slidenum">
              <a:rPr lang="en-US"/>
              <a:pPr/>
              <a:t>21</a:t>
            </a:fld>
            <a:endParaRPr lang="en-US"/>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p:cNvSpPr>
            <a:spLocks noGrp="1" noChangeArrowheads="1"/>
          </p:cNvSpPr>
          <p:nvPr>
            <p:ph type="sldNum" sz="quarter" idx="5"/>
          </p:nvPr>
        </p:nvSpPr>
        <p:spPr>
          <a:noFill/>
        </p:spPr>
        <p:txBody>
          <a:bodyPr/>
          <a:lstStyle/>
          <a:p>
            <a:fld id="{C8A6DE9C-9C23-43D0-AFD9-15D8C16B1B08}" type="slidenum">
              <a:rPr lang="en-US"/>
              <a:pPr/>
              <a:t>22</a:t>
            </a:fld>
            <a:endParaRPr lang="en-US"/>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7"/>
          <p:cNvSpPr>
            <a:spLocks noGrp="1" noChangeArrowheads="1"/>
          </p:cNvSpPr>
          <p:nvPr>
            <p:ph type="sldNum" sz="quarter" idx="5"/>
          </p:nvPr>
        </p:nvSpPr>
        <p:spPr>
          <a:noFill/>
        </p:spPr>
        <p:txBody>
          <a:bodyPr/>
          <a:lstStyle/>
          <a:p>
            <a:fld id="{135C268B-0D92-4FCB-9A12-38A4D1C17C59}" type="slidenum">
              <a:rPr lang="en-US"/>
              <a:pPr/>
              <a:t>23</a:t>
            </a:fld>
            <a:endParaRPr lang="en-US"/>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7"/>
          <p:cNvSpPr>
            <a:spLocks noGrp="1" noChangeArrowheads="1"/>
          </p:cNvSpPr>
          <p:nvPr>
            <p:ph type="sldNum" sz="quarter" idx="5"/>
          </p:nvPr>
        </p:nvSpPr>
        <p:spPr>
          <a:noFill/>
        </p:spPr>
        <p:txBody>
          <a:bodyPr/>
          <a:lstStyle/>
          <a:p>
            <a:fld id="{D2A7C65E-9862-4CF3-AAF5-07FCB978524C}" type="slidenum">
              <a:rPr lang="en-US"/>
              <a:pPr/>
              <a:t>24</a:t>
            </a:fld>
            <a:endParaRPr lang="en-US"/>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7"/>
          <p:cNvSpPr>
            <a:spLocks noGrp="1" noChangeArrowheads="1"/>
          </p:cNvSpPr>
          <p:nvPr>
            <p:ph type="sldNum" sz="quarter" idx="5"/>
          </p:nvPr>
        </p:nvSpPr>
        <p:spPr>
          <a:noFill/>
        </p:spPr>
        <p:txBody>
          <a:bodyPr/>
          <a:lstStyle/>
          <a:p>
            <a:fld id="{C27885E8-FD76-4980-8702-61313E1C6E43}" type="slidenum">
              <a:rPr lang="en-US"/>
              <a:pPr/>
              <a:t>25</a:t>
            </a:fld>
            <a:endParaRPr lang="en-US"/>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7"/>
          <p:cNvSpPr>
            <a:spLocks noGrp="1" noChangeArrowheads="1"/>
          </p:cNvSpPr>
          <p:nvPr>
            <p:ph type="sldNum" sz="quarter" idx="5"/>
          </p:nvPr>
        </p:nvSpPr>
        <p:spPr>
          <a:noFill/>
        </p:spPr>
        <p:txBody>
          <a:bodyPr/>
          <a:lstStyle/>
          <a:p>
            <a:fld id="{13A3F29A-3771-4F89-B2C2-83EC5F7301AA}" type="slidenum">
              <a:rPr lang="en-US"/>
              <a:pPr/>
              <a:t>26</a:t>
            </a:fld>
            <a:endParaRPr lang="en-US"/>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7"/>
          <p:cNvSpPr>
            <a:spLocks noGrp="1" noChangeArrowheads="1"/>
          </p:cNvSpPr>
          <p:nvPr>
            <p:ph type="sldNum" sz="quarter" idx="5"/>
          </p:nvPr>
        </p:nvSpPr>
        <p:spPr>
          <a:noFill/>
        </p:spPr>
        <p:txBody>
          <a:bodyPr/>
          <a:lstStyle/>
          <a:p>
            <a:fld id="{02EEA998-E9AD-4871-98D6-02EC36B71535}" type="slidenum">
              <a:rPr lang="en-US"/>
              <a:pPr/>
              <a:t>27</a:t>
            </a:fld>
            <a:endParaRPr lang="en-US"/>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7"/>
          <p:cNvSpPr>
            <a:spLocks noGrp="1" noChangeArrowheads="1"/>
          </p:cNvSpPr>
          <p:nvPr>
            <p:ph type="sldNum" sz="quarter" idx="5"/>
          </p:nvPr>
        </p:nvSpPr>
        <p:spPr>
          <a:noFill/>
        </p:spPr>
        <p:txBody>
          <a:bodyPr/>
          <a:lstStyle/>
          <a:p>
            <a:fld id="{0847937F-1C99-4A88-9E7B-05F57329DCC1}" type="slidenum">
              <a:rPr lang="en-US"/>
              <a:pPr/>
              <a:t>28</a:t>
            </a:fld>
            <a:endParaRPr lang="en-US"/>
          </a:p>
        </p:txBody>
      </p:sp>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7"/>
          <p:cNvSpPr>
            <a:spLocks noGrp="1" noChangeArrowheads="1"/>
          </p:cNvSpPr>
          <p:nvPr>
            <p:ph type="sldNum" sz="quarter" idx="5"/>
          </p:nvPr>
        </p:nvSpPr>
        <p:spPr>
          <a:noFill/>
        </p:spPr>
        <p:txBody>
          <a:bodyPr/>
          <a:lstStyle/>
          <a:p>
            <a:fld id="{5D005B32-B318-461A-ABAA-B5E83B682EB6}" type="slidenum">
              <a:rPr lang="en-US"/>
              <a:pPr/>
              <a:t>29</a:t>
            </a:fld>
            <a:endParaRPr lang="en-US"/>
          </a:p>
        </p:txBody>
      </p:sp>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7"/>
          <p:cNvSpPr>
            <a:spLocks noGrp="1" noChangeArrowheads="1"/>
          </p:cNvSpPr>
          <p:nvPr>
            <p:ph type="sldNum" sz="quarter" idx="5"/>
          </p:nvPr>
        </p:nvSpPr>
        <p:spPr>
          <a:noFill/>
        </p:spPr>
        <p:txBody>
          <a:bodyPr/>
          <a:lstStyle/>
          <a:p>
            <a:fld id="{9184E921-405E-4B0E-A326-F6BB2E215AFF}" type="slidenum">
              <a:rPr lang="en-US"/>
              <a:pPr/>
              <a:t>3</a:t>
            </a:fld>
            <a:endParaRPr lang="en-US"/>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a:noFill/>
          <a:ln/>
        </p:spPr>
        <p:txBody>
          <a:bodyPr/>
          <a:lstStyle/>
          <a:p>
            <a:pPr>
              <a:buFontTx/>
              <a:buChar char="•"/>
            </a:pPr>
            <a:r>
              <a:rPr lang="en-US" smtClean="0">
                <a:ea typeface="ＭＳ Ｐゴシック" charset="-128"/>
              </a:rPr>
              <a:t>To animate text or an object, click on the item and select Custom Animation from the Slide Show menu.  Select the effect, speed and timing for the animation.</a:t>
            </a:r>
          </a:p>
          <a:p>
            <a:pPr>
              <a:buFontTx/>
              <a:buChar char="•"/>
            </a:pPr>
            <a:r>
              <a:rPr lang="en-US" smtClean="0">
                <a:ea typeface="ＭＳ Ｐゴシック" charset="-128"/>
              </a:rPr>
              <a:t>To insert sound, click on Insert, select Movies and Sound and choose the source of your sound.  Scroll through the list and select the sound you want to play.   You will be asked if you want to play the sound automatically.  Select OK.  </a:t>
            </a:r>
          </a:p>
          <a:p>
            <a:endParaRPr lang="en-US" smtClean="0">
              <a:ea typeface="ＭＳ Ｐゴシック" charset="-128"/>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7"/>
          <p:cNvSpPr>
            <a:spLocks noGrp="1" noChangeArrowheads="1"/>
          </p:cNvSpPr>
          <p:nvPr>
            <p:ph type="sldNum" sz="quarter" idx="5"/>
          </p:nvPr>
        </p:nvSpPr>
        <p:spPr>
          <a:noFill/>
        </p:spPr>
        <p:txBody>
          <a:bodyPr/>
          <a:lstStyle/>
          <a:p>
            <a:fld id="{5A6BE75D-8F6E-419E-873C-48EC43A76414}" type="slidenum">
              <a:rPr lang="en-US"/>
              <a:pPr/>
              <a:t>30</a:t>
            </a:fld>
            <a:endParaRPr lang="en-US"/>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7"/>
          <p:cNvSpPr>
            <a:spLocks noGrp="1" noChangeArrowheads="1"/>
          </p:cNvSpPr>
          <p:nvPr>
            <p:ph type="sldNum" sz="quarter" idx="5"/>
          </p:nvPr>
        </p:nvSpPr>
        <p:spPr>
          <a:noFill/>
        </p:spPr>
        <p:txBody>
          <a:bodyPr/>
          <a:lstStyle/>
          <a:p>
            <a:fld id="{FE2589F0-9610-442E-B9C4-3C6ED95EF5AA}" type="slidenum">
              <a:rPr lang="en-US"/>
              <a:pPr/>
              <a:t>31</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7"/>
          <p:cNvSpPr>
            <a:spLocks noGrp="1" noChangeArrowheads="1"/>
          </p:cNvSpPr>
          <p:nvPr>
            <p:ph type="sldNum" sz="quarter" idx="5"/>
          </p:nvPr>
        </p:nvSpPr>
        <p:spPr>
          <a:noFill/>
        </p:spPr>
        <p:txBody>
          <a:bodyPr/>
          <a:lstStyle/>
          <a:p>
            <a:fld id="{F63A6F96-9C07-4E1B-8208-56528FF8D83B}" type="slidenum">
              <a:rPr lang="en-US"/>
              <a:pPr/>
              <a:t>32</a:t>
            </a:fld>
            <a:endParaRPr lang="en-US"/>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7"/>
          <p:cNvSpPr>
            <a:spLocks noGrp="1" noChangeArrowheads="1"/>
          </p:cNvSpPr>
          <p:nvPr>
            <p:ph type="sldNum" sz="quarter" idx="5"/>
          </p:nvPr>
        </p:nvSpPr>
        <p:spPr>
          <a:noFill/>
        </p:spPr>
        <p:txBody>
          <a:bodyPr/>
          <a:lstStyle/>
          <a:p>
            <a:fld id="{033BCCF3-1A2C-4619-90AD-B13FA7E0DF37}" type="slidenum">
              <a:rPr lang="en-US"/>
              <a:pPr/>
              <a:t>33</a:t>
            </a:fld>
            <a:endParaRPr lang="en-US"/>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7"/>
          <p:cNvSpPr>
            <a:spLocks noGrp="1" noChangeArrowheads="1"/>
          </p:cNvSpPr>
          <p:nvPr>
            <p:ph type="sldNum" sz="quarter" idx="5"/>
          </p:nvPr>
        </p:nvSpPr>
        <p:spPr>
          <a:noFill/>
        </p:spPr>
        <p:txBody>
          <a:bodyPr/>
          <a:lstStyle/>
          <a:p>
            <a:fld id="{58A6A026-22AE-46F9-B317-10ED6454A78A}" type="slidenum">
              <a:rPr lang="en-US"/>
              <a:pPr/>
              <a:t>34</a:t>
            </a:fld>
            <a:endParaRPr lang="en-US"/>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7"/>
          <p:cNvSpPr>
            <a:spLocks noGrp="1" noChangeArrowheads="1"/>
          </p:cNvSpPr>
          <p:nvPr>
            <p:ph type="sldNum" sz="quarter" idx="5"/>
          </p:nvPr>
        </p:nvSpPr>
        <p:spPr>
          <a:noFill/>
        </p:spPr>
        <p:txBody>
          <a:bodyPr/>
          <a:lstStyle/>
          <a:p>
            <a:fld id="{102DB7B4-91B9-4E77-8FDB-F6EF396A2F23}" type="slidenum">
              <a:rPr lang="en-US"/>
              <a:pPr/>
              <a:t>35</a:t>
            </a:fld>
            <a:endParaRPr lang="en-US"/>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7"/>
          <p:cNvSpPr>
            <a:spLocks noGrp="1" noChangeArrowheads="1"/>
          </p:cNvSpPr>
          <p:nvPr>
            <p:ph type="sldNum" sz="quarter" idx="5"/>
          </p:nvPr>
        </p:nvSpPr>
        <p:spPr>
          <a:noFill/>
        </p:spPr>
        <p:txBody>
          <a:bodyPr/>
          <a:lstStyle/>
          <a:p>
            <a:fld id="{D2C98135-E81B-454D-839B-7539CDBEE8C3}" type="slidenum">
              <a:rPr lang="en-US"/>
              <a:pPr/>
              <a:t>36</a:t>
            </a:fld>
            <a:endParaRPr lang="en-US"/>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7"/>
          <p:cNvSpPr>
            <a:spLocks noGrp="1" noChangeArrowheads="1"/>
          </p:cNvSpPr>
          <p:nvPr>
            <p:ph type="sldNum" sz="quarter" idx="5"/>
          </p:nvPr>
        </p:nvSpPr>
        <p:spPr>
          <a:noFill/>
        </p:spPr>
        <p:txBody>
          <a:bodyPr/>
          <a:lstStyle/>
          <a:p>
            <a:fld id="{427FFBEA-9BC5-40B5-98C7-E2B9EDE6DC32}" type="slidenum">
              <a:rPr lang="en-US"/>
              <a:pPr/>
              <a:t>37</a:t>
            </a:fld>
            <a:endParaRPr lang="en-US"/>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7"/>
          <p:cNvSpPr>
            <a:spLocks noGrp="1" noChangeArrowheads="1"/>
          </p:cNvSpPr>
          <p:nvPr>
            <p:ph type="sldNum" sz="quarter" idx="5"/>
          </p:nvPr>
        </p:nvSpPr>
        <p:spPr>
          <a:noFill/>
        </p:spPr>
        <p:txBody>
          <a:bodyPr/>
          <a:lstStyle/>
          <a:p>
            <a:fld id="{1FD77D0A-21DF-4115-A106-20997B559179}" type="slidenum">
              <a:rPr lang="en-US"/>
              <a:pPr/>
              <a:t>38</a:t>
            </a:fld>
            <a:endParaRPr lang="en-US"/>
          </a:p>
        </p:txBody>
      </p:sp>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7"/>
          <p:cNvSpPr>
            <a:spLocks noGrp="1" noChangeArrowheads="1"/>
          </p:cNvSpPr>
          <p:nvPr>
            <p:ph type="sldNum" sz="quarter" idx="5"/>
          </p:nvPr>
        </p:nvSpPr>
        <p:spPr>
          <a:noFill/>
        </p:spPr>
        <p:txBody>
          <a:bodyPr/>
          <a:lstStyle/>
          <a:p>
            <a:fld id="{DB605961-080B-46E8-AFA2-B3AE3962E075}" type="slidenum">
              <a:rPr lang="en-US"/>
              <a:pPr/>
              <a:t>39</a:t>
            </a:fld>
            <a:endParaRPr lang="en-US"/>
          </a:p>
        </p:txBody>
      </p:sp>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7"/>
          <p:cNvSpPr>
            <a:spLocks noGrp="1" noChangeArrowheads="1"/>
          </p:cNvSpPr>
          <p:nvPr>
            <p:ph type="sldNum" sz="quarter" idx="5"/>
          </p:nvPr>
        </p:nvSpPr>
        <p:spPr>
          <a:noFill/>
        </p:spPr>
        <p:txBody>
          <a:bodyPr/>
          <a:lstStyle/>
          <a:p>
            <a:fld id="{398C600C-9936-4061-B1B3-F6495EA2DCA6}" type="slidenum">
              <a:rPr lang="en-US"/>
              <a:pPr/>
              <a:t>4</a:t>
            </a:fld>
            <a:endParaRPr lang="en-US"/>
          </a:p>
        </p:txBody>
      </p:sp>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a:noFill/>
          <a:ln/>
        </p:spPr>
        <p:txBody>
          <a:bodyPr/>
          <a:lstStyle/>
          <a:p>
            <a:pPr>
              <a:buFontTx/>
              <a:buChar char="•"/>
            </a:pPr>
            <a:r>
              <a:rPr lang="en-US" smtClean="0">
                <a:ea typeface="ＭＳ Ｐゴシック" charset="-128"/>
              </a:rPr>
              <a:t>To go to Final Jeopardy, click on the arrow on the bottom right of the slide.</a:t>
            </a:r>
          </a:p>
          <a:p>
            <a:pPr>
              <a:buFontTx/>
              <a:buChar char="•"/>
            </a:pPr>
            <a:r>
              <a:rPr lang="en-US" dirty="0" smtClean="0">
                <a:ea typeface="ＭＳ Ｐゴシック" charset="-128"/>
              </a:rPr>
              <a:t>To change the Category labels, click and highlight each label and type the new category name.  You will need to correct the name on each slide corresponding to that category.  A quick way to do this is to go to Edit in the menu bar, select Replace and use the Find and Replace feature.</a:t>
            </a:r>
          </a:p>
          <a:p>
            <a:pPr>
              <a:buFontTx/>
              <a:buChar char="•"/>
            </a:pPr>
            <a:r>
              <a:rPr lang="en-US" dirty="0" smtClean="0">
                <a:ea typeface="ＭＳ Ｐゴシック" charset="-128"/>
              </a:rPr>
              <a:t>To add a Daily Double to a Category:  Highlight the dollar amount.  Right click and select Edit Hyperlink.  Scroll through the list and select the Daily Double slide (Slide 58). Click OK.</a:t>
            </a:r>
          </a:p>
          <a:p>
            <a:pPr>
              <a:buFontTx/>
              <a:buChar char="•"/>
            </a:pPr>
            <a:r>
              <a:rPr lang="en-US" dirty="0" smtClean="0">
                <a:ea typeface="ＭＳ Ｐゴシック" charset="-128"/>
              </a:rPr>
              <a:t>To delete slides or categories:  Click on the box (</a:t>
            </a:r>
            <a:r>
              <a:rPr lang="en-US" dirty="0" err="1" smtClean="0">
                <a:ea typeface="ＭＳ Ｐゴシック" charset="-128"/>
              </a:rPr>
              <a:t>ie</a:t>
            </a:r>
            <a:r>
              <a:rPr lang="en-US" dirty="0" smtClean="0">
                <a:ea typeface="ＭＳ Ｐゴシック" charset="-128"/>
              </a:rPr>
              <a:t>. 400) or click on the Slide in Slide View and hit Delete on your keyboard.</a:t>
            </a:r>
          </a:p>
          <a:p>
            <a:pPr>
              <a:buFontTx/>
              <a:buChar char="•"/>
            </a:pPr>
            <a:r>
              <a:rPr lang="en-US" dirty="0" smtClean="0">
                <a:ea typeface="ＭＳ Ｐゴシック" charset="-128"/>
              </a:rPr>
              <a:t>To Hide a Slide, Click on the Slide in Slide View, Click on Slide Show and select Hide Slide.</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7"/>
          <p:cNvSpPr>
            <a:spLocks noGrp="1" noChangeArrowheads="1"/>
          </p:cNvSpPr>
          <p:nvPr>
            <p:ph type="sldNum" sz="quarter" idx="5"/>
          </p:nvPr>
        </p:nvSpPr>
        <p:spPr>
          <a:noFill/>
        </p:spPr>
        <p:txBody>
          <a:bodyPr/>
          <a:lstStyle/>
          <a:p>
            <a:fld id="{91B37A10-F459-48F1-BAB4-D285C8BED1AD}" type="slidenum">
              <a:rPr lang="en-US"/>
              <a:pPr/>
              <a:t>40</a:t>
            </a:fld>
            <a:endParaRPr lang="en-US"/>
          </a:p>
        </p:txBody>
      </p:sp>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7"/>
          <p:cNvSpPr>
            <a:spLocks noGrp="1" noChangeArrowheads="1"/>
          </p:cNvSpPr>
          <p:nvPr>
            <p:ph type="sldNum" sz="quarter" idx="5"/>
          </p:nvPr>
        </p:nvSpPr>
        <p:spPr>
          <a:noFill/>
        </p:spPr>
        <p:txBody>
          <a:bodyPr/>
          <a:lstStyle/>
          <a:p>
            <a:fld id="{C9E8F941-144B-4D3A-A876-4BF7729D8F4C}" type="slidenum">
              <a:rPr lang="en-US"/>
              <a:pPr/>
              <a:t>41</a:t>
            </a:fld>
            <a:endParaRPr lang="en-US"/>
          </a:p>
        </p:txBody>
      </p:sp>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7"/>
          <p:cNvSpPr>
            <a:spLocks noGrp="1" noChangeArrowheads="1"/>
          </p:cNvSpPr>
          <p:nvPr>
            <p:ph type="sldNum" sz="quarter" idx="5"/>
          </p:nvPr>
        </p:nvSpPr>
        <p:spPr>
          <a:noFill/>
        </p:spPr>
        <p:txBody>
          <a:bodyPr/>
          <a:lstStyle/>
          <a:p>
            <a:fld id="{C0F3A538-84DE-4B43-8884-429E129927AA}" type="slidenum">
              <a:rPr lang="en-US"/>
              <a:pPr/>
              <a:t>42</a:t>
            </a:fld>
            <a:endParaRPr lang="en-US"/>
          </a:p>
        </p:txBody>
      </p:sp>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7"/>
          <p:cNvSpPr>
            <a:spLocks noGrp="1" noChangeArrowheads="1"/>
          </p:cNvSpPr>
          <p:nvPr>
            <p:ph type="sldNum" sz="quarter" idx="5"/>
          </p:nvPr>
        </p:nvSpPr>
        <p:spPr>
          <a:noFill/>
        </p:spPr>
        <p:txBody>
          <a:bodyPr/>
          <a:lstStyle/>
          <a:p>
            <a:fld id="{17785ADE-8415-4A38-8EBE-82F85EE2B147}" type="slidenum">
              <a:rPr lang="en-US"/>
              <a:pPr/>
              <a:t>43</a:t>
            </a:fld>
            <a:endParaRPr lang="en-US"/>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7"/>
          <p:cNvSpPr>
            <a:spLocks noGrp="1" noChangeArrowheads="1"/>
          </p:cNvSpPr>
          <p:nvPr>
            <p:ph type="sldNum" sz="quarter" idx="5"/>
          </p:nvPr>
        </p:nvSpPr>
        <p:spPr>
          <a:noFill/>
        </p:spPr>
        <p:txBody>
          <a:bodyPr/>
          <a:lstStyle/>
          <a:p>
            <a:fld id="{0361F6AD-8B95-454D-96FD-13046E9E99F5}" type="slidenum">
              <a:rPr lang="en-US"/>
              <a:pPr/>
              <a:t>44</a:t>
            </a:fld>
            <a:endParaRPr lang="en-US"/>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7"/>
          <p:cNvSpPr>
            <a:spLocks noGrp="1" noChangeArrowheads="1"/>
          </p:cNvSpPr>
          <p:nvPr>
            <p:ph type="sldNum" sz="quarter" idx="5"/>
          </p:nvPr>
        </p:nvSpPr>
        <p:spPr>
          <a:noFill/>
        </p:spPr>
        <p:txBody>
          <a:bodyPr/>
          <a:lstStyle/>
          <a:p>
            <a:fld id="{69DC9680-852F-4BC6-84BF-FBE36ADE9136}" type="slidenum">
              <a:rPr lang="en-US"/>
              <a:pPr/>
              <a:t>45</a:t>
            </a:fld>
            <a:endParaRPr lang="en-US"/>
          </a:p>
        </p:txBody>
      </p:sp>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7"/>
          <p:cNvSpPr>
            <a:spLocks noGrp="1" noChangeArrowheads="1"/>
          </p:cNvSpPr>
          <p:nvPr>
            <p:ph type="sldNum" sz="quarter" idx="5"/>
          </p:nvPr>
        </p:nvSpPr>
        <p:spPr>
          <a:noFill/>
        </p:spPr>
        <p:txBody>
          <a:bodyPr/>
          <a:lstStyle/>
          <a:p>
            <a:fld id="{C0047667-A754-4E21-9159-6AEB8334A189}" type="slidenum">
              <a:rPr lang="en-US"/>
              <a:pPr/>
              <a:t>46</a:t>
            </a:fld>
            <a:endParaRPr lang="en-US"/>
          </a:p>
        </p:txBody>
      </p:sp>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7"/>
          <p:cNvSpPr>
            <a:spLocks noGrp="1" noChangeArrowheads="1"/>
          </p:cNvSpPr>
          <p:nvPr>
            <p:ph type="sldNum" sz="quarter" idx="5"/>
          </p:nvPr>
        </p:nvSpPr>
        <p:spPr>
          <a:noFill/>
        </p:spPr>
        <p:txBody>
          <a:bodyPr/>
          <a:lstStyle/>
          <a:p>
            <a:fld id="{7A1BF6B5-1965-467A-B4E1-64DC22F1F9DB}" type="slidenum">
              <a:rPr lang="en-US"/>
              <a:pPr/>
              <a:t>47</a:t>
            </a:fld>
            <a:endParaRPr lang="en-US"/>
          </a:p>
        </p:txBody>
      </p:sp>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7"/>
          <p:cNvSpPr>
            <a:spLocks noGrp="1" noChangeArrowheads="1"/>
          </p:cNvSpPr>
          <p:nvPr>
            <p:ph type="sldNum" sz="quarter" idx="5"/>
          </p:nvPr>
        </p:nvSpPr>
        <p:spPr>
          <a:noFill/>
        </p:spPr>
        <p:txBody>
          <a:bodyPr/>
          <a:lstStyle/>
          <a:p>
            <a:fld id="{D608825F-C4B3-4FEC-AD2C-E9DD755F8A60}" type="slidenum">
              <a:rPr lang="en-US"/>
              <a:pPr/>
              <a:t>48</a:t>
            </a:fld>
            <a:endParaRPr lang="en-US"/>
          </a:p>
        </p:txBody>
      </p:sp>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7"/>
          <p:cNvSpPr>
            <a:spLocks noGrp="1" noChangeArrowheads="1"/>
          </p:cNvSpPr>
          <p:nvPr>
            <p:ph type="sldNum" sz="quarter" idx="5"/>
          </p:nvPr>
        </p:nvSpPr>
        <p:spPr>
          <a:noFill/>
        </p:spPr>
        <p:txBody>
          <a:bodyPr/>
          <a:lstStyle/>
          <a:p>
            <a:fld id="{29EB0776-1F0D-4A82-86D1-5532DF71C49D}" type="slidenum">
              <a:rPr lang="en-US"/>
              <a:pPr/>
              <a:t>49</a:t>
            </a:fld>
            <a:endParaRPr lang="en-US"/>
          </a:p>
        </p:txBody>
      </p:sp>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7"/>
          <p:cNvSpPr>
            <a:spLocks noGrp="1" noChangeArrowheads="1"/>
          </p:cNvSpPr>
          <p:nvPr>
            <p:ph type="sldNum" sz="quarter" idx="5"/>
          </p:nvPr>
        </p:nvSpPr>
        <p:spPr>
          <a:noFill/>
        </p:spPr>
        <p:txBody>
          <a:bodyPr/>
          <a:lstStyle/>
          <a:p>
            <a:fld id="{E235B6A4-D59E-49F4-B9A1-FEC05CD9DCF1}" type="slidenum">
              <a:rPr lang="en-US"/>
              <a:pPr/>
              <a:t>5</a:t>
            </a:fld>
            <a:endParaRPr lang="en-US"/>
          </a:p>
        </p:txBody>
      </p:sp>
      <p:sp>
        <p:nvSpPr>
          <p:cNvPr id="13314" name="Rectangle 2"/>
          <p:cNvSpPr>
            <a:spLocks noGrp="1" noRot="1" noChangeAspect="1" noChangeArrowheads="1" noTextEdit="1"/>
          </p:cNvSpPr>
          <p:nvPr>
            <p:ph type="sldImg"/>
          </p:nvPr>
        </p:nvSpPr>
        <p:spPr>
          <a:ln/>
        </p:spPr>
      </p:sp>
      <p:sp>
        <p:nvSpPr>
          <p:cNvPr id="13315" name="Rectangle 3"/>
          <p:cNvSpPr>
            <a:spLocks noGrp="1" noChangeArrowheads="1"/>
          </p:cNvSpPr>
          <p:nvPr>
            <p:ph type="body" idx="1"/>
          </p:nvPr>
        </p:nvSpPr>
        <p:spPr>
          <a:noFill/>
          <a:ln/>
        </p:spPr>
        <p:txBody>
          <a:bodyPr/>
          <a:lstStyle/>
          <a:p>
            <a:r>
              <a:rPr lang="en-US" smtClean="0">
                <a:ea typeface="ＭＳ Ｐゴシック" charset="-128"/>
              </a:rPr>
              <a:t>To change the text, click and highlight the </a:t>
            </a:r>
            <a:r>
              <a:rPr lang="ja-JP" altLang="en-US" smtClean="0">
                <a:ea typeface="ＭＳ Ｐゴシック" charset="-128"/>
              </a:rPr>
              <a:t>“</a:t>
            </a:r>
            <a:r>
              <a:rPr lang="en-US" altLang="ja-JP" smtClean="0">
                <a:ea typeface="ＭＳ Ｐゴシック" charset="-128"/>
              </a:rPr>
              <a:t>Type the response here</a:t>
            </a:r>
            <a:r>
              <a:rPr lang="ja-JP" altLang="en-US" smtClean="0">
                <a:ea typeface="ＭＳ Ｐゴシック" charset="-128"/>
              </a:rPr>
              <a:t>”</a:t>
            </a:r>
            <a:r>
              <a:rPr lang="en-US" altLang="ja-JP" smtClean="0">
                <a:ea typeface="ＭＳ Ｐゴシック" charset="-128"/>
              </a:rPr>
              <a:t>.  Type your text.</a:t>
            </a:r>
            <a:endParaRPr lang="en-US" smtClean="0">
              <a:ea typeface="ＭＳ Ｐゴシック" charset="-128"/>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7"/>
          <p:cNvSpPr>
            <a:spLocks noGrp="1" noChangeArrowheads="1"/>
          </p:cNvSpPr>
          <p:nvPr>
            <p:ph type="sldNum" sz="quarter" idx="5"/>
          </p:nvPr>
        </p:nvSpPr>
        <p:spPr>
          <a:noFill/>
        </p:spPr>
        <p:txBody>
          <a:bodyPr/>
          <a:lstStyle/>
          <a:p>
            <a:fld id="{25CA68A8-7F12-4BD0-BBB7-49995B3C85F2}" type="slidenum">
              <a:rPr lang="en-US"/>
              <a:pPr/>
              <a:t>50</a:t>
            </a:fld>
            <a:endParaRPr lang="en-US"/>
          </a:p>
        </p:txBody>
      </p:sp>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Rectangle 7"/>
          <p:cNvSpPr>
            <a:spLocks noGrp="1" noChangeArrowheads="1"/>
          </p:cNvSpPr>
          <p:nvPr>
            <p:ph type="sldNum" sz="quarter" idx="5"/>
          </p:nvPr>
        </p:nvSpPr>
        <p:spPr>
          <a:noFill/>
        </p:spPr>
        <p:txBody>
          <a:bodyPr/>
          <a:lstStyle/>
          <a:p>
            <a:fld id="{A7C04CE5-D4C8-4464-A531-080688037A7A}" type="slidenum">
              <a:rPr lang="en-US"/>
              <a:pPr/>
              <a:t>51</a:t>
            </a:fld>
            <a:endParaRPr lang="en-US"/>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Rectangle 7"/>
          <p:cNvSpPr>
            <a:spLocks noGrp="1" noChangeArrowheads="1"/>
          </p:cNvSpPr>
          <p:nvPr>
            <p:ph type="sldNum" sz="quarter" idx="5"/>
          </p:nvPr>
        </p:nvSpPr>
        <p:spPr>
          <a:noFill/>
        </p:spPr>
        <p:txBody>
          <a:bodyPr/>
          <a:lstStyle/>
          <a:p>
            <a:fld id="{8688A973-3CDD-4C0E-9F84-F2764D466AC3}" type="slidenum">
              <a:rPr lang="en-US"/>
              <a:pPr/>
              <a:t>52</a:t>
            </a:fld>
            <a:endParaRPr lang="en-US"/>
          </a:p>
        </p:txBody>
      </p:sp>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a:noFill/>
          <a:ln/>
        </p:spPr>
        <p:txBody>
          <a:bodyPr/>
          <a:lstStyle/>
          <a:p>
            <a:r>
              <a:rPr lang="en-US" smtClean="0">
                <a:ea typeface="ＭＳ Ｐゴシック" charset="-128"/>
              </a:rPr>
              <a:t>To delete a sound, click on the speaker and hit Delete on your keyboard.</a:t>
            </a: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Rectangle 7"/>
          <p:cNvSpPr>
            <a:spLocks noGrp="1" noChangeArrowheads="1"/>
          </p:cNvSpPr>
          <p:nvPr>
            <p:ph type="sldNum" sz="quarter" idx="5"/>
          </p:nvPr>
        </p:nvSpPr>
        <p:spPr>
          <a:noFill/>
        </p:spPr>
        <p:txBody>
          <a:bodyPr/>
          <a:lstStyle/>
          <a:p>
            <a:fld id="{BC729993-9E5A-4998-B389-6BEB15A77EE7}" type="slidenum">
              <a:rPr lang="en-US"/>
              <a:pPr/>
              <a:t>53</a:t>
            </a:fld>
            <a:endParaRPr lang="en-US"/>
          </a:p>
        </p:txBody>
      </p:sp>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Rectangle 7"/>
          <p:cNvSpPr>
            <a:spLocks noGrp="1" noChangeArrowheads="1"/>
          </p:cNvSpPr>
          <p:nvPr>
            <p:ph type="sldNum" sz="quarter" idx="5"/>
          </p:nvPr>
        </p:nvSpPr>
        <p:spPr>
          <a:noFill/>
        </p:spPr>
        <p:txBody>
          <a:bodyPr/>
          <a:lstStyle/>
          <a:p>
            <a:fld id="{754FD35C-F396-4E2A-9569-4C7D10D255EB}" type="slidenum">
              <a:rPr lang="en-US"/>
              <a:pPr/>
              <a:t>54</a:t>
            </a:fld>
            <a:endParaRPr lang="en-US"/>
          </a:p>
        </p:txBody>
      </p:sp>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Rectangle 7"/>
          <p:cNvSpPr>
            <a:spLocks noGrp="1" noChangeArrowheads="1"/>
          </p:cNvSpPr>
          <p:nvPr>
            <p:ph type="sldNum" sz="quarter" idx="5"/>
          </p:nvPr>
        </p:nvSpPr>
        <p:spPr>
          <a:noFill/>
        </p:spPr>
        <p:txBody>
          <a:bodyPr/>
          <a:lstStyle/>
          <a:p>
            <a:fld id="{24F4220F-9F9D-49CB-B4AA-2CD8CC7AFA9C}" type="slidenum">
              <a:rPr lang="en-US"/>
              <a:pPr/>
              <a:t>55</a:t>
            </a:fld>
            <a:endParaRPr lang="en-US"/>
          </a:p>
        </p:txBody>
      </p:sp>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a:noFill/>
          <a:ln/>
        </p:spPr>
        <p:txBody>
          <a:bodyPr/>
          <a:lstStyle/>
          <a:p>
            <a:r>
              <a:rPr lang="en-US" smtClean="0">
                <a:ea typeface="ＭＳ Ｐゴシック" charset="-128"/>
              </a:rPr>
              <a:t>To customize the Daily doubles, Click on the First Daily Double button using the right mouse button.  Select Action Settings. Click on the drop down menu next to the Option to Hyperlink to.  Select Slide.  A preview window of the slides will appear.  Select the slide you want to attach to the First Daily Double.  Do the same for the Second Daily Double.</a:t>
            </a: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Rectangle 7"/>
          <p:cNvSpPr>
            <a:spLocks noGrp="1" noChangeArrowheads="1"/>
          </p:cNvSpPr>
          <p:nvPr>
            <p:ph type="sldNum" sz="quarter" idx="5"/>
          </p:nvPr>
        </p:nvSpPr>
        <p:spPr>
          <a:noFill/>
        </p:spPr>
        <p:txBody>
          <a:bodyPr/>
          <a:lstStyle/>
          <a:p>
            <a:fld id="{B93F6FBD-E534-4148-B29D-598206A71BB6}" type="slidenum">
              <a:rPr lang="en-US"/>
              <a:pPr/>
              <a:t>56</a:t>
            </a:fld>
            <a:endParaRPr lang="en-US"/>
          </a:p>
        </p:txBody>
      </p:sp>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Rectangle 7"/>
          <p:cNvSpPr>
            <a:spLocks noGrp="1" noChangeArrowheads="1"/>
          </p:cNvSpPr>
          <p:nvPr>
            <p:ph type="sldNum" sz="quarter" idx="5"/>
          </p:nvPr>
        </p:nvSpPr>
        <p:spPr>
          <a:noFill/>
        </p:spPr>
        <p:txBody>
          <a:bodyPr/>
          <a:lstStyle/>
          <a:p>
            <a:fld id="{00C8CA58-4727-43E1-B811-504C019BE848}" type="slidenum">
              <a:rPr lang="en-US"/>
              <a:pPr/>
              <a:t>57</a:t>
            </a:fld>
            <a:endParaRPr lang="en-US"/>
          </a:p>
        </p:txBody>
      </p:sp>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Rectangle 7"/>
          <p:cNvSpPr>
            <a:spLocks noGrp="1" noChangeArrowheads="1"/>
          </p:cNvSpPr>
          <p:nvPr>
            <p:ph type="sldNum" sz="quarter" idx="5"/>
          </p:nvPr>
        </p:nvSpPr>
        <p:spPr>
          <a:noFill/>
        </p:spPr>
        <p:txBody>
          <a:bodyPr/>
          <a:lstStyle/>
          <a:p>
            <a:fld id="{235E7C17-B260-42C8-8685-37F8313997CD}" type="slidenum">
              <a:rPr lang="en-US"/>
              <a:pPr/>
              <a:t>58</a:t>
            </a:fld>
            <a:endParaRPr lang="en-US"/>
          </a:p>
        </p:txBody>
      </p:sp>
      <p:sp>
        <p:nvSpPr>
          <p:cNvPr id="121858" name="Rectangle 2"/>
          <p:cNvSpPr>
            <a:spLocks noGrp="1" noRot="1" noChangeAspect="1" noChangeArrowheads="1" noTextEdit="1"/>
          </p:cNvSpPr>
          <p:nvPr>
            <p:ph type="sldImg"/>
          </p:nvPr>
        </p:nvSpPr>
        <p:spPr>
          <a:ln/>
        </p:spPr>
      </p:sp>
      <p:sp>
        <p:nvSpPr>
          <p:cNvPr id="121859"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a:noFill/>
        </p:spPr>
        <p:txBody>
          <a:bodyPr/>
          <a:lstStyle/>
          <a:p>
            <a:fld id="{08164A99-BB42-4424-BD3F-FA11EC3EF0F8}" type="slidenum">
              <a:rPr lang="en-US"/>
              <a:pPr/>
              <a:t>6</a:t>
            </a:fld>
            <a:endParaRPr lang="en-US"/>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p:spPr>
        <p:txBody>
          <a:bodyPr/>
          <a:lstStyle/>
          <a:p>
            <a:fld id="{619559AC-0339-4383-9D0B-3932E5CF1EBD}" type="slidenum">
              <a:rPr lang="en-US"/>
              <a:pPr/>
              <a:t>7</a:t>
            </a:fld>
            <a:endParaRPr lang="en-US"/>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p:spPr>
        <p:txBody>
          <a:bodyPr/>
          <a:lstStyle/>
          <a:p>
            <a:fld id="{A886BE58-0BC2-46B5-9CEB-BD2B92BB5D6A}" type="slidenum">
              <a:rPr lang="en-US"/>
              <a:pPr/>
              <a:t>8</a:t>
            </a:fld>
            <a:endParaRPr lang="en-US"/>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a:noFill/>
        </p:spPr>
        <p:txBody>
          <a:bodyPr/>
          <a:lstStyle/>
          <a:p>
            <a:fld id="{25E05F10-8BC1-4BC9-A144-941BCD3FF23D}" type="slidenum">
              <a:rPr lang="en-US"/>
              <a:pPr/>
              <a:t>9</a:t>
            </a:fld>
            <a:endParaRPr lang="en-US"/>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a:ln/>
        </p:spPr>
        <p:txBody>
          <a:bodyPr/>
          <a:lstStyle/>
          <a:p>
            <a:endParaRPr lang="en-US" smtClean="0">
              <a:ea typeface="ＭＳ Ｐゴシック"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22325" y="2130425"/>
            <a:ext cx="932815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646238" y="3886200"/>
            <a:ext cx="7680325"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818438" y="609600"/>
            <a:ext cx="2332037"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22325" y="609600"/>
            <a:ext cx="6843713"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822325" y="609600"/>
            <a:ext cx="932815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822325" y="1981200"/>
            <a:ext cx="9328150" cy="4114800"/>
          </a:xfrm>
        </p:spPr>
        <p:txBody>
          <a:bodyPr/>
          <a:lstStyle/>
          <a:p>
            <a:pPr lvl="0"/>
            <a:endParaRPr lang="en-US" noProof="0" smtClean="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822325" y="609600"/>
            <a:ext cx="932815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775" y="4406900"/>
            <a:ext cx="9326563"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866775" y="2906713"/>
            <a:ext cx="9326563"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22325" y="1981200"/>
            <a:ext cx="45878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562600" y="1981200"/>
            <a:ext cx="45878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5" y="274638"/>
            <a:ext cx="987425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49275" y="1535113"/>
            <a:ext cx="48482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5" y="2174875"/>
            <a:ext cx="48482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573713" y="1535113"/>
            <a:ext cx="484981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73713" y="2174875"/>
            <a:ext cx="484981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9275" y="273050"/>
            <a:ext cx="3609975"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289425" y="273050"/>
            <a:ext cx="61341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49275" y="1435100"/>
            <a:ext cx="360997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51063" y="4800600"/>
            <a:ext cx="6583362"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151063" y="612775"/>
            <a:ext cx="6583362"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151063" y="5367338"/>
            <a:ext cx="6583362"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22325" y="609600"/>
            <a:ext cx="932815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822325" y="1981200"/>
            <a:ext cx="932815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spcBef>
          <a:spcPct val="0"/>
        </a:spcBef>
        <a:spcAft>
          <a:spcPct val="0"/>
        </a:spcAft>
        <a:defRPr sz="4400">
          <a:solidFill>
            <a:srgbClr val="F9DC07"/>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rgbClr val="F9DC07"/>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4400">
          <a:solidFill>
            <a:srgbClr val="F9DC07"/>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4400">
          <a:solidFill>
            <a:srgbClr val="F9DC07"/>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4400">
          <a:solidFill>
            <a:srgbClr val="F9DC07"/>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4400">
          <a:solidFill>
            <a:srgbClr val="F9DC07"/>
          </a:solidFill>
          <a:latin typeface="Times New Roman" pitchFamily="18" charset="0"/>
        </a:defRPr>
      </a:lvl6pPr>
      <a:lvl7pPr marL="914400" algn="ctr" rtl="0" eaLnBrk="0" fontAlgn="base" hangingPunct="0">
        <a:spcBef>
          <a:spcPct val="0"/>
        </a:spcBef>
        <a:spcAft>
          <a:spcPct val="0"/>
        </a:spcAft>
        <a:defRPr sz="4400">
          <a:solidFill>
            <a:srgbClr val="F9DC07"/>
          </a:solidFill>
          <a:latin typeface="Times New Roman" pitchFamily="18" charset="0"/>
        </a:defRPr>
      </a:lvl7pPr>
      <a:lvl8pPr marL="1371600" algn="ctr" rtl="0" eaLnBrk="0" fontAlgn="base" hangingPunct="0">
        <a:spcBef>
          <a:spcPct val="0"/>
        </a:spcBef>
        <a:spcAft>
          <a:spcPct val="0"/>
        </a:spcAft>
        <a:defRPr sz="4400">
          <a:solidFill>
            <a:srgbClr val="F9DC07"/>
          </a:solidFill>
          <a:latin typeface="Times New Roman" pitchFamily="18" charset="0"/>
        </a:defRPr>
      </a:lvl8pPr>
      <a:lvl9pPr marL="1828800" algn="ctr" rtl="0" eaLnBrk="0" fontAlgn="base" hangingPunct="0">
        <a:spcBef>
          <a:spcPct val="0"/>
        </a:spcBef>
        <a:spcAft>
          <a:spcPct val="0"/>
        </a:spcAft>
        <a:defRPr sz="4400">
          <a:solidFill>
            <a:srgbClr val="F9DC07"/>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rgbClr val="DFC505"/>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rgbClr val="DFC505"/>
          </a:solidFill>
          <a:latin typeface="+mn-lt"/>
          <a:ea typeface="ＭＳ Ｐゴシック" charset="0"/>
        </a:defRPr>
      </a:lvl2pPr>
      <a:lvl3pPr marL="1143000" indent="-228600" algn="l" rtl="0" eaLnBrk="0" fontAlgn="base" hangingPunct="0">
        <a:spcBef>
          <a:spcPct val="20000"/>
        </a:spcBef>
        <a:spcAft>
          <a:spcPct val="0"/>
        </a:spcAft>
        <a:buChar char="•"/>
        <a:defRPr sz="2400">
          <a:solidFill>
            <a:srgbClr val="DFC505"/>
          </a:solidFill>
          <a:latin typeface="+mn-lt"/>
          <a:ea typeface="ＭＳ Ｐゴシック" charset="0"/>
        </a:defRPr>
      </a:lvl3pPr>
      <a:lvl4pPr marL="1600200" indent="-228600" algn="l" rtl="0" eaLnBrk="0" fontAlgn="base" hangingPunct="0">
        <a:spcBef>
          <a:spcPct val="20000"/>
        </a:spcBef>
        <a:spcAft>
          <a:spcPct val="0"/>
        </a:spcAft>
        <a:buChar char="–"/>
        <a:defRPr sz="2000">
          <a:solidFill>
            <a:srgbClr val="DFC505"/>
          </a:solidFill>
          <a:latin typeface="+mn-lt"/>
          <a:ea typeface="ＭＳ Ｐゴシック" charset="0"/>
        </a:defRPr>
      </a:lvl4pPr>
      <a:lvl5pPr marL="2057400" indent="-228600" algn="l" rtl="0" eaLnBrk="0" fontAlgn="base" hangingPunct="0">
        <a:spcBef>
          <a:spcPct val="20000"/>
        </a:spcBef>
        <a:spcAft>
          <a:spcPct val="0"/>
        </a:spcAft>
        <a:buChar char="»"/>
        <a:defRPr sz="2000">
          <a:solidFill>
            <a:srgbClr val="DFC505"/>
          </a:solidFill>
          <a:latin typeface="+mn-lt"/>
          <a:ea typeface="ＭＳ Ｐゴシック" charset="0"/>
        </a:defRPr>
      </a:lvl5pPr>
      <a:lvl6pPr marL="2514600" indent="-228600" algn="l" rtl="0" eaLnBrk="0" fontAlgn="base" hangingPunct="0">
        <a:spcBef>
          <a:spcPct val="20000"/>
        </a:spcBef>
        <a:spcAft>
          <a:spcPct val="0"/>
        </a:spcAft>
        <a:buChar char="»"/>
        <a:defRPr sz="2000">
          <a:solidFill>
            <a:srgbClr val="DFC505"/>
          </a:solidFill>
          <a:latin typeface="+mn-lt"/>
        </a:defRPr>
      </a:lvl6pPr>
      <a:lvl7pPr marL="2971800" indent="-228600" algn="l" rtl="0" eaLnBrk="0" fontAlgn="base" hangingPunct="0">
        <a:spcBef>
          <a:spcPct val="20000"/>
        </a:spcBef>
        <a:spcAft>
          <a:spcPct val="0"/>
        </a:spcAft>
        <a:buChar char="»"/>
        <a:defRPr sz="2000">
          <a:solidFill>
            <a:srgbClr val="DFC505"/>
          </a:solidFill>
          <a:latin typeface="+mn-lt"/>
        </a:defRPr>
      </a:lvl7pPr>
      <a:lvl8pPr marL="3429000" indent="-228600" algn="l" rtl="0" eaLnBrk="0" fontAlgn="base" hangingPunct="0">
        <a:spcBef>
          <a:spcPct val="20000"/>
        </a:spcBef>
        <a:spcAft>
          <a:spcPct val="0"/>
        </a:spcAft>
        <a:buChar char="»"/>
        <a:defRPr sz="2000">
          <a:solidFill>
            <a:srgbClr val="DFC505"/>
          </a:solidFill>
          <a:latin typeface="+mn-lt"/>
        </a:defRPr>
      </a:lvl8pPr>
      <a:lvl9pPr marL="3886200" indent="-228600" algn="l" rtl="0" eaLnBrk="0" fontAlgn="base" hangingPunct="0">
        <a:spcBef>
          <a:spcPct val="20000"/>
        </a:spcBef>
        <a:spcAft>
          <a:spcPct val="0"/>
        </a:spcAft>
        <a:buChar char="»"/>
        <a:defRPr sz="2000">
          <a:solidFill>
            <a:srgbClr val="DFC505"/>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iencespot.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20.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slide" Target="slide5.xml"/><Relationship Id="rId13" Type="http://schemas.openxmlformats.org/officeDocument/2006/relationships/slide" Target="slide9.xml"/><Relationship Id="rId18" Type="http://schemas.openxmlformats.org/officeDocument/2006/relationships/slide" Target="slide35.xml"/><Relationship Id="rId26" Type="http://schemas.openxmlformats.org/officeDocument/2006/relationships/slide" Target="slide45.xml"/><Relationship Id="rId3" Type="http://schemas.openxmlformats.org/officeDocument/2006/relationships/slideLayout" Target="../slideLayouts/slideLayout12.xml"/><Relationship Id="rId21" Type="http://schemas.openxmlformats.org/officeDocument/2006/relationships/slide" Target="slide13.xml"/><Relationship Id="rId7" Type="http://schemas.openxmlformats.org/officeDocument/2006/relationships/slide" Target="slide53.xml"/><Relationship Id="rId12" Type="http://schemas.openxmlformats.org/officeDocument/2006/relationships/slide" Target="slide25.xml"/><Relationship Id="rId17" Type="http://schemas.openxmlformats.org/officeDocument/2006/relationships/slide" Target="slide37.xml"/><Relationship Id="rId25" Type="http://schemas.openxmlformats.org/officeDocument/2006/relationships/slide" Target="slide47.xml"/><Relationship Id="rId2" Type="http://schemas.openxmlformats.org/officeDocument/2006/relationships/audio" Target="THINKT~1.WAV" TargetMode="External"/><Relationship Id="rId16" Type="http://schemas.openxmlformats.org/officeDocument/2006/relationships/slide" Target="slide39.xml"/><Relationship Id="rId20" Type="http://schemas.openxmlformats.org/officeDocument/2006/relationships/slide" Target="slide23.xml"/><Relationship Id="rId29" Type="http://schemas.openxmlformats.org/officeDocument/2006/relationships/slide" Target="slide31.xml"/><Relationship Id="rId1" Type="http://schemas.openxmlformats.org/officeDocument/2006/relationships/themeOverride" Target="../theme/themeOverride1.xml"/><Relationship Id="rId6" Type="http://schemas.openxmlformats.org/officeDocument/2006/relationships/image" Target="../media/image2.png"/><Relationship Id="rId11" Type="http://schemas.openxmlformats.org/officeDocument/2006/relationships/slide" Target="slide15.xml"/><Relationship Id="rId24" Type="http://schemas.openxmlformats.org/officeDocument/2006/relationships/slide" Target="slide49.xml"/><Relationship Id="rId32" Type="http://schemas.openxmlformats.org/officeDocument/2006/relationships/slide" Target="slide55.xml"/><Relationship Id="rId5" Type="http://schemas.microsoft.com/office/2007/relationships/media" Target="THINKT~1.WAV" TargetMode="External"/><Relationship Id="rId15" Type="http://schemas.openxmlformats.org/officeDocument/2006/relationships/slide" Target="slide29.xml"/><Relationship Id="rId23" Type="http://schemas.openxmlformats.org/officeDocument/2006/relationships/slide" Target="slide43.xml"/><Relationship Id="rId28" Type="http://schemas.openxmlformats.org/officeDocument/2006/relationships/slide" Target="slide11.xml"/><Relationship Id="rId10" Type="http://schemas.openxmlformats.org/officeDocument/2006/relationships/slide" Target="slide19.xml"/><Relationship Id="rId19" Type="http://schemas.openxmlformats.org/officeDocument/2006/relationships/slide" Target="slide17.xml"/><Relationship Id="rId31" Type="http://schemas.openxmlformats.org/officeDocument/2006/relationships/slide" Target="slide51.xml"/><Relationship Id="rId4" Type="http://schemas.openxmlformats.org/officeDocument/2006/relationships/notesSlide" Target="../notesSlides/notesSlide4.xml"/><Relationship Id="rId9" Type="http://schemas.openxmlformats.org/officeDocument/2006/relationships/slide" Target="slide7.xml"/><Relationship Id="rId14" Type="http://schemas.openxmlformats.org/officeDocument/2006/relationships/slide" Target="slide27.xml"/><Relationship Id="rId22" Type="http://schemas.openxmlformats.org/officeDocument/2006/relationships/slide" Target="slide33.xml"/><Relationship Id="rId27" Type="http://schemas.openxmlformats.org/officeDocument/2006/relationships/slide" Target="slide21.xml"/><Relationship Id="rId30" Type="http://schemas.openxmlformats.org/officeDocument/2006/relationships/slide" Target="slide41.xml"/></Relationships>
</file>

<file path=ppt/slides/_rels/slide40.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9.xml"/><Relationship Id="rId1" Type="http://schemas.openxmlformats.org/officeDocument/2006/relationships/slideLayout" Target="../slideLayouts/slideLayout7.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50.xml"/><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6.xml"/><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themeOverride" Target="../theme/themeOverr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WordArt 3076"/>
          <p:cNvSpPr>
            <a:spLocks noChangeArrowheads="1" noChangeShapeType="1" noTextEdit="1"/>
          </p:cNvSpPr>
          <p:nvPr/>
        </p:nvSpPr>
        <p:spPr bwMode="auto">
          <a:xfrm>
            <a:off x="685800" y="762000"/>
            <a:ext cx="9739313" cy="4876800"/>
          </a:xfrm>
          <a:prstGeom prst="rect">
            <a:avLst/>
          </a:prstGeom>
        </p:spPr>
        <p:txBody>
          <a:bodyPr wrap="none" fromWordArt="1">
            <a:prstTxWarp prst="textPlain">
              <a:avLst>
                <a:gd name="adj" fmla="val 50000"/>
              </a:avLst>
            </a:prstTxWarp>
          </a:bodyPr>
          <a:lstStyle/>
          <a:p>
            <a:r>
              <a:rPr lang="en-US" sz="5400" kern="10" spc="-180">
                <a:ln w="38100">
                  <a:solidFill>
                    <a:srgbClr val="000000"/>
                  </a:solidFill>
                  <a:round/>
                  <a:headEnd/>
                  <a:tailEnd/>
                </a:ln>
                <a:solidFill>
                  <a:srgbClr val="FFFF00"/>
                </a:solidFill>
                <a:latin typeface="Cooper Black"/>
              </a:rPr>
              <a:t>Test Review</a:t>
            </a:r>
          </a:p>
          <a:p>
            <a:r>
              <a:rPr lang="en-US" sz="5400" kern="10" spc="-180">
                <a:ln w="38100">
                  <a:solidFill>
                    <a:srgbClr val="000000"/>
                  </a:solidFill>
                  <a:round/>
                  <a:headEnd/>
                  <a:tailEnd/>
                </a:ln>
                <a:solidFill>
                  <a:srgbClr val="FFFF00"/>
                </a:solidFill>
                <a:latin typeface="Cooper Black"/>
              </a:rPr>
              <a:t>Jeopardy</a:t>
            </a:r>
          </a:p>
        </p:txBody>
      </p:sp>
      <p:sp>
        <p:nvSpPr>
          <p:cNvPr id="4098" name="TextBox 5"/>
          <p:cNvSpPr txBox="1">
            <a:spLocks noChangeArrowheads="1"/>
          </p:cNvSpPr>
          <p:nvPr/>
        </p:nvSpPr>
        <p:spPr bwMode="auto">
          <a:xfrm>
            <a:off x="0" y="6519863"/>
            <a:ext cx="5410200" cy="338137"/>
          </a:xfrm>
          <a:prstGeom prst="rect">
            <a:avLst/>
          </a:prstGeom>
          <a:noFill/>
          <a:ln w="9525">
            <a:noFill/>
            <a:miter lim="800000"/>
            <a:headEnd/>
            <a:tailEnd/>
          </a:ln>
        </p:spPr>
        <p:txBody>
          <a:bodyPr>
            <a:spAutoFit/>
          </a:bodyPr>
          <a:lstStyle/>
          <a:p>
            <a:pPr algn="l"/>
            <a:r>
              <a:rPr lang="en-US">
                <a:solidFill>
                  <a:schemeClr val="tx1"/>
                </a:solidFill>
              </a:rPr>
              <a:t>Adapted by T. Trimpe   </a:t>
            </a:r>
            <a:r>
              <a:rPr lang="en-US">
                <a:solidFill>
                  <a:schemeClr val="tx1"/>
                </a:solidFill>
                <a:hlinkClick r:id="rId3"/>
              </a:rPr>
              <a:t>http://sciencespot.net/</a:t>
            </a:r>
            <a:r>
              <a:rPr lang="en-US">
                <a:solidFill>
                  <a:schemeClr val="tx1"/>
                </a:solidFill>
              </a:rPr>
              <a:t> </a:t>
            </a:r>
          </a:p>
        </p:txBody>
      </p:sp>
    </p:spTree>
  </p:cSld>
  <p:clrMapOvr>
    <a:masterClrMapping/>
  </p:clrMapOvr>
  <p:transition>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 Box 4"/>
          <p:cNvSpPr txBox="1">
            <a:spLocks noChangeArrowheads="1"/>
          </p:cNvSpPr>
          <p:nvPr/>
        </p:nvSpPr>
        <p:spPr bwMode="auto">
          <a:xfrm>
            <a:off x="8047038" y="6035675"/>
            <a:ext cx="2925762" cy="457200"/>
          </a:xfrm>
          <a:prstGeom prst="rect">
            <a:avLst/>
          </a:prstGeom>
          <a:noFill/>
          <a:ln w="9525">
            <a:noFill/>
            <a:miter lim="800000"/>
            <a:headEnd/>
            <a:tailEnd/>
          </a:ln>
        </p:spPr>
        <p:txBody>
          <a:bodyPr>
            <a:spAutoFit/>
          </a:bodyPr>
          <a:lstStyle/>
          <a:p>
            <a:endParaRPr lang="en-US" sz="2400" b="0" i="0">
              <a:solidFill>
                <a:schemeClr val="tx1"/>
              </a:solidFill>
            </a:endParaRPr>
          </a:p>
        </p:txBody>
      </p:sp>
      <p:sp>
        <p:nvSpPr>
          <p:cNvPr id="22530" name="AutoShape 12">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22531" name="Text Box 13"/>
          <p:cNvSpPr txBox="1">
            <a:spLocks noChangeArrowheads="1"/>
          </p:cNvSpPr>
          <p:nvPr/>
        </p:nvSpPr>
        <p:spPr bwMode="auto">
          <a:xfrm>
            <a:off x="9321800" y="6027738"/>
            <a:ext cx="1644650"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22532" name="Text Box 14"/>
          <p:cNvSpPr txBox="1">
            <a:spLocks noChangeArrowheads="1"/>
          </p:cNvSpPr>
          <p:nvPr/>
        </p:nvSpPr>
        <p:spPr bwMode="auto">
          <a:xfrm>
            <a:off x="1279525" y="838200"/>
            <a:ext cx="8778875" cy="830263"/>
          </a:xfrm>
          <a:prstGeom prst="rect">
            <a:avLst/>
          </a:prstGeom>
          <a:noFill/>
          <a:ln w="9525">
            <a:noFill/>
            <a:miter lim="800000"/>
            <a:headEnd/>
            <a:tailEnd/>
          </a:ln>
        </p:spPr>
        <p:txBody>
          <a:bodyPr>
            <a:spAutoFit/>
          </a:bodyPr>
          <a:lstStyle/>
          <a:p>
            <a:pPr>
              <a:spcBef>
                <a:spcPct val="50000"/>
              </a:spcBef>
            </a:pPr>
            <a:r>
              <a:rPr lang="en-US" sz="4800" b="0" i="0" dirty="0" smtClean="0">
                <a:solidFill>
                  <a:schemeClr val="tx1"/>
                </a:solidFill>
              </a:rPr>
              <a:t>Work</a:t>
            </a:r>
            <a:endParaRPr lang="en-US" sz="4800" b="0" i="0" dirty="0">
              <a:solidFill>
                <a:schemeClr val="tx1"/>
              </a:solidFill>
            </a:endParaRPr>
          </a:p>
        </p:txBody>
      </p:sp>
    </p:spTree>
  </p:cSld>
  <p:clrMapOvr>
    <a:masterClrMapping/>
  </p:clrMapOvr>
  <p:transition spd="slow">
    <p:wheel spokes="2"/>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ext Box 5"/>
          <p:cNvSpPr txBox="1">
            <a:spLocks noChangeArrowheads="1"/>
          </p:cNvSpPr>
          <p:nvPr/>
        </p:nvSpPr>
        <p:spPr bwMode="auto">
          <a:xfrm>
            <a:off x="0" y="152400"/>
            <a:ext cx="10972800" cy="762000"/>
          </a:xfrm>
          <a:prstGeom prst="rect">
            <a:avLst/>
          </a:prstGeom>
          <a:noFill/>
          <a:ln w="9525">
            <a:noFill/>
            <a:miter lim="800000"/>
            <a:headEnd/>
            <a:tailEnd/>
          </a:ln>
        </p:spPr>
        <p:txBody>
          <a:bodyPr>
            <a:spAutoFit/>
          </a:bodyPr>
          <a:lstStyle/>
          <a:p>
            <a:pPr>
              <a:spcBef>
                <a:spcPct val="50000"/>
              </a:spcBef>
            </a:pPr>
            <a:r>
              <a:rPr lang="en-US" sz="4400" b="0" i="0" u="sng" dirty="0" smtClean="0">
                <a:latin typeface="Arial Rounded MT Bold" pitchFamily="34" charset="0"/>
              </a:rPr>
              <a:t>Work and Power </a:t>
            </a:r>
            <a:r>
              <a:rPr lang="en-US" sz="4400" b="0" i="0" u="sng" dirty="0">
                <a:latin typeface="Arial Rounded MT Bold" pitchFamily="34" charset="0"/>
              </a:rPr>
              <a:t>for $400</a:t>
            </a:r>
          </a:p>
        </p:txBody>
      </p:sp>
      <p:sp>
        <p:nvSpPr>
          <p:cNvPr id="14342" name="Text Box 6"/>
          <p:cNvSpPr txBox="1">
            <a:spLocks noChangeArrowheads="1"/>
          </p:cNvSpPr>
          <p:nvPr/>
        </p:nvSpPr>
        <p:spPr bwMode="auto">
          <a:xfrm>
            <a:off x="822325" y="1219200"/>
            <a:ext cx="9601200" cy="1077218"/>
          </a:xfrm>
          <a:prstGeom prst="rect">
            <a:avLst/>
          </a:prstGeom>
          <a:noFill/>
          <a:ln w="9525">
            <a:noFill/>
            <a:miter lim="800000"/>
            <a:headEnd/>
            <a:tailEnd/>
          </a:ln>
        </p:spPr>
        <p:txBody>
          <a:bodyPr>
            <a:spAutoFit/>
          </a:bodyPr>
          <a:lstStyle/>
          <a:p>
            <a:pPr>
              <a:spcBef>
                <a:spcPct val="50000"/>
              </a:spcBef>
            </a:pPr>
            <a:r>
              <a:rPr lang="en-US" sz="3200" b="0" i="0" dirty="0" smtClean="0">
                <a:solidFill>
                  <a:schemeClr val="tx1"/>
                </a:solidFill>
                <a:latin typeface="Arial" pitchFamily="34" charset="0"/>
              </a:rPr>
              <a:t>Energy enables an object to do work. Work is done when…</a:t>
            </a:r>
            <a:endParaRPr lang="en-US" sz="3200" b="0" i="0" dirty="0">
              <a:solidFill>
                <a:schemeClr val="tx1"/>
              </a:solidFill>
              <a:latin typeface="Arial" pitchFamily="34" charset="0"/>
            </a:endParaRPr>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43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2"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AutoShape 9">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26626" name="Text Box 10"/>
          <p:cNvSpPr txBox="1">
            <a:spLocks noChangeArrowheads="1"/>
          </p:cNvSpPr>
          <p:nvPr/>
        </p:nvSpPr>
        <p:spPr bwMode="auto">
          <a:xfrm>
            <a:off x="9321800" y="6027738"/>
            <a:ext cx="1644650"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26627" name="Text Box 11"/>
          <p:cNvSpPr txBox="1">
            <a:spLocks noChangeArrowheads="1"/>
          </p:cNvSpPr>
          <p:nvPr/>
        </p:nvSpPr>
        <p:spPr bwMode="auto">
          <a:xfrm>
            <a:off x="1279525" y="838200"/>
            <a:ext cx="8778875" cy="2585323"/>
          </a:xfrm>
          <a:prstGeom prst="rect">
            <a:avLst/>
          </a:prstGeom>
          <a:noFill/>
          <a:ln w="9525">
            <a:noFill/>
            <a:miter lim="800000"/>
            <a:headEnd/>
            <a:tailEnd/>
          </a:ln>
        </p:spPr>
        <p:txBody>
          <a:bodyPr>
            <a:spAutoFit/>
          </a:bodyPr>
          <a:lstStyle/>
          <a:p>
            <a:pPr>
              <a:spcBef>
                <a:spcPct val="50000"/>
              </a:spcBef>
            </a:pPr>
            <a:r>
              <a:rPr lang="en-US" sz="5400" b="0" i="0" dirty="0" smtClean="0">
                <a:solidFill>
                  <a:schemeClr val="tx1"/>
                </a:solidFill>
                <a:latin typeface="Arial" pitchFamily="34" charset="0"/>
              </a:rPr>
              <a:t>A force is put on an object, and the object moves in the direction of the force.</a:t>
            </a:r>
            <a:endParaRPr lang="en-US" sz="5400" b="0" i="0" dirty="0">
              <a:solidFill>
                <a:schemeClr val="tx1"/>
              </a:solidFill>
            </a:endParaRPr>
          </a:p>
        </p:txBody>
      </p:sp>
    </p:spTree>
  </p:cSld>
  <p:clrMapOvr>
    <a:masterClrMapping/>
  </p:clrMapOvr>
  <p:transition spd="slow">
    <p:wheel spokes="2"/>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ext Box 5"/>
          <p:cNvSpPr txBox="1">
            <a:spLocks noChangeArrowheads="1"/>
          </p:cNvSpPr>
          <p:nvPr/>
        </p:nvSpPr>
        <p:spPr bwMode="auto">
          <a:xfrm>
            <a:off x="0" y="152400"/>
            <a:ext cx="10972800" cy="762000"/>
          </a:xfrm>
          <a:prstGeom prst="rect">
            <a:avLst/>
          </a:prstGeom>
          <a:noFill/>
          <a:ln w="9525">
            <a:noFill/>
            <a:miter lim="800000"/>
            <a:headEnd/>
            <a:tailEnd/>
          </a:ln>
        </p:spPr>
        <p:txBody>
          <a:bodyPr>
            <a:spAutoFit/>
          </a:bodyPr>
          <a:lstStyle/>
          <a:p>
            <a:pPr>
              <a:spcBef>
                <a:spcPct val="50000"/>
              </a:spcBef>
            </a:pPr>
            <a:r>
              <a:rPr lang="en-US" sz="4400" b="0" i="0" u="sng" dirty="0" smtClean="0">
                <a:latin typeface="Arial Rounded MT Bold" pitchFamily="34" charset="0"/>
              </a:rPr>
              <a:t>Work and Power </a:t>
            </a:r>
            <a:r>
              <a:rPr lang="en-US" sz="4400" b="0" i="0" u="sng" dirty="0">
                <a:latin typeface="Arial Rounded MT Bold" pitchFamily="34" charset="0"/>
              </a:rPr>
              <a:t>for $500</a:t>
            </a:r>
          </a:p>
        </p:txBody>
      </p:sp>
      <p:sp>
        <p:nvSpPr>
          <p:cNvPr id="15366" name="Text Box 6"/>
          <p:cNvSpPr txBox="1">
            <a:spLocks noChangeArrowheads="1"/>
          </p:cNvSpPr>
          <p:nvPr/>
        </p:nvSpPr>
        <p:spPr bwMode="auto">
          <a:xfrm>
            <a:off x="822325" y="914401"/>
            <a:ext cx="9601200" cy="5847755"/>
          </a:xfrm>
          <a:prstGeom prst="rect">
            <a:avLst/>
          </a:prstGeom>
          <a:noFill/>
          <a:ln w="9525">
            <a:noFill/>
            <a:miter lim="800000"/>
            <a:headEnd/>
            <a:tailEnd/>
          </a:ln>
        </p:spPr>
        <p:txBody>
          <a:bodyPr wrap="square">
            <a:spAutoFit/>
          </a:bodyPr>
          <a:lstStyle/>
          <a:p>
            <a:pPr>
              <a:spcBef>
                <a:spcPct val="50000"/>
              </a:spcBef>
            </a:pPr>
            <a:r>
              <a:rPr lang="en-US" sz="3400" b="0" i="0" dirty="0" smtClean="0">
                <a:solidFill>
                  <a:schemeClr val="tx1"/>
                </a:solidFill>
                <a:latin typeface="Arial" pitchFamily="34" charset="0"/>
              </a:rPr>
              <a:t>Andy’s teacher asked him to come up to the front of the class to demonstrate work. Which of the following could Andy do in the classroom to demonstrate work?</a:t>
            </a:r>
          </a:p>
          <a:p>
            <a:pPr marL="742950" indent="-742950">
              <a:spcBef>
                <a:spcPct val="50000"/>
              </a:spcBef>
              <a:buAutoNum type="alphaLcPeriod"/>
            </a:pPr>
            <a:r>
              <a:rPr lang="en-US" sz="3400" b="0" i="0" dirty="0" smtClean="0">
                <a:solidFill>
                  <a:schemeClr val="tx1"/>
                </a:solidFill>
                <a:latin typeface="Arial" pitchFamily="34" charset="0"/>
              </a:rPr>
              <a:t>Andy pushes a desk across the floor.</a:t>
            </a:r>
          </a:p>
          <a:p>
            <a:pPr marL="742950" indent="-742950">
              <a:spcBef>
                <a:spcPct val="50000"/>
              </a:spcBef>
              <a:buAutoNum type="alphaLcPeriod"/>
            </a:pPr>
            <a:r>
              <a:rPr lang="en-US" sz="3400" b="0" i="0" dirty="0" smtClean="0">
                <a:solidFill>
                  <a:schemeClr val="tx1"/>
                </a:solidFill>
                <a:latin typeface="Arial" pitchFamily="34" charset="0"/>
              </a:rPr>
              <a:t>Andy sits in his chair, doing nothing.</a:t>
            </a:r>
          </a:p>
          <a:p>
            <a:pPr marL="742950" indent="-742950">
              <a:spcBef>
                <a:spcPct val="50000"/>
              </a:spcBef>
              <a:buAutoNum type="alphaLcPeriod"/>
            </a:pPr>
            <a:r>
              <a:rPr lang="en-US" sz="3400" b="0" i="0" dirty="0" smtClean="0">
                <a:solidFill>
                  <a:schemeClr val="tx1"/>
                </a:solidFill>
                <a:latin typeface="Arial" pitchFamily="34" charset="0"/>
              </a:rPr>
              <a:t>Andy holds a book.</a:t>
            </a:r>
          </a:p>
          <a:p>
            <a:pPr marL="742950" indent="-742950">
              <a:spcBef>
                <a:spcPct val="50000"/>
              </a:spcBef>
              <a:buAutoNum type="alphaLcPeriod"/>
            </a:pPr>
            <a:r>
              <a:rPr lang="en-US" sz="3400" b="0" i="0" dirty="0" smtClean="0">
                <a:solidFill>
                  <a:schemeClr val="tx1"/>
                </a:solidFill>
                <a:latin typeface="Arial" pitchFamily="34" charset="0"/>
              </a:rPr>
              <a:t>Andy pushes against a desk and it doesn’t move.</a:t>
            </a:r>
            <a:endParaRPr lang="en-US" sz="3400" b="0" i="0" dirty="0">
              <a:solidFill>
                <a:schemeClr val="tx1"/>
              </a:solidFill>
              <a:latin typeface="Arial" pitchFamily="34" charset="0"/>
            </a:endParaRPr>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5366"/>
                                        </p:tgtEl>
                                        <p:attrNameLst>
                                          <p:attrName>style.visibility</p:attrName>
                                        </p:attrNameLst>
                                      </p:cBhvr>
                                      <p:to>
                                        <p:strVal val="visible"/>
                                      </p:to>
                                    </p:set>
                                  </p:childTnLst>
                                  <p:subTnLst>
                                    <p:set>
                                      <p:cBhvr override="childStyle">
                                        <p:cTn dur="1" fill="hold" display="0" masterRel="nextClick" afterEffect="1"/>
                                        <p:tgtEl>
                                          <p:spTgt spid="15366"/>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6"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AutoShape 9">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30722" name="Text Box 10"/>
          <p:cNvSpPr txBox="1">
            <a:spLocks noChangeArrowheads="1"/>
          </p:cNvSpPr>
          <p:nvPr/>
        </p:nvSpPr>
        <p:spPr bwMode="auto">
          <a:xfrm>
            <a:off x="9321800" y="6027738"/>
            <a:ext cx="1644650"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30723" name="Text Box 12"/>
          <p:cNvSpPr txBox="1">
            <a:spLocks noChangeArrowheads="1"/>
          </p:cNvSpPr>
          <p:nvPr/>
        </p:nvSpPr>
        <p:spPr bwMode="auto">
          <a:xfrm>
            <a:off x="1279525" y="838200"/>
            <a:ext cx="8315325" cy="1754326"/>
          </a:xfrm>
          <a:prstGeom prst="rect">
            <a:avLst/>
          </a:prstGeom>
          <a:noFill/>
          <a:ln w="9525">
            <a:noFill/>
            <a:miter lim="800000"/>
            <a:headEnd/>
            <a:tailEnd/>
          </a:ln>
        </p:spPr>
        <p:txBody>
          <a:bodyPr>
            <a:spAutoFit/>
          </a:bodyPr>
          <a:lstStyle/>
          <a:p>
            <a:pPr>
              <a:spcBef>
                <a:spcPct val="50000"/>
              </a:spcBef>
            </a:pPr>
            <a:r>
              <a:rPr lang="en-US" sz="5400" b="0" i="0" dirty="0" smtClean="0">
                <a:solidFill>
                  <a:schemeClr val="tx1"/>
                </a:solidFill>
              </a:rPr>
              <a:t>a. Andy pushes a desk across the floor.</a:t>
            </a:r>
            <a:endParaRPr lang="en-US" sz="5400" b="0" i="0" dirty="0">
              <a:solidFill>
                <a:schemeClr val="tx1"/>
              </a:solidFill>
            </a:endParaRPr>
          </a:p>
        </p:txBody>
      </p:sp>
    </p:spTree>
  </p:cSld>
  <p:clrMapOvr>
    <a:masterClrMapping/>
  </p:clrMapOvr>
  <p:transition spd="slow">
    <p:wheel spokes="2"/>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ext Box 5"/>
          <p:cNvSpPr txBox="1">
            <a:spLocks noChangeArrowheads="1"/>
          </p:cNvSpPr>
          <p:nvPr/>
        </p:nvSpPr>
        <p:spPr bwMode="auto">
          <a:xfrm>
            <a:off x="0" y="152400"/>
            <a:ext cx="10972800" cy="762000"/>
          </a:xfrm>
          <a:prstGeom prst="rect">
            <a:avLst/>
          </a:prstGeom>
          <a:noFill/>
          <a:ln w="9525">
            <a:noFill/>
            <a:miter lim="800000"/>
            <a:headEnd/>
            <a:tailEnd/>
          </a:ln>
        </p:spPr>
        <p:txBody>
          <a:bodyPr>
            <a:spAutoFit/>
          </a:bodyPr>
          <a:lstStyle/>
          <a:p>
            <a:pPr>
              <a:spcBef>
                <a:spcPct val="50000"/>
              </a:spcBef>
            </a:pPr>
            <a:r>
              <a:rPr lang="en-US" sz="4400" b="0" i="0" u="sng" dirty="0" smtClean="0">
                <a:latin typeface="Arial Rounded MT Bold" pitchFamily="34" charset="0"/>
              </a:rPr>
              <a:t>Simple Machines </a:t>
            </a:r>
            <a:r>
              <a:rPr lang="en-US" sz="4400" b="0" i="0" u="sng" dirty="0">
                <a:latin typeface="Arial Rounded MT Bold" pitchFamily="34" charset="0"/>
              </a:rPr>
              <a:t>for $100</a:t>
            </a:r>
          </a:p>
        </p:txBody>
      </p:sp>
      <p:sp>
        <p:nvSpPr>
          <p:cNvPr id="4" name="TextBox 3"/>
          <p:cNvSpPr txBox="1"/>
          <p:nvPr/>
        </p:nvSpPr>
        <p:spPr>
          <a:xfrm>
            <a:off x="685800" y="1295400"/>
            <a:ext cx="9448800" cy="5632311"/>
          </a:xfrm>
          <a:prstGeom prst="rect">
            <a:avLst/>
          </a:prstGeom>
          <a:noFill/>
        </p:spPr>
        <p:txBody>
          <a:bodyPr wrap="square" rtlCol="0">
            <a:spAutoFit/>
          </a:bodyPr>
          <a:lstStyle/>
          <a:p>
            <a:r>
              <a:rPr lang="en-US" sz="4000" b="0" i="0" dirty="0" smtClean="0">
                <a:solidFill>
                  <a:schemeClr val="tx1"/>
                </a:solidFill>
                <a:latin typeface="Arial" pitchFamily="34" charset="0"/>
                <a:cs typeface="Arial" pitchFamily="34" charset="0"/>
              </a:rPr>
              <a:t>*Complete the sentence. Simple machines…</a:t>
            </a:r>
          </a:p>
          <a:p>
            <a:pPr marL="742950" indent="-742950">
              <a:buAutoNum type="alphaLcPeriod"/>
            </a:pPr>
            <a:r>
              <a:rPr lang="en-US" sz="4000" b="0" i="0" dirty="0" smtClean="0">
                <a:solidFill>
                  <a:schemeClr val="tx1"/>
                </a:solidFill>
                <a:latin typeface="Arial" pitchFamily="34" charset="0"/>
                <a:cs typeface="Arial" pitchFamily="34" charset="0"/>
              </a:rPr>
              <a:t>Are tools that make work easier.</a:t>
            </a:r>
          </a:p>
          <a:p>
            <a:pPr marL="742950" indent="-742950">
              <a:buAutoNum type="alphaLcPeriod"/>
            </a:pPr>
            <a:r>
              <a:rPr lang="en-US" sz="4000" b="0" i="0" dirty="0" smtClean="0">
                <a:solidFill>
                  <a:schemeClr val="tx1"/>
                </a:solidFill>
                <a:latin typeface="Arial" pitchFamily="34" charset="0"/>
                <a:cs typeface="Arial" pitchFamily="34" charset="0"/>
              </a:rPr>
              <a:t>Reduce the amount of energy needed to do work.</a:t>
            </a:r>
          </a:p>
          <a:p>
            <a:pPr marL="742950" indent="-742950">
              <a:buAutoNum type="alphaLcPeriod"/>
            </a:pPr>
            <a:r>
              <a:rPr lang="en-US" sz="4000" b="0" i="0" dirty="0" smtClean="0">
                <a:solidFill>
                  <a:schemeClr val="tx1"/>
                </a:solidFill>
                <a:latin typeface="Arial" pitchFamily="34" charset="0"/>
                <a:cs typeface="Arial" pitchFamily="34" charset="0"/>
              </a:rPr>
              <a:t>Are made up of multiple moving parts.</a:t>
            </a:r>
          </a:p>
          <a:p>
            <a:pPr marL="742950" indent="-742950">
              <a:buAutoNum type="alphaLcPeriod"/>
            </a:pPr>
            <a:r>
              <a:rPr lang="en-US" sz="4000" b="0" i="0" dirty="0" smtClean="0">
                <a:solidFill>
                  <a:schemeClr val="tx1"/>
                </a:solidFill>
                <a:latin typeface="Arial" pitchFamily="34" charset="0"/>
                <a:cs typeface="Arial" pitchFamily="34" charset="0"/>
              </a:rPr>
              <a:t>Cannot be combined to make compound machines.</a:t>
            </a:r>
            <a:endParaRPr lang="en-US" sz="4000" b="0" i="0" dirty="0">
              <a:solidFill>
                <a:schemeClr val="tx1"/>
              </a:solidFill>
              <a:latin typeface="Arial" pitchFamily="34" charset="0"/>
              <a:cs typeface="Arial" pitchFamily="34" charset="0"/>
            </a:endParaRPr>
          </a:p>
        </p:txBody>
      </p:sp>
    </p:spTree>
  </p:cSld>
  <p:clrMapOvr>
    <a:masterClrMapping/>
  </p:clrMapOvr>
  <p:transition>
    <p:comb/>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AutoShape 7">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34818" name="Text Box 8"/>
          <p:cNvSpPr txBox="1">
            <a:spLocks noChangeArrowheads="1"/>
          </p:cNvSpPr>
          <p:nvPr/>
        </p:nvSpPr>
        <p:spPr bwMode="auto">
          <a:xfrm>
            <a:off x="9321800" y="6027738"/>
            <a:ext cx="1644650"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34819" name="Text Box 9"/>
          <p:cNvSpPr txBox="1">
            <a:spLocks noChangeArrowheads="1"/>
          </p:cNvSpPr>
          <p:nvPr/>
        </p:nvSpPr>
        <p:spPr bwMode="auto">
          <a:xfrm>
            <a:off x="1279525" y="838200"/>
            <a:ext cx="8778875" cy="3139321"/>
          </a:xfrm>
          <a:prstGeom prst="rect">
            <a:avLst/>
          </a:prstGeom>
          <a:noFill/>
          <a:ln w="9525">
            <a:noFill/>
            <a:miter lim="800000"/>
            <a:headEnd/>
            <a:tailEnd/>
          </a:ln>
        </p:spPr>
        <p:txBody>
          <a:bodyPr>
            <a:spAutoFit/>
          </a:bodyPr>
          <a:lstStyle/>
          <a:p>
            <a:pPr>
              <a:spcBef>
                <a:spcPct val="50000"/>
              </a:spcBef>
            </a:pPr>
            <a:r>
              <a:rPr lang="en-US" sz="6600" b="0" i="0" dirty="0" smtClean="0">
                <a:solidFill>
                  <a:schemeClr val="tx1"/>
                </a:solidFill>
                <a:latin typeface="Arial" pitchFamily="34" charset="0"/>
              </a:rPr>
              <a:t>a. Simple machines are tools that make work easier.</a:t>
            </a:r>
            <a:endParaRPr lang="en-US" sz="2400" b="0" i="0" dirty="0">
              <a:solidFill>
                <a:schemeClr val="tx1"/>
              </a:solidFill>
            </a:endParaRPr>
          </a:p>
        </p:txBody>
      </p:sp>
    </p:spTree>
  </p:cSld>
  <p:clrMapOvr>
    <a:masterClrMapping/>
  </p:clrMapOvr>
  <p:transition spd="slow">
    <p:wheel spokes="2"/>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ext Box 5"/>
          <p:cNvSpPr txBox="1">
            <a:spLocks noChangeArrowheads="1"/>
          </p:cNvSpPr>
          <p:nvPr/>
        </p:nvSpPr>
        <p:spPr bwMode="auto">
          <a:xfrm>
            <a:off x="0" y="152400"/>
            <a:ext cx="10972800" cy="762000"/>
          </a:xfrm>
          <a:prstGeom prst="rect">
            <a:avLst/>
          </a:prstGeom>
          <a:noFill/>
          <a:ln w="9525">
            <a:noFill/>
            <a:miter lim="800000"/>
            <a:headEnd/>
            <a:tailEnd/>
          </a:ln>
        </p:spPr>
        <p:txBody>
          <a:bodyPr>
            <a:spAutoFit/>
          </a:bodyPr>
          <a:lstStyle/>
          <a:p>
            <a:pPr>
              <a:spcBef>
                <a:spcPct val="50000"/>
              </a:spcBef>
            </a:pPr>
            <a:r>
              <a:rPr lang="en-US" sz="4400" b="0" i="0" u="sng" dirty="0" smtClean="0">
                <a:latin typeface="Arial Rounded MT Bold" pitchFamily="34" charset="0"/>
              </a:rPr>
              <a:t>Simple Machines for </a:t>
            </a:r>
            <a:r>
              <a:rPr lang="en-US" sz="4400" b="0" i="0" u="sng" dirty="0">
                <a:latin typeface="Arial Rounded MT Bold" pitchFamily="34" charset="0"/>
              </a:rPr>
              <a:t>$200</a:t>
            </a:r>
          </a:p>
        </p:txBody>
      </p:sp>
      <p:sp>
        <p:nvSpPr>
          <p:cNvPr id="36866" name="Text Box 6"/>
          <p:cNvSpPr txBox="1">
            <a:spLocks noChangeArrowheads="1"/>
          </p:cNvSpPr>
          <p:nvPr/>
        </p:nvSpPr>
        <p:spPr bwMode="auto">
          <a:xfrm>
            <a:off x="822325" y="1219200"/>
            <a:ext cx="9601200" cy="769441"/>
          </a:xfrm>
          <a:prstGeom prst="rect">
            <a:avLst/>
          </a:prstGeom>
          <a:noFill/>
          <a:ln w="9525">
            <a:noFill/>
            <a:miter lim="800000"/>
            <a:headEnd/>
            <a:tailEnd/>
          </a:ln>
        </p:spPr>
        <p:txBody>
          <a:bodyPr>
            <a:spAutoFit/>
          </a:bodyPr>
          <a:lstStyle/>
          <a:p>
            <a:pPr>
              <a:spcBef>
                <a:spcPct val="50000"/>
              </a:spcBef>
            </a:pPr>
            <a:r>
              <a:rPr lang="en-US" sz="4400" i="0" dirty="0" smtClean="0">
                <a:solidFill>
                  <a:schemeClr val="tx1"/>
                </a:solidFill>
                <a:latin typeface="Arial" pitchFamily="34" charset="0"/>
              </a:rPr>
              <a:t>*What is mechanical advantage?</a:t>
            </a:r>
            <a:endParaRPr lang="en-US" sz="4400" i="0" dirty="0">
              <a:solidFill>
                <a:schemeClr val="tx1"/>
              </a:solidFill>
              <a:latin typeface="Arial" pitchFamily="34" charset="0"/>
            </a:endParaRPr>
          </a:p>
        </p:txBody>
      </p:sp>
    </p:spTree>
  </p:cSld>
  <p:clrMapOvr>
    <a:masterClrMapping/>
  </p:clrMapOvr>
  <p:transition>
    <p:comb/>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AutoShape 8">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38914" name="Text Box 9"/>
          <p:cNvSpPr txBox="1">
            <a:spLocks noChangeArrowheads="1"/>
          </p:cNvSpPr>
          <p:nvPr/>
        </p:nvSpPr>
        <p:spPr bwMode="auto">
          <a:xfrm>
            <a:off x="9321800" y="6027738"/>
            <a:ext cx="1644650"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38915" name="Text Box 10"/>
          <p:cNvSpPr txBox="1">
            <a:spLocks noChangeArrowheads="1"/>
          </p:cNvSpPr>
          <p:nvPr/>
        </p:nvSpPr>
        <p:spPr bwMode="auto">
          <a:xfrm>
            <a:off x="1279525" y="866775"/>
            <a:ext cx="8778875" cy="4154984"/>
          </a:xfrm>
          <a:prstGeom prst="rect">
            <a:avLst/>
          </a:prstGeom>
          <a:noFill/>
          <a:ln w="9525">
            <a:noFill/>
            <a:miter lim="800000"/>
            <a:headEnd/>
            <a:tailEnd/>
          </a:ln>
        </p:spPr>
        <p:txBody>
          <a:bodyPr>
            <a:spAutoFit/>
          </a:bodyPr>
          <a:lstStyle/>
          <a:p>
            <a:pPr>
              <a:spcBef>
                <a:spcPct val="50000"/>
              </a:spcBef>
            </a:pPr>
            <a:r>
              <a:rPr lang="en-US" sz="6600" b="0" i="0" dirty="0" smtClean="0">
                <a:solidFill>
                  <a:schemeClr val="tx1"/>
                </a:solidFill>
                <a:latin typeface="Arial" pitchFamily="34" charset="0"/>
              </a:rPr>
              <a:t>A measure of how much a machine multiplies the force applied to it.</a:t>
            </a:r>
            <a:endParaRPr lang="en-US" sz="2400" b="0" i="0" dirty="0">
              <a:solidFill>
                <a:schemeClr val="tx1"/>
              </a:solidFill>
            </a:endParaRPr>
          </a:p>
        </p:txBody>
      </p:sp>
    </p:spTree>
  </p:cSld>
  <p:clrMapOvr>
    <a:masterClrMapping/>
  </p:clrMapOvr>
  <p:transition spd="slow">
    <p:wheel spokes="2"/>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ext Box 5"/>
          <p:cNvSpPr txBox="1">
            <a:spLocks noChangeArrowheads="1"/>
          </p:cNvSpPr>
          <p:nvPr/>
        </p:nvSpPr>
        <p:spPr bwMode="auto">
          <a:xfrm>
            <a:off x="0" y="152400"/>
            <a:ext cx="10972800" cy="762000"/>
          </a:xfrm>
          <a:prstGeom prst="rect">
            <a:avLst/>
          </a:prstGeom>
          <a:noFill/>
          <a:ln w="9525">
            <a:noFill/>
            <a:miter lim="800000"/>
            <a:headEnd/>
            <a:tailEnd/>
          </a:ln>
        </p:spPr>
        <p:txBody>
          <a:bodyPr>
            <a:spAutoFit/>
          </a:bodyPr>
          <a:lstStyle/>
          <a:p>
            <a:pPr>
              <a:spcBef>
                <a:spcPct val="50000"/>
              </a:spcBef>
            </a:pPr>
            <a:r>
              <a:rPr lang="en-US" sz="4400" b="0" i="0" u="sng" dirty="0" smtClean="0">
                <a:latin typeface="Arial Rounded MT Bold" pitchFamily="34" charset="0"/>
              </a:rPr>
              <a:t>Simple Machines for </a:t>
            </a:r>
            <a:r>
              <a:rPr lang="en-US" sz="4400" b="0" i="0" u="sng" dirty="0">
                <a:latin typeface="Arial Rounded MT Bold" pitchFamily="34" charset="0"/>
              </a:rPr>
              <a:t>$300</a:t>
            </a:r>
          </a:p>
        </p:txBody>
      </p:sp>
      <p:sp>
        <p:nvSpPr>
          <p:cNvPr id="40962" name="Text Box 6"/>
          <p:cNvSpPr txBox="1">
            <a:spLocks noChangeArrowheads="1"/>
          </p:cNvSpPr>
          <p:nvPr/>
        </p:nvSpPr>
        <p:spPr bwMode="auto">
          <a:xfrm>
            <a:off x="822325" y="990600"/>
            <a:ext cx="9601200" cy="6186309"/>
          </a:xfrm>
          <a:prstGeom prst="rect">
            <a:avLst/>
          </a:prstGeom>
          <a:noFill/>
          <a:ln w="9525">
            <a:noFill/>
            <a:miter lim="800000"/>
            <a:headEnd/>
            <a:tailEnd/>
          </a:ln>
        </p:spPr>
        <p:txBody>
          <a:bodyPr>
            <a:spAutoFit/>
          </a:bodyPr>
          <a:lstStyle/>
          <a:p>
            <a:pPr>
              <a:spcBef>
                <a:spcPct val="50000"/>
              </a:spcBef>
            </a:pPr>
            <a:r>
              <a:rPr lang="en-US" sz="3200" i="0" dirty="0" smtClean="0">
                <a:solidFill>
                  <a:schemeClr val="tx1"/>
                </a:solidFill>
                <a:latin typeface="Arial" pitchFamily="34" charset="0"/>
              </a:rPr>
              <a:t>*The mechanical advantage of a simple machine…</a:t>
            </a:r>
          </a:p>
          <a:p>
            <a:pPr marL="742950" indent="-742950">
              <a:spcBef>
                <a:spcPct val="50000"/>
              </a:spcBef>
              <a:buAutoNum type="alphaLcPeriod"/>
            </a:pPr>
            <a:r>
              <a:rPr lang="en-US" sz="3200" i="0" dirty="0" smtClean="0">
                <a:solidFill>
                  <a:schemeClr val="tx1"/>
                </a:solidFill>
                <a:latin typeface="Arial" pitchFamily="34" charset="0"/>
              </a:rPr>
              <a:t>Creates a force without the input of work.</a:t>
            </a:r>
          </a:p>
          <a:p>
            <a:pPr marL="742950" indent="-742950">
              <a:spcBef>
                <a:spcPct val="50000"/>
              </a:spcBef>
              <a:buAutoNum type="alphaLcPeriod"/>
            </a:pPr>
            <a:r>
              <a:rPr lang="en-US" sz="3200" i="0" dirty="0" smtClean="0">
                <a:solidFill>
                  <a:schemeClr val="tx1"/>
                </a:solidFill>
                <a:latin typeface="Arial" pitchFamily="34" charset="0"/>
              </a:rPr>
              <a:t>Increases the amount of force needed for work.</a:t>
            </a:r>
          </a:p>
          <a:p>
            <a:pPr marL="742950" indent="-742950">
              <a:spcBef>
                <a:spcPct val="50000"/>
              </a:spcBef>
              <a:buAutoNum type="alphaLcPeriod"/>
            </a:pPr>
            <a:r>
              <a:rPr lang="en-US" sz="3200" i="0" dirty="0" smtClean="0">
                <a:solidFill>
                  <a:schemeClr val="tx1"/>
                </a:solidFill>
                <a:latin typeface="Arial" pitchFamily="34" charset="0"/>
              </a:rPr>
              <a:t>Reduces the amount of force needed for work.</a:t>
            </a:r>
          </a:p>
          <a:p>
            <a:pPr marL="742950" indent="-742950">
              <a:spcBef>
                <a:spcPct val="50000"/>
              </a:spcBef>
              <a:buAutoNum type="alphaLcPeriod"/>
            </a:pPr>
            <a:r>
              <a:rPr lang="en-US" sz="3200" i="0" dirty="0" smtClean="0">
                <a:solidFill>
                  <a:schemeClr val="tx1"/>
                </a:solidFill>
                <a:latin typeface="Arial" pitchFamily="34" charset="0"/>
              </a:rPr>
              <a:t>Allows work to be done without an input force.</a:t>
            </a:r>
            <a:r>
              <a:rPr lang="en-US" sz="4400" i="0" dirty="0">
                <a:solidFill>
                  <a:schemeClr val="tx1"/>
                </a:solidFill>
                <a:latin typeface="Arial" pitchFamily="34" charset="0"/>
              </a:rPr>
              <a:t/>
            </a:r>
            <a:br>
              <a:rPr lang="en-US" sz="4400" i="0" dirty="0">
                <a:solidFill>
                  <a:schemeClr val="tx1"/>
                </a:solidFill>
                <a:latin typeface="Arial" pitchFamily="34" charset="0"/>
              </a:rPr>
            </a:br>
            <a:endParaRPr lang="en-US" sz="4400" i="0" dirty="0">
              <a:solidFill>
                <a:schemeClr val="tx1"/>
              </a:solidFill>
              <a:latin typeface="Arial" pitchFamily="34" charset="0"/>
            </a:endParaRPr>
          </a:p>
        </p:txBody>
      </p:sp>
    </p:spTree>
  </p:cSld>
  <p:clrMapOvr>
    <a:masterClrMapping/>
  </p:clrMapOvr>
  <p:transition>
    <p:comb/>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45" name="Object 1024"/>
          <p:cNvGraphicFramePr>
            <a:graphicFrameLocks noChangeAspect="1"/>
          </p:cNvGraphicFramePr>
          <p:nvPr/>
        </p:nvGraphicFramePr>
        <p:xfrm>
          <a:off x="850900" y="1066800"/>
          <a:ext cx="3943350" cy="4267200"/>
        </p:xfrm>
        <a:graphic>
          <a:graphicData uri="http://schemas.openxmlformats.org/presentationml/2006/ole">
            <p:oleObj spid="_x0000_s6150" name="Clip" r:id="rId4" imgW="3206692" imgH="3470945" progId="">
              <p:embed/>
            </p:oleObj>
          </a:graphicData>
        </a:graphic>
      </p:graphicFrame>
      <p:sp>
        <p:nvSpPr>
          <p:cNvPr id="6146" name="Text Box 5"/>
          <p:cNvSpPr txBox="1">
            <a:spLocks noChangeArrowheads="1"/>
          </p:cNvSpPr>
          <p:nvPr/>
        </p:nvSpPr>
        <p:spPr bwMode="auto">
          <a:xfrm>
            <a:off x="4572000" y="1936750"/>
            <a:ext cx="5486400" cy="2530475"/>
          </a:xfrm>
          <a:prstGeom prst="rect">
            <a:avLst/>
          </a:prstGeom>
          <a:noFill/>
          <a:ln w="9525">
            <a:noFill/>
            <a:miter lim="800000"/>
            <a:headEnd/>
            <a:tailEnd/>
          </a:ln>
        </p:spPr>
        <p:txBody>
          <a:bodyPr>
            <a:spAutoFit/>
          </a:bodyPr>
          <a:lstStyle/>
          <a:p>
            <a:pPr>
              <a:spcBef>
                <a:spcPct val="50000"/>
              </a:spcBef>
            </a:pPr>
            <a:r>
              <a:rPr lang="en-US" sz="8000" i="0">
                <a:solidFill>
                  <a:schemeClr val="tx1"/>
                </a:solidFill>
                <a:latin typeface="Arial" pitchFamily="34" charset="0"/>
              </a:rPr>
              <a:t>Don</a:t>
            </a:r>
            <a:r>
              <a:rPr lang="ja-JP" altLang="en-US" sz="8000" i="0">
                <a:solidFill>
                  <a:schemeClr val="tx1"/>
                </a:solidFill>
                <a:latin typeface="Arial" pitchFamily="34" charset="0"/>
              </a:rPr>
              <a:t>’</a:t>
            </a:r>
            <a:r>
              <a:rPr lang="en-US" altLang="ja-JP" sz="8000" i="0">
                <a:solidFill>
                  <a:schemeClr val="tx1"/>
                </a:solidFill>
                <a:latin typeface="Arial" pitchFamily="34" charset="0"/>
              </a:rPr>
              <a:t>t   Forget...</a:t>
            </a:r>
            <a:endParaRPr lang="en-US" sz="2400" b="0" i="0">
              <a:solidFill>
                <a:schemeClr val="tx1"/>
              </a:solidFill>
            </a:endParaRPr>
          </a:p>
        </p:txBody>
      </p:sp>
      <p:sp>
        <p:nvSpPr>
          <p:cNvPr id="6147" name="Text Box 6"/>
          <p:cNvSpPr txBox="1">
            <a:spLocks noChangeArrowheads="1"/>
          </p:cNvSpPr>
          <p:nvPr/>
        </p:nvSpPr>
        <p:spPr bwMode="auto">
          <a:xfrm>
            <a:off x="3382963" y="625475"/>
            <a:ext cx="7589837" cy="1311275"/>
          </a:xfrm>
          <a:prstGeom prst="rect">
            <a:avLst/>
          </a:prstGeom>
          <a:noFill/>
          <a:ln w="9525">
            <a:noFill/>
            <a:miter lim="800000"/>
            <a:headEnd/>
            <a:tailEnd/>
          </a:ln>
        </p:spPr>
        <p:txBody>
          <a:bodyPr>
            <a:spAutoFit/>
          </a:bodyPr>
          <a:lstStyle/>
          <a:p>
            <a:pPr algn="l">
              <a:spcBef>
                <a:spcPct val="50000"/>
              </a:spcBef>
            </a:pPr>
            <a:r>
              <a:rPr lang="en-US" sz="8000" i="0">
                <a:solidFill>
                  <a:schemeClr val="tx1"/>
                </a:solidFill>
                <a:latin typeface="Arial" pitchFamily="34" charset="0"/>
              </a:rPr>
              <a:t>Contestants</a:t>
            </a:r>
            <a:endParaRPr lang="en-US" sz="2400" b="0" i="0">
              <a:solidFill>
                <a:schemeClr val="tx1"/>
              </a:solidFill>
            </a:endParaRPr>
          </a:p>
        </p:txBody>
      </p:sp>
    </p:spTree>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AutoShape 3">
            <a:hlinkClick r:id="rId3" action="ppaction://hlinksldjump" highlightClick="1"/>
          </p:cNvPr>
          <p:cNvSpPr>
            <a:spLocks noChangeArrowheads="1"/>
          </p:cNvSpPr>
          <p:nvPr/>
        </p:nvSpPr>
        <p:spPr bwMode="auto">
          <a:xfrm>
            <a:off x="9601200" y="4989513"/>
            <a:ext cx="1189038" cy="1046162"/>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43010" name="Text Box 4"/>
          <p:cNvSpPr txBox="1">
            <a:spLocks noChangeArrowheads="1"/>
          </p:cNvSpPr>
          <p:nvPr/>
        </p:nvSpPr>
        <p:spPr bwMode="auto">
          <a:xfrm>
            <a:off x="9326563" y="6035675"/>
            <a:ext cx="1646237"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43011" name="Text Box 8"/>
          <p:cNvSpPr txBox="1">
            <a:spLocks noChangeArrowheads="1"/>
          </p:cNvSpPr>
          <p:nvPr/>
        </p:nvSpPr>
        <p:spPr bwMode="auto">
          <a:xfrm>
            <a:off x="1279525" y="838200"/>
            <a:ext cx="8778875" cy="1446550"/>
          </a:xfrm>
          <a:prstGeom prst="rect">
            <a:avLst/>
          </a:prstGeom>
          <a:noFill/>
          <a:ln w="9525">
            <a:noFill/>
            <a:miter lim="800000"/>
            <a:headEnd/>
            <a:tailEnd/>
          </a:ln>
        </p:spPr>
        <p:txBody>
          <a:bodyPr>
            <a:spAutoFit/>
          </a:bodyPr>
          <a:lstStyle/>
          <a:p>
            <a:pPr marL="742950" indent="-742950">
              <a:spcBef>
                <a:spcPct val="50000"/>
              </a:spcBef>
            </a:pPr>
            <a:r>
              <a:rPr lang="en-US" sz="4400" i="0" dirty="0" smtClean="0">
                <a:solidFill>
                  <a:schemeClr val="tx1"/>
                </a:solidFill>
                <a:latin typeface="Arial" pitchFamily="34" charset="0"/>
              </a:rPr>
              <a:t>c. Reduces the amount of force needed for work.</a:t>
            </a:r>
            <a:endParaRPr lang="en-US" sz="4400" i="0" dirty="0">
              <a:solidFill>
                <a:schemeClr val="tx1"/>
              </a:solidFill>
              <a:latin typeface="Arial" pitchFamily="34" charset="0"/>
            </a:endParaRPr>
          </a:p>
        </p:txBody>
      </p:sp>
    </p:spTree>
  </p:cSld>
  <p:clrMapOvr>
    <a:masterClrMapping/>
  </p:clrMapOvr>
  <p:transition spd="slow">
    <p:wheel spokes="2"/>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ext Box 2"/>
          <p:cNvSpPr txBox="1">
            <a:spLocks noChangeArrowheads="1"/>
          </p:cNvSpPr>
          <p:nvPr/>
        </p:nvSpPr>
        <p:spPr bwMode="auto">
          <a:xfrm>
            <a:off x="822325" y="1219200"/>
            <a:ext cx="9601200" cy="762000"/>
          </a:xfrm>
          <a:prstGeom prst="rect">
            <a:avLst/>
          </a:prstGeom>
          <a:noFill/>
          <a:ln w="9525">
            <a:noFill/>
            <a:miter lim="800000"/>
            <a:headEnd/>
            <a:tailEnd/>
          </a:ln>
        </p:spPr>
        <p:txBody>
          <a:bodyPr>
            <a:spAutoFit/>
          </a:bodyPr>
          <a:lstStyle/>
          <a:p>
            <a:pPr>
              <a:spcBef>
                <a:spcPct val="50000"/>
              </a:spcBef>
            </a:pPr>
            <a:endParaRPr lang="en-US" sz="4400" i="0">
              <a:solidFill>
                <a:schemeClr val="tx1"/>
              </a:solidFill>
              <a:latin typeface="Arial" pitchFamily="34" charset="0"/>
            </a:endParaRPr>
          </a:p>
        </p:txBody>
      </p:sp>
      <p:sp>
        <p:nvSpPr>
          <p:cNvPr id="45058" name="Text Box 5"/>
          <p:cNvSpPr txBox="1">
            <a:spLocks noChangeArrowheads="1"/>
          </p:cNvSpPr>
          <p:nvPr/>
        </p:nvSpPr>
        <p:spPr bwMode="auto">
          <a:xfrm>
            <a:off x="0" y="152400"/>
            <a:ext cx="10972800" cy="762000"/>
          </a:xfrm>
          <a:prstGeom prst="rect">
            <a:avLst/>
          </a:prstGeom>
          <a:noFill/>
          <a:ln w="9525">
            <a:noFill/>
            <a:miter lim="800000"/>
            <a:headEnd/>
            <a:tailEnd/>
          </a:ln>
        </p:spPr>
        <p:txBody>
          <a:bodyPr>
            <a:spAutoFit/>
          </a:bodyPr>
          <a:lstStyle/>
          <a:p>
            <a:pPr>
              <a:spcBef>
                <a:spcPct val="50000"/>
              </a:spcBef>
            </a:pPr>
            <a:r>
              <a:rPr lang="en-US" sz="4400" b="0" i="0" u="sng" dirty="0" smtClean="0">
                <a:latin typeface="Arial Rounded MT Bold" pitchFamily="34" charset="0"/>
              </a:rPr>
              <a:t>Simple Machines for </a:t>
            </a:r>
            <a:r>
              <a:rPr lang="en-US" sz="4400" b="0" i="0" u="sng" dirty="0">
                <a:latin typeface="Arial Rounded MT Bold" pitchFamily="34" charset="0"/>
              </a:rPr>
              <a:t>$400</a:t>
            </a:r>
          </a:p>
        </p:txBody>
      </p:sp>
      <p:sp>
        <p:nvSpPr>
          <p:cNvPr id="45059" name="Text Box 9"/>
          <p:cNvSpPr txBox="1">
            <a:spLocks noChangeArrowheads="1"/>
          </p:cNvSpPr>
          <p:nvPr/>
        </p:nvSpPr>
        <p:spPr bwMode="auto">
          <a:xfrm>
            <a:off x="822325" y="1219200"/>
            <a:ext cx="9601200" cy="5078313"/>
          </a:xfrm>
          <a:prstGeom prst="rect">
            <a:avLst/>
          </a:prstGeom>
          <a:noFill/>
          <a:ln w="9525">
            <a:noFill/>
            <a:miter lim="800000"/>
            <a:headEnd/>
            <a:tailEnd/>
          </a:ln>
        </p:spPr>
        <p:txBody>
          <a:bodyPr>
            <a:spAutoFit/>
          </a:bodyPr>
          <a:lstStyle/>
          <a:p>
            <a:pPr>
              <a:spcBef>
                <a:spcPct val="50000"/>
              </a:spcBef>
            </a:pPr>
            <a:r>
              <a:rPr lang="en-US" sz="3600" i="0" dirty="0" smtClean="0">
                <a:solidFill>
                  <a:schemeClr val="tx1"/>
                </a:solidFill>
                <a:latin typeface="Arial" pitchFamily="34" charset="0"/>
              </a:rPr>
              <a:t>*Which of the following is defined as the ratio of the energy delivered by a system to the energy supplied for its operation?</a:t>
            </a:r>
          </a:p>
          <a:p>
            <a:pPr marL="742950" indent="-742950">
              <a:spcBef>
                <a:spcPct val="50000"/>
              </a:spcBef>
              <a:buAutoNum type="alphaLcPeriod"/>
            </a:pPr>
            <a:r>
              <a:rPr lang="en-US" sz="3600" i="0" dirty="0" smtClean="0">
                <a:solidFill>
                  <a:schemeClr val="tx1"/>
                </a:solidFill>
                <a:latin typeface="Arial" pitchFamily="34" charset="0"/>
              </a:rPr>
              <a:t>Work</a:t>
            </a:r>
          </a:p>
          <a:p>
            <a:pPr marL="742950" indent="-742950">
              <a:spcBef>
                <a:spcPct val="50000"/>
              </a:spcBef>
              <a:buAutoNum type="alphaLcPeriod"/>
            </a:pPr>
            <a:r>
              <a:rPr lang="en-US" sz="3600" i="0" dirty="0" smtClean="0">
                <a:solidFill>
                  <a:schemeClr val="tx1"/>
                </a:solidFill>
                <a:latin typeface="Arial" pitchFamily="34" charset="0"/>
              </a:rPr>
              <a:t>Mechanics</a:t>
            </a:r>
          </a:p>
          <a:p>
            <a:pPr marL="742950" indent="-742950">
              <a:spcBef>
                <a:spcPct val="50000"/>
              </a:spcBef>
              <a:buAutoNum type="alphaLcPeriod"/>
            </a:pPr>
            <a:r>
              <a:rPr lang="en-US" sz="3600" i="0" dirty="0" smtClean="0">
                <a:solidFill>
                  <a:schemeClr val="tx1"/>
                </a:solidFill>
                <a:latin typeface="Arial" pitchFamily="34" charset="0"/>
              </a:rPr>
              <a:t>Efficiency</a:t>
            </a:r>
          </a:p>
          <a:p>
            <a:pPr marL="742950" indent="-742950">
              <a:spcBef>
                <a:spcPct val="50000"/>
              </a:spcBef>
              <a:buAutoNum type="alphaLcPeriod"/>
            </a:pPr>
            <a:r>
              <a:rPr lang="en-US" sz="3600" i="0" dirty="0" smtClean="0">
                <a:solidFill>
                  <a:schemeClr val="tx1"/>
                </a:solidFill>
                <a:latin typeface="Arial" pitchFamily="34" charset="0"/>
              </a:rPr>
              <a:t>power</a:t>
            </a:r>
            <a:endParaRPr lang="en-US" sz="3600" i="0" dirty="0">
              <a:solidFill>
                <a:schemeClr val="tx1"/>
              </a:solidFill>
              <a:latin typeface="Arial" pitchFamily="34" charset="0"/>
            </a:endParaRPr>
          </a:p>
        </p:txBody>
      </p:sp>
    </p:spTree>
  </p:cSld>
  <p:clrMapOvr>
    <a:masterClrMapping/>
  </p:clrMapOvr>
  <p:transition>
    <p:comb/>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ext Box 4"/>
          <p:cNvSpPr txBox="1">
            <a:spLocks noChangeArrowheads="1"/>
          </p:cNvSpPr>
          <p:nvPr/>
        </p:nvSpPr>
        <p:spPr bwMode="auto">
          <a:xfrm>
            <a:off x="8047038" y="6035675"/>
            <a:ext cx="2925762" cy="457200"/>
          </a:xfrm>
          <a:prstGeom prst="rect">
            <a:avLst/>
          </a:prstGeom>
          <a:noFill/>
          <a:ln w="9525">
            <a:noFill/>
            <a:miter lim="800000"/>
            <a:headEnd/>
            <a:tailEnd/>
          </a:ln>
        </p:spPr>
        <p:txBody>
          <a:bodyPr>
            <a:spAutoFit/>
          </a:bodyPr>
          <a:lstStyle/>
          <a:p>
            <a:endParaRPr lang="en-US" sz="2400" b="0" i="0">
              <a:solidFill>
                <a:schemeClr val="tx1"/>
              </a:solidFill>
            </a:endParaRPr>
          </a:p>
        </p:txBody>
      </p:sp>
      <p:sp>
        <p:nvSpPr>
          <p:cNvPr id="47106" name="AutoShape 9">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47107" name="Text Box 10"/>
          <p:cNvSpPr txBox="1">
            <a:spLocks noChangeArrowheads="1"/>
          </p:cNvSpPr>
          <p:nvPr/>
        </p:nvSpPr>
        <p:spPr bwMode="auto">
          <a:xfrm>
            <a:off x="9321800" y="6027738"/>
            <a:ext cx="1644650"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47108" name="Text Box 14"/>
          <p:cNvSpPr txBox="1">
            <a:spLocks noChangeArrowheads="1"/>
          </p:cNvSpPr>
          <p:nvPr/>
        </p:nvSpPr>
        <p:spPr bwMode="auto">
          <a:xfrm>
            <a:off x="1279525" y="838200"/>
            <a:ext cx="8778875" cy="1107996"/>
          </a:xfrm>
          <a:prstGeom prst="rect">
            <a:avLst/>
          </a:prstGeom>
          <a:noFill/>
          <a:ln w="9525">
            <a:noFill/>
            <a:miter lim="800000"/>
            <a:headEnd/>
            <a:tailEnd/>
          </a:ln>
        </p:spPr>
        <p:txBody>
          <a:bodyPr>
            <a:spAutoFit/>
          </a:bodyPr>
          <a:lstStyle/>
          <a:p>
            <a:pPr>
              <a:spcBef>
                <a:spcPct val="50000"/>
              </a:spcBef>
            </a:pPr>
            <a:r>
              <a:rPr lang="en-US" sz="6600" b="0" i="0" dirty="0" smtClean="0">
                <a:solidFill>
                  <a:schemeClr val="tx1"/>
                </a:solidFill>
                <a:latin typeface="Arial" pitchFamily="34" charset="0"/>
              </a:rPr>
              <a:t>c. Efficiency</a:t>
            </a:r>
            <a:endParaRPr lang="en-US" sz="2400" b="0" i="0" dirty="0">
              <a:solidFill>
                <a:schemeClr val="tx1"/>
              </a:solidFill>
            </a:endParaRPr>
          </a:p>
        </p:txBody>
      </p:sp>
    </p:spTree>
  </p:cSld>
  <p:clrMapOvr>
    <a:masterClrMapping/>
  </p:clrMapOvr>
  <p:transition spd="slow">
    <p:wheel spokes="2"/>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ext Box 5"/>
          <p:cNvSpPr txBox="1">
            <a:spLocks noChangeArrowheads="1"/>
          </p:cNvSpPr>
          <p:nvPr/>
        </p:nvSpPr>
        <p:spPr bwMode="auto">
          <a:xfrm>
            <a:off x="0" y="152400"/>
            <a:ext cx="10972800" cy="762000"/>
          </a:xfrm>
          <a:prstGeom prst="rect">
            <a:avLst/>
          </a:prstGeom>
          <a:noFill/>
          <a:ln w="9525">
            <a:noFill/>
            <a:miter lim="800000"/>
            <a:headEnd/>
            <a:tailEnd/>
          </a:ln>
        </p:spPr>
        <p:txBody>
          <a:bodyPr>
            <a:spAutoFit/>
          </a:bodyPr>
          <a:lstStyle/>
          <a:p>
            <a:pPr>
              <a:spcBef>
                <a:spcPct val="50000"/>
              </a:spcBef>
            </a:pPr>
            <a:r>
              <a:rPr lang="en-US" sz="4400" b="0" i="0" u="sng" dirty="0" smtClean="0">
                <a:latin typeface="Arial Rounded MT Bold" pitchFamily="34" charset="0"/>
              </a:rPr>
              <a:t>Simple Machines for </a:t>
            </a:r>
            <a:r>
              <a:rPr lang="en-US" sz="4400" b="0" i="0" u="sng" dirty="0">
                <a:latin typeface="Arial Rounded MT Bold" pitchFamily="34" charset="0"/>
              </a:rPr>
              <a:t>$500</a:t>
            </a:r>
          </a:p>
        </p:txBody>
      </p:sp>
      <p:sp>
        <p:nvSpPr>
          <p:cNvPr id="49154" name="Text Box 7"/>
          <p:cNvSpPr txBox="1">
            <a:spLocks noChangeArrowheads="1"/>
          </p:cNvSpPr>
          <p:nvPr/>
        </p:nvSpPr>
        <p:spPr bwMode="auto">
          <a:xfrm>
            <a:off x="822325" y="1219200"/>
            <a:ext cx="9601200" cy="2554545"/>
          </a:xfrm>
          <a:prstGeom prst="rect">
            <a:avLst/>
          </a:prstGeom>
          <a:noFill/>
          <a:ln w="9525">
            <a:noFill/>
            <a:miter lim="800000"/>
            <a:headEnd/>
            <a:tailEnd/>
          </a:ln>
        </p:spPr>
        <p:txBody>
          <a:bodyPr>
            <a:spAutoFit/>
          </a:bodyPr>
          <a:lstStyle/>
          <a:p>
            <a:pPr>
              <a:spcBef>
                <a:spcPct val="50000"/>
              </a:spcBef>
            </a:pPr>
            <a:r>
              <a:rPr lang="en-US" sz="3200" i="0" dirty="0" smtClean="0">
                <a:solidFill>
                  <a:schemeClr val="tx1"/>
                </a:solidFill>
                <a:latin typeface="Arial" pitchFamily="34" charset="0"/>
              </a:rPr>
              <a:t>*</a:t>
            </a:r>
            <a:r>
              <a:rPr lang="en-US" sz="3200" i="0" dirty="0" err="1" smtClean="0">
                <a:solidFill>
                  <a:schemeClr val="tx1"/>
                </a:solidFill>
                <a:latin typeface="Arial" pitchFamily="34" charset="0"/>
              </a:rPr>
              <a:t>Rubia</a:t>
            </a:r>
            <a:r>
              <a:rPr lang="en-US" sz="3200" i="0" dirty="0" smtClean="0">
                <a:solidFill>
                  <a:schemeClr val="tx1"/>
                </a:solidFill>
                <a:latin typeface="Arial" pitchFamily="34" charset="0"/>
              </a:rPr>
              <a:t> pulled a block up the ramp, but afterward she calculated that the mechanical advantage of the ramp was 2.8 instead of 3. Her teacher said she did not make a mistake. What did </a:t>
            </a:r>
            <a:r>
              <a:rPr lang="en-US" sz="3200" i="0" dirty="0" err="1" smtClean="0">
                <a:solidFill>
                  <a:schemeClr val="tx1"/>
                </a:solidFill>
                <a:latin typeface="Arial" pitchFamily="34" charset="0"/>
              </a:rPr>
              <a:t>Rubia</a:t>
            </a:r>
            <a:r>
              <a:rPr lang="en-US" sz="3200" i="0" dirty="0" smtClean="0">
                <a:solidFill>
                  <a:schemeClr val="tx1"/>
                </a:solidFill>
                <a:latin typeface="Arial" pitchFamily="34" charset="0"/>
              </a:rPr>
              <a:t> calculate?</a:t>
            </a:r>
          </a:p>
        </p:txBody>
      </p:sp>
    </p:spTree>
  </p:cSld>
  <p:clrMapOvr>
    <a:masterClrMapping/>
  </p:clrMapOvr>
  <p:transition>
    <p:comb/>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ext Box 4"/>
          <p:cNvSpPr txBox="1">
            <a:spLocks noChangeArrowheads="1"/>
          </p:cNvSpPr>
          <p:nvPr/>
        </p:nvSpPr>
        <p:spPr bwMode="auto">
          <a:xfrm>
            <a:off x="8047038" y="6035675"/>
            <a:ext cx="2925762" cy="457200"/>
          </a:xfrm>
          <a:prstGeom prst="rect">
            <a:avLst/>
          </a:prstGeom>
          <a:noFill/>
          <a:ln w="9525">
            <a:noFill/>
            <a:miter lim="800000"/>
            <a:headEnd/>
            <a:tailEnd/>
          </a:ln>
        </p:spPr>
        <p:txBody>
          <a:bodyPr>
            <a:spAutoFit/>
          </a:bodyPr>
          <a:lstStyle/>
          <a:p>
            <a:endParaRPr lang="en-US" sz="2400" b="0" i="0">
              <a:solidFill>
                <a:schemeClr val="tx1"/>
              </a:solidFill>
            </a:endParaRPr>
          </a:p>
        </p:txBody>
      </p:sp>
      <p:sp>
        <p:nvSpPr>
          <p:cNvPr id="51202" name="Text Box 7"/>
          <p:cNvSpPr txBox="1">
            <a:spLocks noChangeArrowheads="1"/>
          </p:cNvSpPr>
          <p:nvPr/>
        </p:nvSpPr>
        <p:spPr bwMode="auto">
          <a:xfrm>
            <a:off x="2378075" y="3886200"/>
            <a:ext cx="3657600" cy="457200"/>
          </a:xfrm>
          <a:prstGeom prst="rect">
            <a:avLst/>
          </a:prstGeom>
          <a:noFill/>
          <a:ln w="9525">
            <a:noFill/>
            <a:miter lim="800000"/>
            <a:headEnd/>
            <a:tailEnd/>
          </a:ln>
        </p:spPr>
        <p:txBody>
          <a:bodyPr>
            <a:spAutoFit/>
          </a:bodyPr>
          <a:lstStyle/>
          <a:p>
            <a:pPr algn="l">
              <a:spcBef>
                <a:spcPct val="50000"/>
              </a:spcBef>
            </a:pPr>
            <a:endParaRPr lang="en-US" sz="2400" b="0" i="0">
              <a:solidFill>
                <a:schemeClr val="tx1"/>
              </a:solidFill>
            </a:endParaRPr>
          </a:p>
        </p:txBody>
      </p:sp>
      <p:sp>
        <p:nvSpPr>
          <p:cNvPr id="51203" name="AutoShape 10">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51204" name="Text Box 11"/>
          <p:cNvSpPr txBox="1">
            <a:spLocks noChangeArrowheads="1"/>
          </p:cNvSpPr>
          <p:nvPr/>
        </p:nvSpPr>
        <p:spPr bwMode="auto">
          <a:xfrm>
            <a:off x="9321800" y="6027738"/>
            <a:ext cx="1644650"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51205" name="Text Box 12"/>
          <p:cNvSpPr txBox="1">
            <a:spLocks noChangeArrowheads="1"/>
          </p:cNvSpPr>
          <p:nvPr/>
        </p:nvSpPr>
        <p:spPr bwMode="auto">
          <a:xfrm>
            <a:off x="1279525" y="838200"/>
            <a:ext cx="8042275" cy="1077218"/>
          </a:xfrm>
          <a:prstGeom prst="rect">
            <a:avLst/>
          </a:prstGeom>
          <a:noFill/>
          <a:ln w="9525">
            <a:noFill/>
            <a:miter lim="800000"/>
            <a:headEnd/>
            <a:tailEnd/>
          </a:ln>
        </p:spPr>
        <p:txBody>
          <a:bodyPr>
            <a:spAutoFit/>
          </a:bodyPr>
          <a:lstStyle/>
          <a:p>
            <a:pPr marL="914400" indent="-914400">
              <a:spcBef>
                <a:spcPct val="50000"/>
              </a:spcBef>
            </a:pPr>
            <a:r>
              <a:rPr lang="en-US" sz="3200" i="0" dirty="0" smtClean="0">
                <a:solidFill>
                  <a:schemeClr val="tx1"/>
                </a:solidFill>
                <a:latin typeface="Arial" pitchFamily="34" charset="0"/>
                <a:cs typeface="Arial" pitchFamily="34" charset="0"/>
              </a:rPr>
              <a:t>The actual mechanical advantage of the ramp.</a:t>
            </a:r>
            <a:endParaRPr lang="en-US" sz="3200" i="0" dirty="0">
              <a:solidFill>
                <a:schemeClr val="tx1"/>
              </a:solidFill>
              <a:latin typeface="Arial" pitchFamily="34" charset="0"/>
              <a:cs typeface="Arial" pitchFamily="34" charset="0"/>
            </a:endParaRPr>
          </a:p>
        </p:txBody>
      </p:sp>
    </p:spTree>
  </p:cSld>
  <p:clrMapOvr>
    <a:masterClrMapping/>
  </p:clrMapOvr>
  <p:transition spd="slow">
    <p:wheel spokes="2"/>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ext Box 5"/>
          <p:cNvSpPr txBox="1">
            <a:spLocks noChangeArrowheads="1"/>
          </p:cNvSpPr>
          <p:nvPr/>
        </p:nvSpPr>
        <p:spPr bwMode="auto">
          <a:xfrm>
            <a:off x="0" y="152400"/>
            <a:ext cx="10972800" cy="762000"/>
          </a:xfrm>
          <a:prstGeom prst="rect">
            <a:avLst/>
          </a:prstGeom>
          <a:noFill/>
          <a:ln w="9525">
            <a:noFill/>
            <a:miter lim="800000"/>
            <a:headEnd/>
            <a:tailEnd/>
          </a:ln>
        </p:spPr>
        <p:txBody>
          <a:bodyPr>
            <a:spAutoFit/>
          </a:bodyPr>
          <a:lstStyle/>
          <a:p>
            <a:pPr>
              <a:spcBef>
                <a:spcPct val="50000"/>
              </a:spcBef>
            </a:pPr>
            <a:r>
              <a:rPr lang="en-US" sz="4400" b="0" i="0" u="sng" dirty="0" smtClean="0">
                <a:latin typeface="Arial Rounded MT Bold" pitchFamily="34" charset="0"/>
              </a:rPr>
              <a:t>Levers and Pulleys for </a:t>
            </a:r>
            <a:r>
              <a:rPr lang="en-US" sz="4400" b="0" i="0" u="sng" dirty="0">
                <a:latin typeface="Arial Rounded MT Bold" pitchFamily="34" charset="0"/>
              </a:rPr>
              <a:t>$100</a:t>
            </a:r>
          </a:p>
        </p:txBody>
      </p:sp>
      <p:sp>
        <p:nvSpPr>
          <p:cNvPr id="36870" name="Text Box 6"/>
          <p:cNvSpPr txBox="1">
            <a:spLocks noChangeArrowheads="1"/>
          </p:cNvSpPr>
          <p:nvPr/>
        </p:nvSpPr>
        <p:spPr bwMode="auto">
          <a:xfrm>
            <a:off x="822325" y="1066800"/>
            <a:ext cx="9601200" cy="1446550"/>
          </a:xfrm>
          <a:prstGeom prst="rect">
            <a:avLst/>
          </a:prstGeom>
          <a:noFill/>
          <a:ln w="9525">
            <a:noFill/>
            <a:miter lim="800000"/>
            <a:headEnd/>
            <a:tailEnd/>
          </a:ln>
        </p:spPr>
        <p:txBody>
          <a:bodyPr>
            <a:spAutoFit/>
          </a:bodyPr>
          <a:lstStyle/>
          <a:p>
            <a:pPr>
              <a:spcBef>
                <a:spcPct val="50000"/>
              </a:spcBef>
            </a:pPr>
            <a:r>
              <a:rPr lang="en-US" sz="4400" i="0" dirty="0" smtClean="0">
                <a:solidFill>
                  <a:schemeClr val="tx1"/>
                </a:solidFill>
                <a:latin typeface="Arial" pitchFamily="34" charset="0"/>
              </a:rPr>
              <a:t>Which kind of pulley is attached to something that does not move?</a:t>
            </a:r>
            <a:endParaRPr lang="en-US" sz="4400" i="0" dirty="0">
              <a:solidFill>
                <a:schemeClr val="tx1"/>
              </a:solidFill>
              <a:latin typeface="Arial" pitchFamily="34" charset="0"/>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368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70"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AutoShape 7">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55298" name="Text Box 8"/>
          <p:cNvSpPr txBox="1">
            <a:spLocks noChangeArrowheads="1"/>
          </p:cNvSpPr>
          <p:nvPr/>
        </p:nvSpPr>
        <p:spPr bwMode="auto">
          <a:xfrm>
            <a:off x="9321800" y="6027738"/>
            <a:ext cx="1644650"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55299" name="Text Box 9"/>
          <p:cNvSpPr txBox="1">
            <a:spLocks noChangeArrowheads="1"/>
          </p:cNvSpPr>
          <p:nvPr/>
        </p:nvSpPr>
        <p:spPr bwMode="auto">
          <a:xfrm>
            <a:off x="1279525" y="838200"/>
            <a:ext cx="8778875" cy="1107996"/>
          </a:xfrm>
          <a:prstGeom prst="rect">
            <a:avLst/>
          </a:prstGeom>
          <a:noFill/>
          <a:ln w="9525">
            <a:noFill/>
            <a:miter lim="800000"/>
            <a:headEnd/>
            <a:tailEnd/>
          </a:ln>
        </p:spPr>
        <p:txBody>
          <a:bodyPr>
            <a:spAutoFit/>
          </a:bodyPr>
          <a:lstStyle/>
          <a:p>
            <a:pPr>
              <a:spcBef>
                <a:spcPct val="50000"/>
              </a:spcBef>
            </a:pPr>
            <a:r>
              <a:rPr lang="en-US" sz="6600" b="0" i="0" dirty="0" smtClean="0">
                <a:solidFill>
                  <a:schemeClr val="tx1"/>
                </a:solidFill>
                <a:latin typeface="Arial" pitchFamily="34" charset="0"/>
              </a:rPr>
              <a:t>Fixed Pulley</a:t>
            </a:r>
            <a:endParaRPr lang="en-US" sz="2400" b="0" i="0" dirty="0">
              <a:solidFill>
                <a:schemeClr val="tx1"/>
              </a:solidFill>
            </a:endParaRPr>
          </a:p>
        </p:txBody>
      </p:sp>
    </p:spTree>
  </p:cSld>
  <p:clrMapOvr>
    <a:masterClrMapping/>
  </p:clrMapOvr>
  <p:transition spd="slow">
    <p:wheel spokes="2"/>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ext Box 5"/>
          <p:cNvSpPr txBox="1">
            <a:spLocks noChangeArrowheads="1"/>
          </p:cNvSpPr>
          <p:nvPr/>
        </p:nvSpPr>
        <p:spPr bwMode="auto">
          <a:xfrm>
            <a:off x="0" y="152400"/>
            <a:ext cx="10972800" cy="762000"/>
          </a:xfrm>
          <a:prstGeom prst="rect">
            <a:avLst/>
          </a:prstGeom>
          <a:noFill/>
          <a:ln w="9525">
            <a:noFill/>
            <a:miter lim="800000"/>
            <a:headEnd/>
            <a:tailEnd/>
          </a:ln>
        </p:spPr>
        <p:txBody>
          <a:bodyPr>
            <a:spAutoFit/>
          </a:bodyPr>
          <a:lstStyle/>
          <a:p>
            <a:pPr>
              <a:spcBef>
                <a:spcPct val="50000"/>
              </a:spcBef>
            </a:pPr>
            <a:r>
              <a:rPr lang="en-US" altLang="ja-JP" sz="4400" b="0" i="0" u="sng" dirty="0" smtClean="0">
                <a:latin typeface="Arial Rounded MT Bold" pitchFamily="34" charset="0"/>
              </a:rPr>
              <a:t>Levers and Pulleys for </a:t>
            </a:r>
            <a:r>
              <a:rPr lang="en-US" altLang="ja-JP" sz="4400" b="0" i="0" u="sng" dirty="0">
                <a:latin typeface="Arial Rounded MT Bold" pitchFamily="34" charset="0"/>
              </a:rPr>
              <a:t>$200</a:t>
            </a:r>
            <a:endParaRPr lang="en-US" sz="4400" b="0" i="0" u="sng" dirty="0">
              <a:latin typeface="Arial Rounded MT Bold" pitchFamily="34" charset="0"/>
            </a:endParaRPr>
          </a:p>
        </p:txBody>
      </p:sp>
      <p:sp>
        <p:nvSpPr>
          <p:cNvPr id="57346" name="Text Box 7"/>
          <p:cNvSpPr txBox="1">
            <a:spLocks noChangeArrowheads="1"/>
          </p:cNvSpPr>
          <p:nvPr/>
        </p:nvSpPr>
        <p:spPr bwMode="auto">
          <a:xfrm>
            <a:off x="533400" y="1219200"/>
            <a:ext cx="9890125" cy="1200329"/>
          </a:xfrm>
          <a:prstGeom prst="rect">
            <a:avLst/>
          </a:prstGeom>
          <a:noFill/>
          <a:ln w="9525">
            <a:noFill/>
            <a:miter lim="800000"/>
            <a:headEnd/>
            <a:tailEnd/>
          </a:ln>
        </p:spPr>
        <p:txBody>
          <a:bodyPr>
            <a:spAutoFit/>
          </a:bodyPr>
          <a:lstStyle/>
          <a:p>
            <a:pPr>
              <a:spcBef>
                <a:spcPct val="50000"/>
              </a:spcBef>
            </a:pPr>
            <a:r>
              <a:rPr lang="en-US" sz="3600" i="0" dirty="0" smtClean="0">
                <a:solidFill>
                  <a:schemeClr val="tx1"/>
                </a:solidFill>
                <a:latin typeface="Arial" pitchFamily="34" charset="0"/>
              </a:rPr>
              <a:t>How do you find the mechanical advantage of a block and tackle pulley?</a:t>
            </a:r>
            <a:endParaRPr lang="en-US" sz="3600" i="0" dirty="0">
              <a:solidFill>
                <a:schemeClr val="tx1"/>
              </a:solidFill>
              <a:latin typeface="Arial" pitchFamily="34" charset="0"/>
            </a:endParaRPr>
          </a:p>
        </p:txBody>
      </p:sp>
    </p:spTree>
  </p:cSld>
  <p:clrMapOvr>
    <a:masterClrMapping/>
  </p:clrMapOvr>
  <p:transition>
    <p:comb/>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AutoShape 7">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59394" name="Text Box 8"/>
          <p:cNvSpPr txBox="1">
            <a:spLocks noChangeArrowheads="1"/>
          </p:cNvSpPr>
          <p:nvPr/>
        </p:nvSpPr>
        <p:spPr bwMode="auto">
          <a:xfrm>
            <a:off x="9321800" y="6027738"/>
            <a:ext cx="1644650"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59395" name="Text Box 9"/>
          <p:cNvSpPr txBox="1">
            <a:spLocks noChangeArrowheads="1"/>
          </p:cNvSpPr>
          <p:nvPr/>
        </p:nvSpPr>
        <p:spPr bwMode="auto">
          <a:xfrm>
            <a:off x="1279525" y="838200"/>
            <a:ext cx="8778875" cy="2123658"/>
          </a:xfrm>
          <a:prstGeom prst="rect">
            <a:avLst/>
          </a:prstGeom>
          <a:noFill/>
          <a:ln w="9525">
            <a:noFill/>
            <a:miter lim="800000"/>
            <a:headEnd/>
            <a:tailEnd/>
          </a:ln>
        </p:spPr>
        <p:txBody>
          <a:bodyPr>
            <a:spAutoFit/>
          </a:bodyPr>
          <a:lstStyle/>
          <a:p>
            <a:pPr>
              <a:spcBef>
                <a:spcPct val="50000"/>
              </a:spcBef>
            </a:pPr>
            <a:r>
              <a:rPr lang="en-US" sz="6600" b="0" i="0" dirty="0" smtClean="0">
                <a:solidFill>
                  <a:schemeClr val="tx1"/>
                </a:solidFill>
                <a:latin typeface="Arial" pitchFamily="34" charset="0"/>
              </a:rPr>
              <a:t>Count the number of rope segments.</a:t>
            </a:r>
            <a:endParaRPr lang="en-US" sz="2400" b="0" i="0" dirty="0">
              <a:solidFill>
                <a:schemeClr val="tx1"/>
              </a:solidFill>
            </a:endParaRPr>
          </a:p>
        </p:txBody>
      </p:sp>
    </p:spTree>
  </p:cSld>
  <p:clrMapOvr>
    <a:masterClrMapping/>
  </p:clrMapOvr>
  <p:transition spd="slow">
    <p:wheel spokes="2"/>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ext Box 5"/>
          <p:cNvSpPr txBox="1">
            <a:spLocks noChangeArrowheads="1"/>
          </p:cNvSpPr>
          <p:nvPr/>
        </p:nvSpPr>
        <p:spPr bwMode="auto">
          <a:xfrm>
            <a:off x="0" y="152400"/>
            <a:ext cx="10972800" cy="762000"/>
          </a:xfrm>
          <a:prstGeom prst="rect">
            <a:avLst/>
          </a:prstGeom>
          <a:noFill/>
          <a:ln w="9525">
            <a:noFill/>
            <a:miter lim="800000"/>
            <a:headEnd/>
            <a:tailEnd/>
          </a:ln>
        </p:spPr>
        <p:txBody>
          <a:bodyPr>
            <a:spAutoFit/>
          </a:bodyPr>
          <a:lstStyle/>
          <a:p>
            <a:pPr>
              <a:spcBef>
                <a:spcPct val="50000"/>
              </a:spcBef>
            </a:pPr>
            <a:r>
              <a:rPr lang="en-US" altLang="ja-JP" sz="4400" b="0" i="0" u="sng" dirty="0" smtClean="0">
                <a:latin typeface="Arial Rounded MT Bold" pitchFamily="34" charset="0"/>
              </a:rPr>
              <a:t>Levers and Pulleys for </a:t>
            </a:r>
            <a:r>
              <a:rPr lang="en-US" altLang="ja-JP" sz="4400" b="0" i="0" u="sng" dirty="0">
                <a:latin typeface="Arial Rounded MT Bold" pitchFamily="34" charset="0"/>
              </a:rPr>
              <a:t>$300</a:t>
            </a:r>
            <a:endParaRPr lang="en-US" sz="4400" b="0" i="0" u="sng" dirty="0">
              <a:latin typeface="Arial Rounded MT Bold" pitchFamily="34" charset="0"/>
            </a:endParaRPr>
          </a:p>
        </p:txBody>
      </p:sp>
      <p:sp>
        <p:nvSpPr>
          <p:cNvPr id="61442" name="Text Box 8"/>
          <p:cNvSpPr txBox="1">
            <a:spLocks noChangeArrowheads="1"/>
          </p:cNvSpPr>
          <p:nvPr/>
        </p:nvSpPr>
        <p:spPr bwMode="auto">
          <a:xfrm>
            <a:off x="822325" y="1219200"/>
            <a:ext cx="9601200" cy="3416320"/>
          </a:xfrm>
          <a:prstGeom prst="rect">
            <a:avLst/>
          </a:prstGeom>
          <a:noFill/>
          <a:ln w="9525">
            <a:noFill/>
            <a:miter lim="800000"/>
            <a:headEnd/>
            <a:tailEnd/>
          </a:ln>
        </p:spPr>
        <p:txBody>
          <a:bodyPr>
            <a:spAutoFit/>
          </a:bodyPr>
          <a:lstStyle/>
          <a:p>
            <a:pPr>
              <a:spcBef>
                <a:spcPct val="50000"/>
              </a:spcBef>
            </a:pPr>
            <a:r>
              <a:rPr lang="en-US" sz="3600" b="0" i="0" dirty="0" smtClean="0">
                <a:solidFill>
                  <a:schemeClr val="tx1"/>
                </a:solidFill>
                <a:latin typeface="Arial" pitchFamily="34" charset="0"/>
              </a:rPr>
              <a:t>*Adam uses a fixed pulley to lift an object. Adam applies an input force to the pulley as he pulls down to lift the object. As he does this, Adam wonders about how the pulley is helping him. How is the pulley helping Adam lift the object?</a:t>
            </a:r>
            <a:endParaRPr lang="en-US" sz="3600" b="0" i="0" baseline="30000" dirty="0">
              <a:solidFill>
                <a:schemeClr val="tx1"/>
              </a:solidFill>
              <a:latin typeface="Arial" pitchFamily="34" charset="0"/>
            </a:endParaRPr>
          </a:p>
        </p:txBody>
      </p:sp>
    </p:spTree>
  </p:cSld>
  <p:clrMapOvr>
    <a:masterClrMapping/>
  </p:clrMapOvr>
  <p:transition>
    <p:comb/>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2"/>
          <p:cNvSpPr>
            <a:spLocks noGrp="1" noChangeArrowheads="1"/>
          </p:cNvSpPr>
          <p:nvPr>
            <p:ph type="title"/>
          </p:nvPr>
        </p:nvSpPr>
        <p:spPr>
          <a:xfrm>
            <a:off x="85725" y="533400"/>
            <a:ext cx="10790238" cy="2895600"/>
          </a:xfrm>
        </p:spPr>
        <p:txBody>
          <a:bodyPr/>
          <a:lstStyle/>
          <a:p>
            <a:r>
              <a:rPr lang="en-US" sz="4800" smtClean="0">
                <a:solidFill>
                  <a:srgbClr val="0066FF"/>
                </a:solidFill>
                <a:latin typeface="Bernard MT Condensed" pitchFamily="18" charset="0"/>
                <a:ea typeface="ＭＳ Ｐゴシック" charset="-128"/>
              </a:rPr>
              <a:t>Although they give answers in the </a:t>
            </a:r>
            <a:br>
              <a:rPr lang="en-US" sz="4800" smtClean="0">
                <a:solidFill>
                  <a:srgbClr val="0066FF"/>
                </a:solidFill>
                <a:latin typeface="Bernard MT Condensed" pitchFamily="18" charset="0"/>
                <a:ea typeface="ＭＳ Ｐゴシック" charset="-128"/>
              </a:rPr>
            </a:br>
            <a:r>
              <a:rPr lang="en-US" sz="4800" smtClean="0">
                <a:solidFill>
                  <a:srgbClr val="0066FF"/>
                </a:solidFill>
                <a:latin typeface="Bernard MT Condensed" pitchFamily="18" charset="0"/>
                <a:ea typeface="ＭＳ Ｐゴシック" charset="-128"/>
              </a:rPr>
              <a:t>form of questions on the TV show, </a:t>
            </a:r>
            <a:br>
              <a:rPr lang="en-US" sz="4800" smtClean="0">
                <a:solidFill>
                  <a:srgbClr val="0066FF"/>
                </a:solidFill>
                <a:latin typeface="Bernard MT Condensed" pitchFamily="18" charset="0"/>
                <a:ea typeface="ＭＳ Ｐゴシック" charset="-128"/>
              </a:rPr>
            </a:br>
            <a:r>
              <a:rPr lang="en-US" sz="4800" smtClean="0">
                <a:solidFill>
                  <a:srgbClr val="0066FF"/>
                </a:solidFill>
                <a:latin typeface="Bernard MT Condensed" pitchFamily="18" charset="0"/>
                <a:ea typeface="ＭＳ Ｐゴシック" charset="-128"/>
              </a:rPr>
              <a:t>you do not need to do this. You do need to write your answers on your game board!</a:t>
            </a:r>
          </a:p>
        </p:txBody>
      </p:sp>
      <p:sp>
        <p:nvSpPr>
          <p:cNvPr id="186374" name="Rectangle 6"/>
          <p:cNvSpPr>
            <a:spLocks noChangeArrowheads="1"/>
          </p:cNvSpPr>
          <p:nvPr/>
        </p:nvSpPr>
        <p:spPr bwMode="auto">
          <a:xfrm>
            <a:off x="274638" y="4343400"/>
            <a:ext cx="10515600" cy="2057400"/>
          </a:xfrm>
          <a:prstGeom prst="rect">
            <a:avLst/>
          </a:prstGeom>
          <a:noFill/>
          <a:ln w="9525">
            <a:noFill/>
            <a:miter lim="800000"/>
            <a:headEnd/>
            <a:tailEnd/>
          </a:ln>
        </p:spPr>
        <p:txBody>
          <a:bodyPr anchor="ctr"/>
          <a:lstStyle/>
          <a:p>
            <a:r>
              <a:rPr lang="en-US" sz="5400" b="0" i="0">
                <a:solidFill>
                  <a:srgbClr val="0066FF"/>
                </a:solidFill>
                <a:latin typeface="Bernard MT Condensed" pitchFamily="18" charset="0"/>
              </a:rPr>
              <a:t>Keep track of your score …</a:t>
            </a:r>
            <a:br>
              <a:rPr lang="en-US" sz="5400" b="0" i="0">
                <a:solidFill>
                  <a:srgbClr val="0066FF"/>
                </a:solidFill>
                <a:latin typeface="Bernard MT Condensed" pitchFamily="18" charset="0"/>
              </a:rPr>
            </a:br>
            <a:r>
              <a:rPr lang="en-US" sz="5400" b="0" i="0">
                <a:solidFill>
                  <a:srgbClr val="0066FF"/>
                </a:solidFill>
                <a:latin typeface="Bernard MT Condensed" pitchFamily="18" charset="0"/>
              </a:rPr>
              <a:t>Add points for correct answers!</a:t>
            </a:r>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63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374"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ext Box 4"/>
          <p:cNvSpPr txBox="1">
            <a:spLocks noChangeArrowheads="1"/>
          </p:cNvSpPr>
          <p:nvPr/>
        </p:nvSpPr>
        <p:spPr bwMode="auto">
          <a:xfrm>
            <a:off x="8047038" y="6035675"/>
            <a:ext cx="2925762" cy="457200"/>
          </a:xfrm>
          <a:prstGeom prst="rect">
            <a:avLst/>
          </a:prstGeom>
          <a:noFill/>
          <a:ln w="9525">
            <a:noFill/>
            <a:miter lim="800000"/>
            <a:headEnd/>
            <a:tailEnd/>
          </a:ln>
        </p:spPr>
        <p:txBody>
          <a:bodyPr>
            <a:spAutoFit/>
          </a:bodyPr>
          <a:lstStyle/>
          <a:p>
            <a:endParaRPr lang="en-US" sz="2400" b="0" i="0">
              <a:solidFill>
                <a:schemeClr val="tx1"/>
              </a:solidFill>
            </a:endParaRPr>
          </a:p>
        </p:txBody>
      </p:sp>
      <p:sp>
        <p:nvSpPr>
          <p:cNvPr id="63490" name="AutoShape 8">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63491" name="Text Box 9"/>
          <p:cNvSpPr txBox="1">
            <a:spLocks noChangeArrowheads="1"/>
          </p:cNvSpPr>
          <p:nvPr/>
        </p:nvSpPr>
        <p:spPr bwMode="auto">
          <a:xfrm>
            <a:off x="9321800" y="6027738"/>
            <a:ext cx="1644650"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63492" name="Text Box 10"/>
          <p:cNvSpPr txBox="1">
            <a:spLocks noChangeArrowheads="1"/>
          </p:cNvSpPr>
          <p:nvPr/>
        </p:nvSpPr>
        <p:spPr bwMode="auto">
          <a:xfrm>
            <a:off x="1279525" y="838200"/>
            <a:ext cx="8778875" cy="4154984"/>
          </a:xfrm>
          <a:prstGeom prst="rect">
            <a:avLst/>
          </a:prstGeom>
          <a:noFill/>
          <a:ln w="9525">
            <a:noFill/>
            <a:miter lim="800000"/>
            <a:headEnd/>
            <a:tailEnd/>
          </a:ln>
        </p:spPr>
        <p:txBody>
          <a:bodyPr>
            <a:spAutoFit/>
          </a:bodyPr>
          <a:lstStyle/>
          <a:p>
            <a:pPr>
              <a:spcBef>
                <a:spcPct val="50000"/>
              </a:spcBef>
            </a:pPr>
            <a:r>
              <a:rPr lang="en-US" sz="6600" b="0" i="0" dirty="0" smtClean="0">
                <a:solidFill>
                  <a:schemeClr val="tx1"/>
                </a:solidFill>
                <a:latin typeface="Arial" pitchFamily="34" charset="0"/>
              </a:rPr>
              <a:t>A fixed pulley helps Adam change the direction of the effort force.</a:t>
            </a:r>
            <a:endParaRPr lang="en-US" sz="2400" b="0" i="0" dirty="0">
              <a:solidFill>
                <a:schemeClr val="tx1"/>
              </a:solidFill>
            </a:endParaRPr>
          </a:p>
        </p:txBody>
      </p:sp>
    </p:spTree>
  </p:cSld>
  <p:clrMapOvr>
    <a:masterClrMapping/>
  </p:clrMapOvr>
  <p:transition spd="slow">
    <p:wheel spokes="2"/>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ext Box 5"/>
          <p:cNvSpPr txBox="1">
            <a:spLocks noChangeArrowheads="1"/>
          </p:cNvSpPr>
          <p:nvPr/>
        </p:nvSpPr>
        <p:spPr bwMode="auto">
          <a:xfrm>
            <a:off x="0" y="152400"/>
            <a:ext cx="10972800" cy="762000"/>
          </a:xfrm>
          <a:prstGeom prst="rect">
            <a:avLst/>
          </a:prstGeom>
          <a:noFill/>
          <a:ln w="9525">
            <a:noFill/>
            <a:miter lim="800000"/>
            <a:headEnd/>
            <a:tailEnd/>
          </a:ln>
        </p:spPr>
        <p:txBody>
          <a:bodyPr>
            <a:spAutoFit/>
          </a:bodyPr>
          <a:lstStyle/>
          <a:p>
            <a:pPr>
              <a:spcBef>
                <a:spcPct val="50000"/>
              </a:spcBef>
            </a:pPr>
            <a:r>
              <a:rPr lang="en-US" altLang="ja-JP" sz="4400" b="0" i="0" u="sng" dirty="0" smtClean="0">
                <a:latin typeface="Arial Rounded MT Bold" pitchFamily="34" charset="0"/>
              </a:rPr>
              <a:t>Levers and Pulleys </a:t>
            </a:r>
            <a:r>
              <a:rPr lang="en-US" altLang="ja-JP" sz="4400" b="0" i="0" u="sng" dirty="0">
                <a:latin typeface="Arial Rounded MT Bold" pitchFamily="34" charset="0"/>
              </a:rPr>
              <a:t>for $400</a:t>
            </a:r>
            <a:endParaRPr lang="en-US" sz="4400" b="0" i="0" u="sng" dirty="0">
              <a:latin typeface="Arial Rounded MT Bold" pitchFamily="34" charset="0"/>
            </a:endParaRPr>
          </a:p>
        </p:txBody>
      </p:sp>
      <p:sp>
        <p:nvSpPr>
          <p:cNvPr id="4" name="TextBox 3"/>
          <p:cNvSpPr txBox="1"/>
          <p:nvPr/>
        </p:nvSpPr>
        <p:spPr>
          <a:xfrm>
            <a:off x="609600" y="1219200"/>
            <a:ext cx="9677400" cy="2123658"/>
          </a:xfrm>
          <a:prstGeom prst="rect">
            <a:avLst/>
          </a:prstGeom>
          <a:noFill/>
        </p:spPr>
        <p:txBody>
          <a:bodyPr wrap="square" rtlCol="0">
            <a:spAutoFit/>
          </a:bodyPr>
          <a:lstStyle/>
          <a:p>
            <a:r>
              <a:rPr lang="en-US" sz="4400" b="0" i="0" dirty="0" smtClean="0">
                <a:solidFill>
                  <a:schemeClr val="tx1"/>
                </a:solidFill>
                <a:latin typeface="Arial" pitchFamily="34" charset="0"/>
                <a:cs typeface="Arial" pitchFamily="34" charset="0"/>
              </a:rPr>
              <a:t>*Which simple machine can be described as a rope that is threaded through a wheel or disk?</a:t>
            </a:r>
            <a:endParaRPr lang="en-US" sz="4400" b="0" i="0" dirty="0">
              <a:solidFill>
                <a:schemeClr val="tx1"/>
              </a:solidFill>
              <a:latin typeface="Arial" pitchFamily="34" charset="0"/>
              <a:cs typeface="Arial" pitchFamily="34" charset="0"/>
            </a:endParaRPr>
          </a:p>
        </p:txBody>
      </p:sp>
    </p:spTree>
  </p:cSld>
  <p:clrMapOvr>
    <a:masterClrMapping/>
  </p:clrMapOvr>
  <p:transition>
    <p:comb/>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ext Box 4"/>
          <p:cNvSpPr txBox="1">
            <a:spLocks noChangeArrowheads="1"/>
          </p:cNvSpPr>
          <p:nvPr/>
        </p:nvSpPr>
        <p:spPr bwMode="auto">
          <a:xfrm>
            <a:off x="8047038" y="6035675"/>
            <a:ext cx="2925762" cy="457200"/>
          </a:xfrm>
          <a:prstGeom prst="rect">
            <a:avLst/>
          </a:prstGeom>
          <a:noFill/>
          <a:ln w="9525">
            <a:noFill/>
            <a:miter lim="800000"/>
            <a:headEnd/>
            <a:tailEnd/>
          </a:ln>
        </p:spPr>
        <p:txBody>
          <a:bodyPr>
            <a:spAutoFit/>
          </a:bodyPr>
          <a:lstStyle/>
          <a:p>
            <a:endParaRPr lang="en-US" sz="2400" b="0" i="0">
              <a:solidFill>
                <a:schemeClr val="tx1"/>
              </a:solidFill>
            </a:endParaRPr>
          </a:p>
        </p:txBody>
      </p:sp>
      <p:sp>
        <p:nvSpPr>
          <p:cNvPr id="67586" name="AutoShape 8">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67587" name="Text Box 9"/>
          <p:cNvSpPr txBox="1">
            <a:spLocks noChangeArrowheads="1"/>
          </p:cNvSpPr>
          <p:nvPr/>
        </p:nvSpPr>
        <p:spPr bwMode="auto">
          <a:xfrm>
            <a:off x="9321800" y="6027738"/>
            <a:ext cx="1644650"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67588" name="Text Box 10"/>
          <p:cNvSpPr txBox="1">
            <a:spLocks noChangeArrowheads="1"/>
          </p:cNvSpPr>
          <p:nvPr/>
        </p:nvSpPr>
        <p:spPr bwMode="auto">
          <a:xfrm>
            <a:off x="1279525" y="838200"/>
            <a:ext cx="8778875" cy="1107996"/>
          </a:xfrm>
          <a:prstGeom prst="rect">
            <a:avLst/>
          </a:prstGeom>
          <a:noFill/>
          <a:ln w="9525">
            <a:noFill/>
            <a:miter lim="800000"/>
            <a:headEnd/>
            <a:tailEnd/>
          </a:ln>
        </p:spPr>
        <p:txBody>
          <a:bodyPr>
            <a:spAutoFit/>
          </a:bodyPr>
          <a:lstStyle/>
          <a:p>
            <a:pPr>
              <a:spcBef>
                <a:spcPct val="50000"/>
              </a:spcBef>
            </a:pPr>
            <a:r>
              <a:rPr lang="en-US" sz="6600" b="0" i="0" dirty="0" smtClean="0">
                <a:solidFill>
                  <a:schemeClr val="tx1"/>
                </a:solidFill>
                <a:latin typeface="Arial" pitchFamily="34" charset="0"/>
              </a:rPr>
              <a:t>pulley</a:t>
            </a:r>
            <a:endParaRPr lang="en-US" sz="2400" b="0" i="0" dirty="0">
              <a:solidFill>
                <a:schemeClr val="tx1"/>
              </a:solidFill>
            </a:endParaRPr>
          </a:p>
        </p:txBody>
      </p:sp>
    </p:spTree>
  </p:cSld>
  <p:clrMapOvr>
    <a:masterClrMapping/>
  </p:clrMapOvr>
  <p:transition spd="slow">
    <p:wheel spokes="2"/>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Text Box 5"/>
          <p:cNvSpPr txBox="1">
            <a:spLocks noChangeArrowheads="1"/>
          </p:cNvSpPr>
          <p:nvPr/>
        </p:nvSpPr>
        <p:spPr bwMode="auto">
          <a:xfrm>
            <a:off x="0" y="152400"/>
            <a:ext cx="10972800" cy="762000"/>
          </a:xfrm>
          <a:prstGeom prst="rect">
            <a:avLst/>
          </a:prstGeom>
          <a:noFill/>
          <a:ln w="9525">
            <a:noFill/>
            <a:miter lim="800000"/>
            <a:headEnd/>
            <a:tailEnd/>
          </a:ln>
        </p:spPr>
        <p:txBody>
          <a:bodyPr>
            <a:spAutoFit/>
          </a:bodyPr>
          <a:lstStyle/>
          <a:p>
            <a:pPr>
              <a:spcBef>
                <a:spcPct val="50000"/>
              </a:spcBef>
            </a:pPr>
            <a:r>
              <a:rPr lang="en-US" altLang="ja-JP" sz="4400" b="0" i="0" u="sng" dirty="0" smtClean="0">
                <a:latin typeface="Arial Rounded MT Bold" pitchFamily="34" charset="0"/>
              </a:rPr>
              <a:t>Levers and Pulleys for </a:t>
            </a:r>
            <a:r>
              <a:rPr lang="en-US" altLang="ja-JP" sz="4400" b="0" i="0" u="sng" dirty="0">
                <a:latin typeface="Arial Rounded MT Bold" pitchFamily="34" charset="0"/>
              </a:rPr>
              <a:t>$500</a:t>
            </a:r>
            <a:endParaRPr lang="en-US" sz="4400" b="0" i="0" u="sng" dirty="0">
              <a:latin typeface="Arial Rounded MT Bold" pitchFamily="34" charset="0"/>
            </a:endParaRPr>
          </a:p>
        </p:txBody>
      </p:sp>
      <p:sp>
        <p:nvSpPr>
          <p:cNvPr id="69634" name="Text Box 8"/>
          <p:cNvSpPr txBox="1">
            <a:spLocks noChangeArrowheads="1"/>
          </p:cNvSpPr>
          <p:nvPr/>
        </p:nvSpPr>
        <p:spPr bwMode="auto">
          <a:xfrm>
            <a:off x="609600" y="914400"/>
            <a:ext cx="9601200" cy="4154984"/>
          </a:xfrm>
          <a:prstGeom prst="rect">
            <a:avLst/>
          </a:prstGeom>
          <a:noFill/>
          <a:ln w="9525">
            <a:noFill/>
            <a:miter lim="800000"/>
            <a:headEnd/>
            <a:tailEnd/>
          </a:ln>
        </p:spPr>
        <p:txBody>
          <a:bodyPr>
            <a:spAutoFit/>
          </a:bodyPr>
          <a:lstStyle/>
          <a:p>
            <a:pPr>
              <a:spcBef>
                <a:spcPct val="50000"/>
              </a:spcBef>
            </a:pPr>
            <a:r>
              <a:rPr lang="en-US" sz="4400" i="0" dirty="0" smtClean="0">
                <a:solidFill>
                  <a:schemeClr val="tx1"/>
                </a:solidFill>
                <a:latin typeface="Arial" pitchFamily="34" charset="0"/>
              </a:rPr>
              <a:t>*Dean needs to lift the rock shown in the picture below. He wants to use the lever to lift the rock while using the least amount of effort force. At which position should Dean push on the lever?</a:t>
            </a:r>
            <a:endParaRPr lang="en-US" sz="4400" dirty="0">
              <a:latin typeface="Arial" pitchFamily="34" charset="0"/>
            </a:endParaRPr>
          </a:p>
        </p:txBody>
      </p:sp>
      <p:pic>
        <p:nvPicPr>
          <p:cNvPr id="4" name="Picture 3" descr="https://www10.studyisland.com/pics/69733Lever.gif"/>
          <p:cNvPicPr/>
          <p:nvPr/>
        </p:nvPicPr>
        <p:blipFill>
          <a:blip r:embed="rId3"/>
          <a:srcRect/>
          <a:stretch>
            <a:fillRect/>
          </a:stretch>
        </p:blipFill>
        <p:spPr bwMode="auto">
          <a:xfrm>
            <a:off x="2895600" y="5069384"/>
            <a:ext cx="4356100" cy="1699260"/>
          </a:xfrm>
          <a:prstGeom prst="rect">
            <a:avLst/>
          </a:prstGeom>
          <a:noFill/>
          <a:ln w="9525">
            <a:noFill/>
            <a:miter lim="800000"/>
            <a:headEnd/>
            <a:tailEnd/>
          </a:ln>
        </p:spPr>
      </p:pic>
    </p:spTree>
  </p:cSld>
  <p:clrMapOvr>
    <a:masterClrMapping/>
  </p:clrMapOvr>
  <p:transition>
    <p:comb/>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AutoShape 9">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71682" name="Text Box 10"/>
          <p:cNvSpPr txBox="1">
            <a:spLocks noChangeArrowheads="1"/>
          </p:cNvSpPr>
          <p:nvPr/>
        </p:nvSpPr>
        <p:spPr bwMode="auto">
          <a:xfrm>
            <a:off x="9321800" y="6027738"/>
            <a:ext cx="1644650"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71683" name="Text Box 11"/>
          <p:cNvSpPr txBox="1">
            <a:spLocks noChangeArrowheads="1"/>
          </p:cNvSpPr>
          <p:nvPr/>
        </p:nvSpPr>
        <p:spPr bwMode="auto">
          <a:xfrm>
            <a:off x="1279525" y="838200"/>
            <a:ext cx="8778875" cy="769441"/>
          </a:xfrm>
          <a:prstGeom prst="rect">
            <a:avLst/>
          </a:prstGeom>
          <a:noFill/>
          <a:ln w="9525">
            <a:noFill/>
            <a:miter lim="800000"/>
            <a:headEnd/>
            <a:tailEnd/>
          </a:ln>
        </p:spPr>
        <p:txBody>
          <a:bodyPr>
            <a:spAutoFit/>
          </a:bodyPr>
          <a:lstStyle/>
          <a:p>
            <a:pPr>
              <a:spcBef>
                <a:spcPct val="50000"/>
              </a:spcBef>
            </a:pPr>
            <a:r>
              <a:rPr lang="en-US" sz="4400" i="0" dirty="0" smtClean="0">
                <a:solidFill>
                  <a:schemeClr val="tx1"/>
                </a:solidFill>
                <a:latin typeface="Arial" pitchFamily="34" charset="0"/>
                <a:cs typeface="Arial" pitchFamily="34" charset="0"/>
              </a:rPr>
              <a:t>Z</a:t>
            </a:r>
            <a:endParaRPr lang="en-US" sz="4400" i="0" dirty="0">
              <a:solidFill>
                <a:schemeClr val="tx1"/>
              </a:solidFill>
              <a:latin typeface="Arial" pitchFamily="34" charset="0"/>
              <a:cs typeface="Arial" pitchFamily="34" charset="0"/>
            </a:endParaRPr>
          </a:p>
        </p:txBody>
      </p:sp>
    </p:spTree>
  </p:cSld>
  <p:clrMapOvr>
    <a:masterClrMapping/>
  </p:clrMapOvr>
  <p:transition spd="slow">
    <p:wheel spokes="2"/>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Text Box 2"/>
          <p:cNvSpPr txBox="1">
            <a:spLocks noChangeArrowheads="1"/>
          </p:cNvSpPr>
          <p:nvPr/>
        </p:nvSpPr>
        <p:spPr bwMode="auto">
          <a:xfrm>
            <a:off x="822325" y="1219200"/>
            <a:ext cx="9601200" cy="762000"/>
          </a:xfrm>
          <a:prstGeom prst="rect">
            <a:avLst/>
          </a:prstGeom>
          <a:noFill/>
          <a:ln w="9525">
            <a:noFill/>
            <a:miter lim="800000"/>
            <a:headEnd/>
            <a:tailEnd/>
          </a:ln>
        </p:spPr>
        <p:txBody>
          <a:bodyPr>
            <a:spAutoFit/>
          </a:bodyPr>
          <a:lstStyle/>
          <a:p>
            <a:pPr>
              <a:spcBef>
                <a:spcPct val="50000"/>
              </a:spcBef>
            </a:pPr>
            <a:endParaRPr lang="en-US" sz="4400" i="0">
              <a:solidFill>
                <a:schemeClr val="tx1"/>
              </a:solidFill>
              <a:latin typeface="Arial" pitchFamily="34" charset="0"/>
            </a:endParaRPr>
          </a:p>
        </p:txBody>
      </p:sp>
      <p:sp>
        <p:nvSpPr>
          <p:cNvPr id="73730" name="Text Box 4"/>
          <p:cNvSpPr txBox="1">
            <a:spLocks noChangeArrowheads="1"/>
          </p:cNvSpPr>
          <p:nvPr/>
        </p:nvSpPr>
        <p:spPr bwMode="auto">
          <a:xfrm>
            <a:off x="0" y="152400"/>
            <a:ext cx="10972800" cy="1446550"/>
          </a:xfrm>
          <a:prstGeom prst="rect">
            <a:avLst/>
          </a:prstGeom>
          <a:noFill/>
          <a:ln w="9525">
            <a:noFill/>
            <a:miter lim="800000"/>
            <a:headEnd/>
            <a:tailEnd/>
          </a:ln>
        </p:spPr>
        <p:txBody>
          <a:bodyPr>
            <a:spAutoFit/>
          </a:bodyPr>
          <a:lstStyle/>
          <a:p>
            <a:pPr>
              <a:spcBef>
                <a:spcPct val="50000"/>
              </a:spcBef>
            </a:pPr>
            <a:r>
              <a:rPr lang="en-US" sz="4400" b="0" i="0" u="sng" dirty="0" smtClean="0">
                <a:latin typeface="Arial Rounded MT Bold" pitchFamily="34" charset="0"/>
              </a:rPr>
              <a:t>Wheel and Axle &amp; Inclined Plane for </a:t>
            </a:r>
            <a:r>
              <a:rPr lang="en-US" sz="4400" b="0" i="0" u="sng" dirty="0">
                <a:latin typeface="Arial Rounded MT Bold" pitchFamily="34" charset="0"/>
              </a:rPr>
              <a:t>$100</a:t>
            </a:r>
          </a:p>
        </p:txBody>
      </p:sp>
      <p:sp>
        <p:nvSpPr>
          <p:cNvPr id="73731" name="Text Box 6"/>
          <p:cNvSpPr txBox="1">
            <a:spLocks noChangeArrowheads="1"/>
          </p:cNvSpPr>
          <p:nvPr/>
        </p:nvSpPr>
        <p:spPr bwMode="auto">
          <a:xfrm>
            <a:off x="822325" y="1981201"/>
            <a:ext cx="9601200" cy="2123658"/>
          </a:xfrm>
          <a:prstGeom prst="rect">
            <a:avLst/>
          </a:prstGeom>
          <a:noFill/>
          <a:ln w="9525">
            <a:noFill/>
            <a:miter lim="800000"/>
            <a:headEnd/>
            <a:tailEnd/>
          </a:ln>
        </p:spPr>
        <p:txBody>
          <a:bodyPr wrap="square">
            <a:spAutoFit/>
          </a:bodyPr>
          <a:lstStyle/>
          <a:p>
            <a:pPr>
              <a:spcBef>
                <a:spcPct val="50000"/>
              </a:spcBef>
            </a:pPr>
            <a:r>
              <a:rPr lang="en-US" sz="4400" i="0" dirty="0" smtClean="0">
                <a:solidFill>
                  <a:schemeClr val="tx1"/>
                </a:solidFill>
                <a:latin typeface="Arial" pitchFamily="34" charset="0"/>
              </a:rPr>
              <a:t>*Which simple machine can be described as a shaft that is attached to the center of a wheel?</a:t>
            </a:r>
            <a:endParaRPr lang="en-US" sz="4400" i="0" dirty="0">
              <a:solidFill>
                <a:schemeClr val="tx1"/>
              </a:solidFill>
              <a:latin typeface="Arial" pitchFamily="34" charset="0"/>
            </a:endParaRPr>
          </a:p>
        </p:txBody>
      </p:sp>
    </p:spTree>
  </p:cSld>
  <p:clrMapOvr>
    <a:masterClrMapping/>
  </p:clrMapOvr>
  <p:transition>
    <p:comb/>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AutoShape 9">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75778" name="Text Box 10"/>
          <p:cNvSpPr txBox="1">
            <a:spLocks noChangeArrowheads="1"/>
          </p:cNvSpPr>
          <p:nvPr/>
        </p:nvSpPr>
        <p:spPr bwMode="auto">
          <a:xfrm>
            <a:off x="9321800" y="6027738"/>
            <a:ext cx="1644650"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75779" name="Text Box 11"/>
          <p:cNvSpPr txBox="1">
            <a:spLocks noChangeArrowheads="1"/>
          </p:cNvSpPr>
          <p:nvPr/>
        </p:nvSpPr>
        <p:spPr bwMode="auto">
          <a:xfrm>
            <a:off x="1279525" y="838200"/>
            <a:ext cx="8778875" cy="1107996"/>
          </a:xfrm>
          <a:prstGeom prst="rect">
            <a:avLst/>
          </a:prstGeom>
          <a:noFill/>
          <a:ln w="9525">
            <a:noFill/>
            <a:miter lim="800000"/>
            <a:headEnd/>
            <a:tailEnd/>
          </a:ln>
        </p:spPr>
        <p:txBody>
          <a:bodyPr>
            <a:spAutoFit/>
          </a:bodyPr>
          <a:lstStyle/>
          <a:p>
            <a:pPr>
              <a:spcBef>
                <a:spcPct val="50000"/>
              </a:spcBef>
            </a:pPr>
            <a:r>
              <a:rPr lang="en-US" sz="6600" b="0" i="0" dirty="0" smtClean="0">
                <a:solidFill>
                  <a:schemeClr val="tx1"/>
                </a:solidFill>
                <a:latin typeface="Arial" pitchFamily="34" charset="0"/>
              </a:rPr>
              <a:t>Wheel and Axle</a:t>
            </a:r>
            <a:endParaRPr lang="en-US" sz="2400" b="0" i="0" dirty="0">
              <a:solidFill>
                <a:schemeClr val="tx1"/>
              </a:solidFill>
            </a:endParaRPr>
          </a:p>
        </p:txBody>
      </p:sp>
    </p:spTree>
  </p:cSld>
  <p:clrMapOvr>
    <a:masterClrMapping/>
  </p:clrMapOvr>
  <p:transition spd="slow">
    <p:wheel spokes="2"/>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Text Box 1026"/>
          <p:cNvSpPr txBox="1">
            <a:spLocks noChangeArrowheads="1"/>
          </p:cNvSpPr>
          <p:nvPr/>
        </p:nvSpPr>
        <p:spPr bwMode="auto">
          <a:xfrm>
            <a:off x="822325" y="1219200"/>
            <a:ext cx="9601200" cy="762000"/>
          </a:xfrm>
          <a:prstGeom prst="rect">
            <a:avLst/>
          </a:prstGeom>
          <a:noFill/>
          <a:ln w="9525">
            <a:noFill/>
            <a:miter lim="800000"/>
            <a:headEnd/>
            <a:tailEnd/>
          </a:ln>
        </p:spPr>
        <p:txBody>
          <a:bodyPr>
            <a:spAutoFit/>
          </a:bodyPr>
          <a:lstStyle/>
          <a:p>
            <a:pPr>
              <a:spcBef>
                <a:spcPct val="50000"/>
              </a:spcBef>
            </a:pPr>
            <a:endParaRPr lang="en-US" sz="4400" i="0">
              <a:solidFill>
                <a:schemeClr val="tx1"/>
              </a:solidFill>
              <a:latin typeface="Arial" pitchFamily="34" charset="0"/>
            </a:endParaRPr>
          </a:p>
        </p:txBody>
      </p:sp>
      <p:sp>
        <p:nvSpPr>
          <p:cNvPr id="77826" name="Text Box 1028"/>
          <p:cNvSpPr txBox="1">
            <a:spLocks noChangeArrowheads="1"/>
          </p:cNvSpPr>
          <p:nvPr/>
        </p:nvSpPr>
        <p:spPr bwMode="auto">
          <a:xfrm>
            <a:off x="0" y="152400"/>
            <a:ext cx="10972800" cy="1446550"/>
          </a:xfrm>
          <a:prstGeom prst="rect">
            <a:avLst/>
          </a:prstGeom>
          <a:noFill/>
          <a:ln w="9525">
            <a:noFill/>
            <a:miter lim="800000"/>
            <a:headEnd/>
            <a:tailEnd/>
          </a:ln>
        </p:spPr>
        <p:txBody>
          <a:bodyPr>
            <a:spAutoFit/>
          </a:bodyPr>
          <a:lstStyle/>
          <a:p>
            <a:pPr>
              <a:spcBef>
                <a:spcPct val="50000"/>
              </a:spcBef>
            </a:pPr>
            <a:r>
              <a:rPr lang="en-US" sz="4400" b="0" i="0" u="sng" dirty="0" smtClean="0">
                <a:latin typeface="Arial Rounded MT Bold" pitchFamily="34" charset="0"/>
              </a:rPr>
              <a:t>Wheel and Axle &amp; Inclined Plane for </a:t>
            </a:r>
            <a:r>
              <a:rPr lang="en-US" sz="4400" b="0" i="0" u="sng" dirty="0">
                <a:latin typeface="Arial Rounded MT Bold" pitchFamily="34" charset="0"/>
              </a:rPr>
              <a:t>$200</a:t>
            </a:r>
          </a:p>
        </p:txBody>
      </p:sp>
      <p:sp>
        <p:nvSpPr>
          <p:cNvPr id="77827" name="Text Box 1030"/>
          <p:cNvSpPr txBox="1">
            <a:spLocks noChangeArrowheads="1"/>
          </p:cNvSpPr>
          <p:nvPr/>
        </p:nvSpPr>
        <p:spPr bwMode="auto">
          <a:xfrm>
            <a:off x="822325" y="1598950"/>
            <a:ext cx="9601200" cy="2800767"/>
          </a:xfrm>
          <a:prstGeom prst="rect">
            <a:avLst/>
          </a:prstGeom>
          <a:noFill/>
          <a:ln w="9525">
            <a:noFill/>
            <a:miter lim="800000"/>
            <a:headEnd/>
            <a:tailEnd/>
          </a:ln>
        </p:spPr>
        <p:txBody>
          <a:bodyPr wrap="square">
            <a:spAutoFit/>
          </a:bodyPr>
          <a:lstStyle/>
          <a:p>
            <a:pPr>
              <a:spcBef>
                <a:spcPct val="50000"/>
              </a:spcBef>
            </a:pPr>
            <a:r>
              <a:rPr lang="en-US" sz="4400" i="0" dirty="0" smtClean="0">
                <a:solidFill>
                  <a:schemeClr val="tx1"/>
                </a:solidFill>
                <a:latin typeface="Arial" pitchFamily="34" charset="0"/>
              </a:rPr>
              <a:t>*A doorknob is an example of a _________________. It changes the _______________________ of the input force.</a:t>
            </a:r>
            <a:endParaRPr lang="en-US" sz="4400" i="0" dirty="0">
              <a:solidFill>
                <a:schemeClr val="tx1"/>
              </a:solidFill>
              <a:latin typeface="Arial" pitchFamily="34" charset="0"/>
            </a:endParaRPr>
          </a:p>
        </p:txBody>
      </p:sp>
    </p:spTree>
  </p:cSld>
  <p:clrMapOvr>
    <a:masterClrMapping/>
  </p:clrMapOvr>
  <p:transition>
    <p:comb/>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Text Box 4"/>
          <p:cNvSpPr txBox="1">
            <a:spLocks noChangeArrowheads="1"/>
          </p:cNvSpPr>
          <p:nvPr/>
        </p:nvSpPr>
        <p:spPr bwMode="auto">
          <a:xfrm>
            <a:off x="8047038" y="6035675"/>
            <a:ext cx="2925762" cy="457200"/>
          </a:xfrm>
          <a:prstGeom prst="rect">
            <a:avLst/>
          </a:prstGeom>
          <a:noFill/>
          <a:ln w="9525">
            <a:noFill/>
            <a:miter lim="800000"/>
            <a:headEnd/>
            <a:tailEnd/>
          </a:ln>
        </p:spPr>
        <p:txBody>
          <a:bodyPr>
            <a:spAutoFit/>
          </a:bodyPr>
          <a:lstStyle/>
          <a:p>
            <a:endParaRPr lang="en-US" sz="2400" b="0" i="0">
              <a:solidFill>
                <a:schemeClr val="tx1"/>
              </a:solidFill>
            </a:endParaRPr>
          </a:p>
        </p:txBody>
      </p:sp>
      <p:sp>
        <p:nvSpPr>
          <p:cNvPr id="79874" name="AutoShape 7">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79875" name="Text Box 8"/>
          <p:cNvSpPr txBox="1">
            <a:spLocks noChangeArrowheads="1"/>
          </p:cNvSpPr>
          <p:nvPr/>
        </p:nvSpPr>
        <p:spPr bwMode="auto">
          <a:xfrm>
            <a:off x="9321800" y="6027738"/>
            <a:ext cx="1644650"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79876" name="Text Box 9"/>
          <p:cNvSpPr txBox="1">
            <a:spLocks noChangeArrowheads="1"/>
          </p:cNvSpPr>
          <p:nvPr/>
        </p:nvSpPr>
        <p:spPr bwMode="auto">
          <a:xfrm>
            <a:off x="1279525" y="838200"/>
            <a:ext cx="8778875" cy="769441"/>
          </a:xfrm>
          <a:prstGeom prst="rect">
            <a:avLst/>
          </a:prstGeom>
          <a:noFill/>
          <a:ln w="9525">
            <a:noFill/>
            <a:miter lim="800000"/>
            <a:headEnd/>
            <a:tailEnd/>
          </a:ln>
        </p:spPr>
        <p:txBody>
          <a:bodyPr>
            <a:spAutoFit/>
          </a:bodyPr>
          <a:lstStyle/>
          <a:p>
            <a:pPr>
              <a:spcBef>
                <a:spcPct val="50000"/>
              </a:spcBef>
            </a:pPr>
            <a:r>
              <a:rPr lang="en-US" sz="4400" b="0" i="0" dirty="0" smtClean="0">
                <a:solidFill>
                  <a:schemeClr val="tx1"/>
                </a:solidFill>
                <a:latin typeface="Arial" pitchFamily="34" charset="0"/>
              </a:rPr>
              <a:t>Wheel and axle; size</a:t>
            </a:r>
            <a:endParaRPr lang="en-US" sz="4400" b="0" i="0" dirty="0">
              <a:solidFill>
                <a:schemeClr val="tx1"/>
              </a:solidFill>
            </a:endParaRPr>
          </a:p>
        </p:txBody>
      </p:sp>
    </p:spTree>
  </p:cSld>
  <p:clrMapOvr>
    <a:masterClrMapping/>
  </p:clrMapOvr>
  <p:transition spd="slow">
    <p:wheel spokes="2"/>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Text Box 2"/>
          <p:cNvSpPr txBox="1">
            <a:spLocks noChangeArrowheads="1"/>
          </p:cNvSpPr>
          <p:nvPr/>
        </p:nvSpPr>
        <p:spPr bwMode="auto">
          <a:xfrm>
            <a:off x="822325" y="1219200"/>
            <a:ext cx="9601200" cy="762000"/>
          </a:xfrm>
          <a:prstGeom prst="rect">
            <a:avLst/>
          </a:prstGeom>
          <a:noFill/>
          <a:ln w="9525">
            <a:noFill/>
            <a:miter lim="800000"/>
            <a:headEnd/>
            <a:tailEnd/>
          </a:ln>
        </p:spPr>
        <p:txBody>
          <a:bodyPr>
            <a:spAutoFit/>
          </a:bodyPr>
          <a:lstStyle/>
          <a:p>
            <a:pPr>
              <a:spcBef>
                <a:spcPct val="50000"/>
              </a:spcBef>
            </a:pPr>
            <a:endParaRPr lang="en-US" sz="4400" i="0">
              <a:solidFill>
                <a:schemeClr val="tx1"/>
              </a:solidFill>
              <a:latin typeface="Arial" pitchFamily="34" charset="0"/>
            </a:endParaRPr>
          </a:p>
        </p:txBody>
      </p:sp>
      <p:sp>
        <p:nvSpPr>
          <p:cNvPr id="81922" name="Text Box 4"/>
          <p:cNvSpPr txBox="1">
            <a:spLocks noChangeArrowheads="1"/>
          </p:cNvSpPr>
          <p:nvPr/>
        </p:nvSpPr>
        <p:spPr bwMode="auto">
          <a:xfrm>
            <a:off x="0" y="152400"/>
            <a:ext cx="10972800" cy="1446550"/>
          </a:xfrm>
          <a:prstGeom prst="rect">
            <a:avLst/>
          </a:prstGeom>
          <a:noFill/>
          <a:ln w="9525">
            <a:noFill/>
            <a:miter lim="800000"/>
            <a:headEnd/>
            <a:tailEnd/>
          </a:ln>
        </p:spPr>
        <p:txBody>
          <a:bodyPr>
            <a:spAutoFit/>
          </a:bodyPr>
          <a:lstStyle/>
          <a:p>
            <a:pPr>
              <a:spcBef>
                <a:spcPct val="50000"/>
              </a:spcBef>
            </a:pPr>
            <a:r>
              <a:rPr lang="en-US" sz="4400" b="0" i="0" u="sng" dirty="0" smtClean="0">
                <a:latin typeface="Arial Rounded MT Bold" pitchFamily="34" charset="0"/>
              </a:rPr>
              <a:t>Wheel and Axle &amp; Inclined Plane for </a:t>
            </a:r>
            <a:r>
              <a:rPr lang="en-US" sz="4400" b="0" i="0" u="sng" dirty="0">
                <a:latin typeface="Arial Rounded MT Bold" pitchFamily="34" charset="0"/>
              </a:rPr>
              <a:t>$300</a:t>
            </a:r>
          </a:p>
        </p:txBody>
      </p:sp>
      <p:sp>
        <p:nvSpPr>
          <p:cNvPr id="154630" name="Text Box 6"/>
          <p:cNvSpPr txBox="1">
            <a:spLocks noChangeArrowheads="1"/>
          </p:cNvSpPr>
          <p:nvPr/>
        </p:nvSpPr>
        <p:spPr bwMode="auto">
          <a:xfrm>
            <a:off x="822325" y="1981200"/>
            <a:ext cx="9601200" cy="3139321"/>
          </a:xfrm>
          <a:prstGeom prst="rect">
            <a:avLst/>
          </a:prstGeom>
          <a:noFill/>
          <a:ln w="9525">
            <a:noFill/>
            <a:miter lim="800000"/>
            <a:headEnd/>
            <a:tailEnd/>
          </a:ln>
        </p:spPr>
        <p:txBody>
          <a:bodyPr wrap="square">
            <a:spAutoFit/>
          </a:bodyPr>
          <a:lstStyle/>
          <a:p>
            <a:pPr>
              <a:spcBef>
                <a:spcPct val="50000"/>
              </a:spcBef>
            </a:pPr>
            <a:r>
              <a:rPr lang="en-US" sz="3600" i="0" dirty="0" smtClean="0">
                <a:solidFill>
                  <a:schemeClr val="tx1"/>
                </a:solidFill>
                <a:latin typeface="Arial" pitchFamily="34" charset="0"/>
              </a:rPr>
              <a:t>*Look at the diagram of the wheel and axle. The larger the radius of a wheel in comparison to the radius of its axle, the __________ the mechanical advantage.</a:t>
            </a:r>
          </a:p>
          <a:p>
            <a:pPr>
              <a:spcBef>
                <a:spcPct val="50000"/>
              </a:spcBef>
            </a:pPr>
            <a:endParaRPr lang="en-US" sz="3600" i="0" dirty="0">
              <a:solidFill>
                <a:schemeClr val="tx1"/>
              </a:solidFill>
              <a:latin typeface="Arial" pitchFamily="34" charset="0"/>
            </a:endParaRPr>
          </a:p>
        </p:txBody>
      </p:sp>
      <p:pic>
        <p:nvPicPr>
          <p:cNvPr id="5" name="Picture 4" descr="https://www10.studyisland.com/pics/wheel_and_axle.png"/>
          <p:cNvPicPr/>
          <p:nvPr/>
        </p:nvPicPr>
        <p:blipFill>
          <a:blip r:embed="rId3" cstate="print"/>
          <a:srcRect/>
          <a:stretch>
            <a:fillRect/>
          </a:stretch>
        </p:blipFill>
        <p:spPr bwMode="auto">
          <a:xfrm>
            <a:off x="4267200" y="4343400"/>
            <a:ext cx="2209800" cy="1600200"/>
          </a:xfrm>
          <a:prstGeom prst="rect">
            <a:avLst/>
          </a:prstGeom>
          <a:noFill/>
          <a:ln w="9525">
            <a:noFill/>
            <a:miter lim="800000"/>
            <a:headEnd/>
            <a:tailEnd/>
          </a:ln>
        </p:spPr>
      </p:pic>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546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630"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57" name="THINKT~1.WAV">
            <a:hlinkClick r:id="" action="ppaction://media"/>
          </p:cNvPr>
          <p:cNvPicPr>
            <a:picLocks noRot="1" noChangeAspect="1" noChangeArrowheads="1"/>
          </p:cNvPicPr>
          <p:nvPr>
            <a:audioFile r:link="rId2"/>
            <p:extLst>
              <p:ext uri="{DAA4B4D4-6D71-4841-9C94-3DE7FCFB9230}">
                <p14:media xmlns:p14="http://schemas.microsoft.com/office/powerpoint/2010/main" xmlns="" r:link="rId5"/>
              </p:ext>
            </p:extLst>
          </p:nvPr>
        </p:nvPicPr>
        <p:blipFill>
          <a:blip r:embed="rId6"/>
          <a:srcRect/>
          <a:stretch>
            <a:fillRect/>
          </a:stretch>
        </p:blipFill>
        <p:spPr bwMode="auto">
          <a:xfrm>
            <a:off x="10637838" y="6477000"/>
            <a:ext cx="304800" cy="304800"/>
          </a:xfrm>
          <a:prstGeom prst="rect">
            <a:avLst/>
          </a:prstGeom>
          <a:noFill/>
          <a:ln w="9525">
            <a:noFill/>
            <a:miter lim="800000"/>
            <a:headEnd/>
            <a:tailEnd/>
          </a:ln>
        </p:spPr>
      </p:pic>
      <p:sp>
        <p:nvSpPr>
          <p:cNvPr id="10242" name="Rectangle 40"/>
          <p:cNvSpPr>
            <a:spLocks noChangeArrowheads="1"/>
          </p:cNvSpPr>
          <p:nvPr/>
        </p:nvSpPr>
        <p:spPr bwMode="auto">
          <a:xfrm>
            <a:off x="2865438" y="4198938"/>
            <a:ext cx="1962150" cy="841375"/>
          </a:xfrm>
          <a:prstGeom prst="rect">
            <a:avLst/>
          </a:prstGeom>
          <a:noFill/>
          <a:ln w="9525">
            <a:noFill/>
            <a:miter lim="800000"/>
            <a:headEnd/>
            <a:tailEnd/>
          </a:ln>
        </p:spPr>
        <p:txBody>
          <a:bodyPr wrap="none" anchor="ctr"/>
          <a:lstStyle/>
          <a:p>
            <a:endParaRPr lang="en-US"/>
          </a:p>
        </p:txBody>
      </p:sp>
      <p:sp>
        <p:nvSpPr>
          <p:cNvPr id="10243" name="Text Box 57"/>
          <p:cNvSpPr txBox="1">
            <a:spLocks noChangeArrowheads="1"/>
          </p:cNvSpPr>
          <p:nvPr/>
        </p:nvSpPr>
        <p:spPr bwMode="auto">
          <a:xfrm>
            <a:off x="8859838" y="5708650"/>
            <a:ext cx="2112962" cy="9207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7" action="ppaction://hlinksldjump"/>
              </a:rPr>
              <a:t>500</a:t>
            </a:r>
            <a:endParaRPr lang="en-US" sz="4400" i="0">
              <a:solidFill>
                <a:srgbClr val="FFFF00"/>
              </a:solidFill>
            </a:endParaRPr>
          </a:p>
        </p:txBody>
      </p:sp>
      <p:sp>
        <p:nvSpPr>
          <p:cNvPr id="10244" name="Text Box 15">
            <a:hlinkClick r:id="rId8" action="ppaction://hlinksldjump"/>
          </p:cNvPr>
          <p:cNvSpPr txBox="1">
            <a:spLocks noChangeArrowheads="1"/>
          </p:cNvSpPr>
          <p:nvPr/>
        </p:nvSpPr>
        <p:spPr bwMode="auto">
          <a:xfrm>
            <a:off x="0" y="1616075"/>
            <a:ext cx="2112963" cy="9207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8" action="ppaction://hlinksldjump"/>
              </a:rPr>
              <a:t>100</a:t>
            </a:r>
            <a:endParaRPr lang="en-US" sz="4400" i="0">
              <a:solidFill>
                <a:srgbClr val="FFFF00"/>
              </a:solidFill>
            </a:endParaRPr>
          </a:p>
        </p:txBody>
      </p:sp>
      <p:sp>
        <p:nvSpPr>
          <p:cNvPr id="10245" name="Text Box 16">
            <a:hlinkClick r:id="rId9" action="ppaction://hlinksldjump"/>
          </p:cNvPr>
          <p:cNvSpPr txBox="1">
            <a:spLocks noChangeArrowheads="1"/>
          </p:cNvSpPr>
          <p:nvPr/>
        </p:nvSpPr>
        <p:spPr bwMode="auto">
          <a:xfrm>
            <a:off x="0" y="2641600"/>
            <a:ext cx="2112963" cy="9207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chemeClr val="bg1"/>
                </a:solidFill>
                <a:hlinkClick r:id="rId9" action="ppaction://hlinksldjump"/>
              </a:rPr>
              <a:t>200</a:t>
            </a:r>
            <a:endParaRPr lang="en-US" sz="4400" i="0">
              <a:solidFill>
                <a:srgbClr val="FFFF00"/>
              </a:solidFill>
            </a:endParaRPr>
          </a:p>
        </p:txBody>
      </p:sp>
      <p:sp>
        <p:nvSpPr>
          <p:cNvPr id="10246" name="Text Box 18">
            <a:hlinkClick r:id="rId10" action="ppaction://hlinksldjump"/>
          </p:cNvPr>
          <p:cNvSpPr txBox="1">
            <a:spLocks noChangeArrowheads="1"/>
          </p:cNvSpPr>
          <p:nvPr/>
        </p:nvSpPr>
        <p:spPr bwMode="auto">
          <a:xfrm>
            <a:off x="2217738" y="3663950"/>
            <a:ext cx="2109787" cy="9207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10" action="ppaction://hlinksldjump"/>
              </a:rPr>
              <a:t>300</a:t>
            </a:r>
            <a:endParaRPr lang="en-US" sz="4400" i="0">
              <a:solidFill>
                <a:srgbClr val="FFFF00"/>
              </a:solidFill>
            </a:endParaRPr>
          </a:p>
          <a:p>
            <a:pPr algn="l"/>
            <a:endParaRPr lang="en-US" sz="1000" b="0" i="0">
              <a:solidFill>
                <a:schemeClr val="tx1"/>
              </a:solidFill>
            </a:endParaRPr>
          </a:p>
        </p:txBody>
      </p:sp>
      <p:sp>
        <p:nvSpPr>
          <p:cNvPr id="10247" name="Text Box 20">
            <a:hlinkClick r:id="rId11" action="ppaction://hlinksldjump"/>
          </p:cNvPr>
          <p:cNvSpPr txBox="1">
            <a:spLocks noChangeArrowheads="1"/>
          </p:cNvSpPr>
          <p:nvPr/>
        </p:nvSpPr>
        <p:spPr bwMode="auto">
          <a:xfrm>
            <a:off x="2217738" y="1616075"/>
            <a:ext cx="2109787" cy="9207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11" action="ppaction://hlinksldjump"/>
              </a:rPr>
              <a:t>100</a:t>
            </a:r>
            <a:endParaRPr lang="en-US" sz="4400" i="0">
              <a:solidFill>
                <a:srgbClr val="FFFF00"/>
              </a:solidFill>
            </a:endParaRPr>
          </a:p>
        </p:txBody>
      </p:sp>
      <p:sp>
        <p:nvSpPr>
          <p:cNvPr id="10248" name="Text Box 23"/>
          <p:cNvSpPr txBox="1">
            <a:spLocks noChangeArrowheads="1"/>
          </p:cNvSpPr>
          <p:nvPr/>
        </p:nvSpPr>
        <p:spPr bwMode="auto">
          <a:xfrm>
            <a:off x="4430713" y="1616075"/>
            <a:ext cx="2111375" cy="9207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12" action="ppaction://hlinksldjump"/>
              </a:rPr>
              <a:t>100</a:t>
            </a:r>
          </a:p>
        </p:txBody>
      </p:sp>
      <p:sp>
        <p:nvSpPr>
          <p:cNvPr id="10249" name="Text Box 22">
            <a:hlinkClick r:id="rId13" action="ppaction://hlinksldjump"/>
          </p:cNvPr>
          <p:cNvSpPr txBox="1">
            <a:spLocks noChangeArrowheads="1"/>
          </p:cNvSpPr>
          <p:nvPr/>
        </p:nvSpPr>
        <p:spPr bwMode="auto">
          <a:xfrm>
            <a:off x="0" y="3663950"/>
            <a:ext cx="2112963" cy="9207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13" action="ppaction://hlinksldjump"/>
              </a:rPr>
              <a:t>300</a:t>
            </a:r>
            <a:endParaRPr lang="en-US" sz="4400" i="0">
              <a:solidFill>
                <a:srgbClr val="FFFF00"/>
              </a:solidFill>
            </a:endParaRPr>
          </a:p>
          <a:p>
            <a:endParaRPr lang="en-US" sz="1000" b="0" i="0">
              <a:solidFill>
                <a:schemeClr val="tx1"/>
              </a:solidFill>
            </a:endParaRPr>
          </a:p>
        </p:txBody>
      </p:sp>
      <p:sp>
        <p:nvSpPr>
          <p:cNvPr id="10250" name="Text Box 24">
            <a:hlinkClick r:id="rId14" action="ppaction://hlinksldjump"/>
          </p:cNvPr>
          <p:cNvSpPr txBox="1">
            <a:spLocks noChangeArrowheads="1"/>
          </p:cNvSpPr>
          <p:nvPr/>
        </p:nvSpPr>
        <p:spPr bwMode="auto">
          <a:xfrm>
            <a:off x="4435475" y="2641600"/>
            <a:ext cx="2109788" cy="9207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14" action="ppaction://hlinksldjump"/>
              </a:rPr>
              <a:t>200</a:t>
            </a:r>
            <a:endParaRPr lang="en-US" sz="4400" i="0">
              <a:solidFill>
                <a:srgbClr val="FFFF00"/>
              </a:solidFill>
            </a:endParaRPr>
          </a:p>
          <a:p>
            <a:pPr algn="l"/>
            <a:endParaRPr lang="en-US" sz="1000" b="0" i="0">
              <a:solidFill>
                <a:schemeClr val="tx1"/>
              </a:solidFill>
            </a:endParaRPr>
          </a:p>
        </p:txBody>
      </p:sp>
      <p:sp>
        <p:nvSpPr>
          <p:cNvPr id="10251" name="Text Box 25">
            <a:hlinkClick r:id="rId15" action="ppaction://hlinksldjump"/>
          </p:cNvPr>
          <p:cNvSpPr txBox="1">
            <a:spLocks noChangeArrowheads="1"/>
          </p:cNvSpPr>
          <p:nvPr/>
        </p:nvSpPr>
        <p:spPr bwMode="auto">
          <a:xfrm>
            <a:off x="4435475" y="3663950"/>
            <a:ext cx="2109788" cy="9207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15" action="ppaction://hlinksldjump"/>
              </a:rPr>
              <a:t>300</a:t>
            </a:r>
            <a:endParaRPr lang="en-US" sz="4400" i="0">
              <a:solidFill>
                <a:srgbClr val="FFFF00"/>
              </a:solidFill>
            </a:endParaRPr>
          </a:p>
        </p:txBody>
      </p:sp>
      <p:sp>
        <p:nvSpPr>
          <p:cNvPr id="10252" name="Text Box 28"/>
          <p:cNvSpPr txBox="1">
            <a:spLocks noChangeArrowheads="1"/>
          </p:cNvSpPr>
          <p:nvPr/>
        </p:nvSpPr>
        <p:spPr bwMode="auto">
          <a:xfrm>
            <a:off x="6648450" y="3663950"/>
            <a:ext cx="2112963" cy="9207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16" action="ppaction://hlinksldjump"/>
              </a:rPr>
              <a:t>300</a:t>
            </a:r>
            <a:endParaRPr lang="en-US" sz="1000" b="0" i="0">
              <a:solidFill>
                <a:schemeClr val="tx1"/>
              </a:solidFill>
            </a:endParaRPr>
          </a:p>
        </p:txBody>
      </p:sp>
      <p:sp>
        <p:nvSpPr>
          <p:cNvPr id="10253" name="Text Box 29"/>
          <p:cNvSpPr txBox="1">
            <a:spLocks noChangeArrowheads="1"/>
          </p:cNvSpPr>
          <p:nvPr/>
        </p:nvSpPr>
        <p:spPr bwMode="auto">
          <a:xfrm>
            <a:off x="6648450" y="2641600"/>
            <a:ext cx="2112963" cy="9207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17" action="ppaction://hlinksldjump"/>
              </a:rPr>
              <a:t>200</a:t>
            </a:r>
            <a:endParaRPr lang="en-US" sz="4400" i="0">
              <a:solidFill>
                <a:srgbClr val="FFFF00"/>
              </a:solidFill>
            </a:endParaRPr>
          </a:p>
          <a:p>
            <a:endParaRPr lang="en-US" sz="1000" b="0" i="0">
              <a:solidFill>
                <a:schemeClr val="tx1"/>
              </a:solidFill>
            </a:endParaRPr>
          </a:p>
        </p:txBody>
      </p:sp>
      <p:sp>
        <p:nvSpPr>
          <p:cNvPr id="10254" name="Text Box 30"/>
          <p:cNvSpPr txBox="1">
            <a:spLocks noChangeArrowheads="1"/>
          </p:cNvSpPr>
          <p:nvPr/>
        </p:nvSpPr>
        <p:spPr bwMode="auto">
          <a:xfrm>
            <a:off x="6648450" y="1616075"/>
            <a:ext cx="2112963" cy="9207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18" action="ppaction://hlinksldjump"/>
              </a:rPr>
              <a:t>100</a:t>
            </a:r>
            <a:endParaRPr lang="en-US" sz="4400" i="0">
              <a:solidFill>
                <a:srgbClr val="FFFF00"/>
              </a:solidFill>
            </a:endParaRPr>
          </a:p>
        </p:txBody>
      </p:sp>
      <p:sp>
        <p:nvSpPr>
          <p:cNvPr id="10255" name="Text Box 19">
            <a:hlinkClick r:id="rId19" action="ppaction://hlinksldjump"/>
          </p:cNvPr>
          <p:cNvSpPr txBox="1">
            <a:spLocks noChangeArrowheads="1"/>
          </p:cNvSpPr>
          <p:nvPr/>
        </p:nvSpPr>
        <p:spPr bwMode="auto">
          <a:xfrm>
            <a:off x="2216150" y="2641600"/>
            <a:ext cx="2111375" cy="9207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19" action="ppaction://hlinksldjump"/>
              </a:rPr>
              <a:t>200</a:t>
            </a:r>
            <a:endParaRPr lang="en-US" sz="1000" b="0" i="0">
              <a:solidFill>
                <a:schemeClr val="tx1"/>
              </a:solidFill>
            </a:endParaRPr>
          </a:p>
          <a:p>
            <a:pPr algn="l"/>
            <a:endParaRPr lang="en-US" sz="1000" b="0" i="0">
              <a:solidFill>
                <a:schemeClr val="tx1"/>
              </a:solidFill>
            </a:endParaRPr>
          </a:p>
        </p:txBody>
      </p:sp>
      <p:sp>
        <p:nvSpPr>
          <p:cNvPr id="10256" name="Text Box 17">
            <a:hlinkClick r:id="rId20" action="ppaction://hlinksldjump"/>
          </p:cNvPr>
          <p:cNvSpPr txBox="1">
            <a:spLocks noChangeArrowheads="1"/>
          </p:cNvSpPr>
          <p:nvPr/>
        </p:nvSpPr>
        <p:spPr bwMode="auto">
          <a:xfrm>
            <a:off x="2217738" y="5708650"/>
            <a:ext cx="2109787" cy="9207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20" action="ppaction://hlinksldjump"/>
              </a:rPr>
              <a:t>500</a:t>
            </a:r>
          </a:p>
        </p:txBody>
      </p:sp>
      <p:sp>
        <p:nvSpPr>
          <p:cNvPr id="10257" name="Text Box 21">
            <a:hlinkClick r:id="rId21" action="ppaction://hlinksldjump"/>
          </p:cNvPr>
          <p:cNvSpPr txBox="1">
            <a:spLocks noChangeArrowheads="1"/>
          </p:cNvSpPr>
          <p:nvPr/>
        </p:nvSpPr>
        <p:spPr bwMode="auto">
          <a:xfrm>
            <a:off x="0" y="5708650"/>
            <a:ext cx="2112963" cy="9207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21" action="ppaction://hlinksldjump"/>
              </a:rPr>
              <a:t>500</a:t>
            </a:r>
            <a:endParaRPr lang="en-US" sz="4400" i="0">
              <a:solidFill>
                <a:srgbClr val="FFFF00"/>
              </a:solidFill>
            </a:endParaRPr>
          </a:p>
        </p:txBody>
      </p:sp>
      <p:sp>
        <p:nvSpPr>
          <p:cNvPr id="10258" name="Text Box 26">
            <a:hlinkClick r:id="rId22" action="ppaction://hlinksldjump" highlightClick="1"/>
          </p:cNvPr>
          <p:cNvSpPr txBox="1">
            <a:spLocks noChangeArrowheads="1"/>
          </p:cNvSpPr>
          <p:nvPr/>
        </p:nvSpPr>
        <p:spPr bwMode="auto">
          <a:xfrm>
            <a:off x="4435475" y="5708650"/>
            <a:ext cx="2109788" cy="9207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22" action="ppaction://hlinksldjump"/>
              </a:rPr>
              <a:t>500</a:t>
            </a:r>
            <a:endParaRPr lang="en-US" sz="1000" b="0" i="0">
              <a:solidFill>
                <a:schemeClr val="tx1"/>
              </a:solidFill>
            </a:endParaRPr>
          </a:p>
        </p:txBody>
      </p:sp>
      <p:sp>
        <p:nvSpPr>
          <p:cNvPr id="10259" name="Text Box 27"/>
          <p:cNvSpPr txBox="1">
            <a:spLocks noChangeArrowheads="1"/>
          </p:cNvSpPr>
          <p:nvPr/>
        </p:nvSpPr>
        <p:spPr bwMode="auto">
          <a:xfrm>
            <a:off x="6648450" y="5708650"/>
            <a:ext cx="2112963" cy="9207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23" action="ppaction://hlinksldjump"/>
              </a:rPr>
              <a:t>500</a:t>
            </a:r>
          </a:p>
        </p:txBody>
      </p:sp>
      <p:sp>
        <p:nvSpPr>
          <p:cNvPr id="10260" name="Text Box 58"/>
          <p:cNvSpPr txBox="1">
            <a:spLocks noChangeArrowheads="1"/>
          </p:cNvSpPr>
          <p:nvPr/>
        </p:nvSpPr>
        <p:spPr bwMode="auto">
          <a:xfrm>
            <a:off x="8859838" y="3663950"/>
            <a:ext cx="2112962" cy="9207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24" action="ppaction://hlinksldjump"/>
              </a:rPr>
              <a:t>300</a:t>
            </a:r>
            <a:endParaRPr lang="en-US" sz="4400" i="0">
              <a:solidFill>
                <a:srgbClr val="FFFF00"/>
              </a:solidFill>
            </a:endParaRPr>
          </a:p>
        </p:txBody>
      </p:sp>
      <p:sp>
        <p:nvSpPr>
          <p:cNvPr id="10261" name="Text Box 59"/>
          <p:cNvSpPr txBox="1">
            <a:spLocks noChangeArrowheads="1"/>
          </p:cNvSpPr>
          <p:nvPr/>
        </p:nvSpPr>
        <p:spPr bwMode="auto">
          <a:xfrm>
            <a:off x="8859838" y="2641600"/>
            <a:ext cx="2112962" cy="9207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25" action="ppaction://hlinksldjump"/>
              </a:rPr>
              <a:t>200</a:t>
            </a:r>
          </a:p>
          <a:p>
            <a:endParaRPr lang="en-US" sz="1000" b="0" i="0">
              <a:solidFill>
                <a:schemeClr val="tx1"/>
              </a:solidFill>
            </a:endParaRPr>
          </a:p>
        </p:txBody>
      </p:sp>
      <p:sp>
        <p:nvSpPr>
          <p:cNvPr id="10262" name="Text Box 60"/>
          <p:cNvSpPr txBox="1">
            <a:spLocks noChangeArrowheads="1"/>
          </p:cNvSpPr>
          <p:nvPr/>
        </p:nvSpPr>
        <p:spPr bwMode="auto">
          <a:xfrm>
            <a:off x="8859838" y="1616075"/>
            <a:ext cx="2112962" cy="9207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26" action="ppaction://hlinksldjump"/>
              </a:rPr>
              <a:t>100</a:t>
            </a:r>
            <a:endParaRPr lang="en-US" sz="4400" i="0">
              <a:solidFill>
                <a:srgbClr val="FFFF00"/>
              </a:solidFill>
            </a:endParaRPr>
          </a:p>
        </p:txBody>
      </p:sp>
      <p:sp>
        <p:nvSpPr>
          <p:cNvPr id="10263" name="Text Box 64">
            <a:hlinkClick r:id="rId27" action="ppaction://hlinksldjump"/>
          </p:cNvPr>
          <p:cNvSpPr txBox="1">
            <a:spLocks noChangeArrowheads="1"/>
          </p:cNvSpPr>
          <p:nvPr/>
        </p:nvSpPr>
        <p:spPr bwMode="auto">
          <a:xfrm>
            <a:off x="2217738" y="4675188"/>
            <a:ext cx="2109787" cy="9207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27" action="ppaction://hlinksldjump"/>
              </a:rPr>
              <a:t>400</a:t>
            </a:r>
          </a:p>
        </p:txBody>
      </p:sp>
      <p:sp>
        <p:nvSpPr>
          <p:cNvPr id="10264" name="Text Box 65">
            <a:hlinkClick r:id="rId28" action="ppaction://hlinksldjump"/>
          </p:cNvPr>
          <p:cNvSpPr txBox="1">
            <a:spLocks noChangeArrowheads="1"/>
          </p:cNvSpPr>
          <p:nvPr/>
        </p:nvSpPr>
        <p:spPr bwMode="auto">
          <a:xfrm>
            <a:off x="0" y="4675188"/>
            <a:ext cx="2112963" cy="9207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28" action="ppaction://hlinksldjump"/>
              </a:rPr>
              <a:t>400</a:t>
            </a:r>
            <a:endParaRPr lang="en-US" sz="1000" b="0" i="0">
              <a:solidFill>
                <a:srgbClr val="FFFF00"/>
              </a:solidFill>
            </a:endParaRPr>
          </a:p>
        </p:txBody>
      </p:sp>
      <p:sp>
        <p:nvSpPr>
          <p:cNvPr id="10265" name="Text Box 66">
            <a:hlinkClick r:id="rId29" action="ppaction://hlinksldjump"/>
          </p:cNvPr>
          <p:cNvSpPr txBox="1">
            <a:spLocks noChangeArrowheads="1"/>
          </p:cNvSpPr>
          <p:nvPr/>
        </p:nvSpPr>
        <p:spPr bwMode="auto">
          <a:xfrm>
            <a:off x="4435475" y="4675188"/>
            <a:ext cx="2109788" cy="9207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29" action="ppaction://hlinksldjump"/>
              </a:rPr>
              <a:t>400</a:t>
            </a:r>
            <a:endParaRPr lang="en-US" sz="4400" i="0">
              <a:solidFill>
                <a:srgbClr val="FFFF00"/>
              </a:solidFill>
              <a:hlinkClick r:id="rId27" action="ppaction://hlinksldjump"/>
            </a:endParaRPr>
          </a:p>
          <a:p>
            <a:endParaRPr lang="en-US" sz="4400" i="0">
              <a:solidFill>
                <a:srgbClr val="FFFF00"/>
              </a:solidFill>
            </a:endParaRPr>
          </a:p>
        </p:txBody>
      </p:sp>
      <p:sp>
        <p:nvSpPr>
          <p:cNvPr id="10266" name="Text Box 67"/>
          <p:cNvSpPr txBox="1">
            <a:spLocks noChangeArrowheads="1"/>
          </p:cNvSpPr>
          <p:nvPr/>
        </p:nvSpPr>
        <p:spPr bwMode="auto">
          <a:xfrm>
            <a:off x="6648450" y="4675188"/>
            <a:ext cx="2112963" cy="9207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30" action="ppaction://hlinksldjump"/>
              </a:rPr>
              <a:t>400</a:t>
            </a:r>
            <a:endParaRPr lang="en-US" sz="4400" i="0">
              <a:solidFill>
                <a:srgbClr val="FFFF00"/>
              </a:solidFill>
            </a:endParaRPr>
          </a:p>
        </p:txBody>
      </p:sp>
      <p:sp>
        <p:nvSpPr>
          <p:cNvPr id="10267" name="Text Box 68"/>
          <p:cNvSpPr txBox="1">
            <a:spLocks noChangeArrowheads="1"/>
          </p:cNvSpPr>
          <p:nvPr/>
        </p:nvSpPr>
        <p:spPr bwMode="auto">
          <a:xfrm>
            <a:off x="8859838" y="4675188"/>
            <a:ext cx="2112962" cy="920750"/>
          </a:xfrm>
          <a:prstGeom prst="rect">
            <a:avLst/>
          </a:prstGeom>
          <a:solidFill>
            <a:srgbClr val="0066FF"/>
          </a:solidFill>
          <a:ln w="34925">
            <a:noFill/>
            <a:miter lim="800000"/>
            <a:headEnd/>
            <a:tailEnd/>
          </a:ln>
          <a:effectLst>
            <a:prstShdw prst="shdw17" dist="17961" dir="13500000">
              <a:srgbClr val="003D99">
                <a:alpha val="74997"/>
              </a:srgbClr>
            </a:prstShdw>
          </a:effectLst>
        </p:spPr>
        <p:txBody>
          <a:bodyPr/>
          <a:lstStyle/>
          <a:p>
            <a:r>
              <a:rPr lang="en-US" sz="4400" i="0">
                <a:solidFill>
                  <a:srgbClr val="FFFF00"/>
                </a:solidFill>
                <a:hlinkClick r:id="rId31" action="ppaction://hlinksldjump"/>
              </a:rPr>
              <a:t>400</a:t>
            </a:r>
            <a:endParaRPr lang="en-US" sz="1000" b="0" i="0">
              <a:solidFill>
                <a:srgbClr val="FFFF00"/>
              </a:solidFill>
            </a:endParaRPr>
          </a:p>
        </p:txBody>
      </p:sp>
      <p:sp>
        <p:nvSpPr>
          <p:cNvPr id="10268" name="Text Box 72"/>
          <p:cNvSpPr txBox="1">
            <a:spLocks noChangeArrowheads="1"/>
          </p:cNvSpPr>
          <p:nvPr/>
        </p:nvSpPr>
        <p:spPr bwMode="auto">
          <a:xfrm>
            <a:off x="0" y="381000"/>
            <a:ext cx="2112963" cy="914400"/>
          </a:xfrm>
          <a:prstGeom prst="rect">
            <a:avLst/>
          </a:prstGeom>
          <a:solidFill>
            <a:srgbClr val="3399FF"/>
          </a:solidFill>
          <a:ln w="9525">
            <a:miter lim="800000"/>
            <a:headEnd/>
            <a:tailEnd/>
          </a:ln>
          <a:scene3d>
            <a:camera prst="legacyObliqueTopRight"/>
            <a:lightRig rig="legacyFlat3" dir="l"/>
          </a:scene3d>
          <a:sp3d extrusionH="430200" prstMaterial="legacyMatte">
            <a:bevelT w="13500" h="13500" prst="angle"/>
            <a:bevelB w="13500" h="13500" prst="angle"/>
            <a:extrusionClr>
              <a:srgbClr val="3399FF"/>
            </a:extrusionClr>
          </a:sp3d>
        </p:spPr>
        <p:txBody>
          <a:bodyPr>
            <a:flatTx/>
          </a:bodyPr>
          <a:lstStyle/>
          <a:p>
            <a:pPr>
              <a:spcBef>
                <a:spcPct val="50000"/>
              </a:spcBef>
            </a:pPr>
            <a:r>
              <a:rPr lang="en-US" sz="2000" i="0" dirty="0" smtClean="0">
                <a:solidFill>
                  <a:srgbClr val="FFFF00"/>
                </a:solidFill>
              </a:rPr>
              <a:t>Work and Power</a:t>
            </a:r>
            <a:endParaRPr lang="en-US" sz="2000" i="0" dirty="0">
              <a:solidFill>
                <a:srgbClr val="FFFF00"/>
              </a:solidFill>
            </a:endParaRPr>
          </a:p>
        </p:txBody>
      </p:sp>
      <p:sp>
        <p:nvSpPr>
          <p:cNvPr id="10269" name="Text Box 74"/>
          <p:cNvSpPr txBox="1">
            <a:spLocks noChangeArrowheads="1"/>
          </p:cNvSpPr>
          <p:nvPr/>
        </p:nvSpPr>
        <p:spPr bwMode="auto">
          <a:xfrm>
            <a:off x="2216150" y="381000"/>
            <a:ext cx="2111375" cy="914400"/>
          </a:xfrm>
          <a:prstGeom prst="rect">
            <a:avLst/>
          </a:prstGeom>
          <a:solidFill>
            <a:srgbClr val="3399FF"/>
          </a:solidFill>
          <a:ln w="9525">
            <a:miter lim="800000"/>
            <a:headEnd/>
            <a:tailEnd/>
          </a:ln>
          <a:scene3d>
            <a:camera prst="legacyObliqueTopRight"/>
            <a:lightRig rig="legacyFlat3" dir="l"/>
          </a:scene3d>
          <a:sp3d extrusionH="430200" prstMaterial="legacyMatte">
            <a:bevelT w="13500" h="13500" prst="angle"/>
            <a:bevelB w="13500" h="13500" prst="angle"/>
            <a:extrusionClr>
              <a:srgbClr val="3399FF"/>
            </a:extrusionClr>
          </a:sp3d>
        </p:spPr>
        <p:txBody>
          <a:bodyPr>
            <a:flatTx/>
          </a:bodyPr>
          <a:lstStyle/>
          <a:p>
            <a:pPr>
              <a:spcBef>
                <a:spcPct val="50000"/>
              </a:spcBef>
            </a:pPr>
            <a:r>
              <a:rPr lang="en-US" sz="2000" i="0" dirty="0" smtClean="0">
                <a:solidFill>
                  <a:srgbClr val="FFFF00"/>
                </a:solidFill>
              </a:rPr>
              <a:t>Simple Machines</a:t>
            </a:r>
            <a:endParaRPr lang="en-US" sz="3200" i="0" dirty="0">
              <a:solidFill>
                <a:srgbClr val="FFFF00"/>
              </a:solidFill>
            </a:endParaRPr>
          </a:p>
        </p:txBody>
      </p:sp>
      <p:sp>
        <p:nvSpPr>
          <p:cNvPr id="10270" name="Text Box 76"/>
          <p:cNvSpPr txBox="1">
            <a:spLocks noChangeArrowheads="1"/>
          </p:cNvSpPr>
          <p:nvPr/>
        </p:nvSpPr>
        <p:spPr bwMode="auto">
          <a:xfrm>
            <a:off x="6648450" y="381000"/>
            <a:ext cx="2112963" cy="914400"/>
          </a:xfrm>
          <a:prstGeom prst="rect">
            <a:avLst/>
          </a:prstGeom>
          <a:solidFill>
            <a:srgbClr val="3399FF"/>
          </a:solidFill>
          <a:ln w="9525">
            <a:miter lim="800000"/>
            <a:headEnd/>
            <a:tailEnd/>
          </a:ln>
          <a:scene3d>
            <a:camera prst="legacyObliqueTopRight"/>
            <a:lightRig rig="legacyFlat3" dir="l"/>
          </a:scene3d>
          <a:sp3d extrusionH="430200" prstMaterial="legacyMatte">
            <a:bevelT w="13500" h="13500" prst="angle"/>
            <a:bevelB w="13500" h="13500" prst="angle"/>
            <a:extrusionClr>
              <a:srgbClr val="3399FF"/>
            </a:extrusionClr>
          </a:sp3d>
        </p:spPr>
        <p:txBody>
          <a:bodyPr>
            <a:flatTx/>
          </a:bodyPr>
          <a:lstStyle/>
          <a:p>
            <a:pPr>
              <a:spcBef>
                <a:spcPct val="50000"/>
              </a:spcBef>
            </a:pPr>
            <a:r>
              <a:rPr lang="en-US" sz="2000" i="0" dirty="0" smtClean="0">
                <a:solidFill>
                  <a:srgbClr val="FFFF00"/>
                </a:solidFill>
              </a:rPr>
              <a:t>Wheel and Axle &amp; Inclined Planes</a:t>
            </a:r>
            <a:endParaRPr lang="en-US" sz="2000" i="0" dirty="0">
              <a:solidFill>
                <a:srgbClr val="FFFF00"/>
              </a:solidFill>
            </a:endParaRPr>
          </a:p>
        </p:txBody>
      </p:sp>
      <p:sp>
        <p:nvSpPr>
          <p:cNvPr id="10271" name="Text Box 77"/>
          <p:cNvSpPr txBox="1">
            <a:spLocks noChangeArrowheads="1"/>
          </p:cNvSpPr>
          <p:nvPr/>
        </p:nvSpPr>
        <p:spPr bwMode="auto">
          <a:xfrm>
            <a:off x="8859838" y="381000"/>
            <a:ext cx="2112962" cy="914400"/>
          </a:xfrm>
          <a:prstGeom prst="rect">
            <a:avLst/>
          </a:prstGeom>
          <a:solidFill>
            <a:srgbClr val="3399FF"/>
          </a:solidFill>
          <a:ln w="9525">
            <a:miter lim="800000"/>
            <a:headEnd/>
            <a:tailEnd/>
          </a:ln>
          <a:scene3d>
            <a:camera prst="legacyObliqueTopRight"/>
            <a:lightRig rig="legacyFlat3" dir="l"/>
          </a:scene3d>
          <a:sp3d extrusionH="430200" prstMaterial="legacyMatte">
            <a:bevelT w="13500" h="13500" prst="angle"/>
            <a:bevelB w="13500" h="13500" prst="angle"/>
            <a:extrusionClr>
              <a:srgbClr val="3399FF"/>
            </a:extrusionClr>
          </a:sp3d>
        </p:spPr>
        <p:txBody>
          <a:bodyPr anchorCtr="1">
            <a:flatTx/>
          </a:bodyPr>
          <a:lstStyle/>
          <a:p>
            <a:pPr>
              <a:spcBef>
                <a:spcPct val="50000"/>
              </a:spcBef>
            </a:pPr>
            <a:r>
              <a:rPr lang="en-US" sz="2000" i="0" dirty="0" smtClean="0">
                <a:solidFill>
                  <a:srgbClr val="FFFF00"/>
                </a:solidFill>
              </a:rPr>
              <a:t>Screws, Wedges &amp; Compound Machines</a:t>
            </a:r>
            <a:endParaRPr lang="en-US" sz="2000" i="0" dirty="0">
              <a:solidFill>
                <a:srgbClr val="FFFF00"/>
              </a:solidFill>
            </a:endParaRPr>
          </a:p>
        </p:txBody>
      </p:sp>
      <p:sp>
        <p:nvSpPr>
          <p:cNvPr id="10272" name="Text Box 82"/>
          <p:cNvSpPr txBox="1">
            <a:spLocks noChangeArrowheads="1"/>
          </p:cNvSpPr>
          <p:nvPr/>
        </p:nvSpPr>
        <p:spPr bwMode="auto">
          <a:xfrm>
            <a:off x="4429125" y="381000"/>
            <a:ext cx="2112963" cy="914400"/>
          </a:xfrm>
          <a:prstGeom prst="rect">
            <a:avLst/>
          </a:prstGeom>
          <a:solidFill>
            <a:srgbClr val="3399FF"/>
          </a:solidFill>
          <a:ln w="9525">
            <a:miter lim="800000"/>
            <a:headEnd/>
            <a:tailEnd/>
          </a:ln>
          <a:scene3d>
            <a:camera prst="legacyObliqueTopRight"/>
            <a:lightRig rig="legacyFlat3" dir="l"/>
          </a:scene3d>
          <a:sp3d extrusionH="430200" prstMaterial="legacyMatte">
            <a:bevelT w="13500" h="13500" prst="angle"/>
            <a:bevelB w="13500" h="13500" prst="angle"/>
            <a:extrusionClr>
              <a:srgbClr val="3399FF"/>
            </a:extrusionClr>
          </a:sp3d>
        </p:spPr>
        <p:txBody>
          <a:bodyPr>
            <a:flatTx/>
          </a:bodyPr>
          <a:lstStyle/>
          <a:p>
            <a:pPr>
              <a:spcBef>
                <a:spcPct val="50000"/>
              </a:spcBef>
            </a:pPr>
            <a:r>
              <a:rPr lang="en-US" sz="2000" i="0" dirty="0" smtClean="0">
                <a:solidFill>
                  <a:srgbClr val="FFFF00"/>
                </a:solidFill>
              </a:rPr>
              <a:t>Levers &amp; Pulleys</a:t>
            </a:r>
            <a:endParaRPr lang="en-US" sz="2000" i="0" dirty="0">
              <a:solidFill>
                <a:srgbClr val="FFFF00"/>
              </a:solidFill>
            </a:endParaRPr>
          </a:p>
        </p:txBody>
      </p:sp>
      <p:sp>
        <p:nvSpPr>
          <p:cNvPr id="10273" name="AutoShape 86">
            <a:hlinkClick r:id="rId32" action="ppaction://hlinksldjump" highlightClick="1"/>
          </p:cNvPr>
          <p:cNvSpPr>
            <a:spLocks noChangeArrowheads="1"/>
          </p:cNvSpPr>
          <p:nvPr/>
        </p:nvSpPr>
        <p:spPr bwMode="auto">
          <a:xfrm>
            <a:off x="10240963" y="6629400"/>
            <a:ext cx="731837" cy="152400"/>
          </a:xfrm>
          <a:prstGeom prst="actionButtonEnd">
            <a:avLst/>
          </a:prstGeom>
          <a:solidFill>
            <a:srgbClr val="0066FF"/>
          </a:solidFill>
          <a:ln w="34925">
            <a:noFill/>
            <a:miter lim="800000"/>
            <a:headEnd/>
            <a:tailEnd/>
          </a:ln>
          <a:effectLst>
            <a:prstShdw prst="shdw17" dist="17961" dir="13500000">
              <a:srgbClr val="003D99">
                <a:alpha val="74997"/>
              </a:srgbClr>
            </a:prstShdw>
          </a:effectLst>
        </p:spPr>
        <p:txBody>
          <a:bodyPr wrap="none" anchor="ctr"/>
          <a:lstStyle/>
          <a:p>
            <a:endParaRPr lang="en-US"/>
          </a:p>
        </p:txBody>
      </p:sp>
    </p:spTree>
  </p:cSld>
  <p:clrMapOvr>
    <a:overrideClrMapping bg1="lt1" tx1="dk1" bg2="lt2" tx2="dk2" accent1="accent1" accent2="accent2" accent3="accent3" accent4="accent4" accent5="accent5" accent6="accent6" hlink="hlink" folHlink="folHlink"/>
  </p:clrMapOvr>
  <p:transition spd="slow">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 fill="hold"/>
                                        <p:tgtEl>
                                          <p:spTgt spid="315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showWhenStopped="0">
                <p:cTn id="7" fill="hold" display="0">
                  <p:stCondLst>
                    <p:cond delay="indefinite"/>
                  </p:stCondLst>
                  <p:endCondLst>
                    <p:cond evt="onPrev" delay="0">
                      <p:tgtEl>
                        <p:sldTgt/>
                      </p:tgtEl>
                    </p:cond>
                    <p:cond evt="onStopAudio" delay="0">
                      <p:tgtEl>
                        <p:sldTgt/>
                      </p:tgtEl>
                    </p:cond>
                  </p:endCondLst>
                </p:cTn>
                <p:tgtEl>
                  <p:spTgt spid="3157"/>
                </p:tgtEl>
              </p:cMediaNode>
            </p:audio>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Text Box 4"/>
          <p:cNvSpPr txBox="1">
            <a:spLocks noChangeArrowheads="1"/>
          </p:cNvSpPr>
          <p:nvPr/>
        </p:nvSpPr>
        <p:spPr bwMode="auto">
          <a:xfrm>
            <a:off x="8047038" y="6035675"/>
            <a:ext cx="2925762" cy="457200"/>
          </a:xfrm>
          <a:prstGeom prst="rect">
            <a:avLst/>
          </a:prstGeom>
          <a:noFill/>
          <a:ln w="9525">
            <a:noFill/>
            <a:miter lim="800000"/>
            <a:headEnd/>
            <a:tailEnd/>
          </a:ln>
        </p:spPr>
        <p:txBody>
          <a:bodyPr>
            <a:spAutoFit/>
          </a:bodyPr>
          <a:lstStyle/>
          <a:p>
            <a:endParaRPr lang="en-US" sz="2400" b="0" i="0">
              <a:solidFill>
                <a:schemeClr val="tx1"/>
              </a:solidFill>
            </a:endParaRPr>
          </a:p>
        </p:txBody>
      </p:sp>
      <p:sp>
        <p:nvSpPr>
          <p:cNvPr id="83970" name="AutoShape 8">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83971" name="Text Box 9"/>
          <p:cNvSpPr txBox="1">
            <a:spLocks noChangeArrowheads="1"/>
          </p:cNvSpPr>
          <p:nvPr/>
        </p:nvSpPr>
        <p:spPr bwMode="auto">
          <a:xfrm>
            <a:off x="9321800" y="6027738"/>
            <a:ext cx="1644650"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83972" name="Text Box 11"/>
          <p:cNvSpPr txBox="1">
            <a:spLocks noChangeArrowheads="1"/>
          </p:cNvSpPr>
          <p:nvPr/>
        </p:nvSpPr>
        <p:spPr bwMode="auto">
          <a:xfrm>
            <a:off x="1279525" y="838200"/>
            <a:ext cx="8778875" cy="830997"/>
          </a:xfrm>
          <a:prstGeom prst="rect">
            <a:avLst/>
          </a:prstGeom>
          <a:noFill/>
          <a:ln w="9525">
            <a:noFill/>
            <a:miter lim="800000"/>
            <a:headEnd/>
            <a:tailEnd/>
          </a:ln>
        </p:spPr>
        <p:txBody>
          <a:bodyPr>
            <a:spAutoFit/>
          </a:bodyPr>
          <a:lstStyle/>
          <a:p>
            <a:pPr>
              <a:spcBef>
                <a:spcPct val="50000"/>
              </a:spcBef>
            </a:pPr>
            <a:r>
              <a:rPr lang="en-US" sz="4800" i="0" dirty="0" smtClean="0">
                <a:solidFill>
                  <a:schemeClr val="tx1"/>
                </a:solidFill>
                <a:latin typeface="Arial" pitchFamily="34" charset="0"/>
              </a:rPr>
              <a:t>greater</a:t>
            </a:r>
            <a:endParaRPr lang="en-US" sz="4800" b="0" i="0" dirty="0">
              <a:solidFill>
                <a:schemeClr val="tx1"/>
              </a:solidFill>
            </a:endParaRPr>
          </a:p>
        </p:txBody>
      </p:sp>
    </p:spTree>
  </p:cSld>
  <p:clrMapOvr>
    <a:masterClrMapping/>
  </p:clrMapOvr>
  <p:transition spd="slow">
    <p:wheel spokes="2"/>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Text Box 2"/>
          <p:cNvSpPr txBox="1">
            <a:spLocks noChangeArrowheads="1"/>
          </p:cNvSpPr>
          <p:nvPr/>
        </p:nvSpPr>
        <p:spPr bwMode="auto">
          <a:xfrm>
            <a:off x="822325" y="1219200"/>
            <a:ext cx="9601200" cy="762000"/>
          </a:xfrm>
          <a:prstGeom prst="rect">
            <a:avLst/>
          </a:prstGeom>
          <a:noFill/>
          <a:ln w="9525">
            <a:noFill/>
            <a:miter lim="800000"/>
            <a:headEnd/>
            <a:tailEnd/>
          </a:ln>
        </p:spPr>
        <p:txBody>
          <a:bodyPr>
            <a:spAutoFit/>
          </a:bodyPr>
          <a:lstStyle/>
          <a:p>
            <a:pPr>
              <a:spcBef>
                <a:spcPct val="50000"/>
              </a:spcBef>
            </a:pPr>
            <a:endParaRPr lang="en-US" sz="4400" i="0">
              <a:solidFill>
                <a:schemeClr val="tx1"/>
              </a:solidFill>
              <a:latin typeface="Arial" pitchFamily="34" charset="0"/>
            </a:endParaRPr>
          </a:p>
        </p:txBody>
      </p:sp>
      <p:sp>
        <p:nvSpPr>
          <p:cNvPr id="86018" name="Text Box 4"/>
          <p:cNvSpPr txBox="1">
            <a:spLocks noChangeArrowheads="1"/>
          </p:cNvSpPr>
          <p:nvPr/>
        </p:nvSpPr>
        <p:spPr bwMode="auto">
          <a:xfrm>
            <a:off x="0" y="152400"/>
            <a:ext cx="10972800" cy="1446550"/>
          </a:xfrm>
          <a:prstGeom prst="rect">
            <a:avLst/>
          </a:prstGeom>
          <a:noFill/>
          <a:ln w="9525">
            <a:noFill/>
            <a:miter lim="800000"/>
            <a:headEnd/>
            <a:tailEnd/>
          </a:ln>
        </p:spPr>
        <p:txBody>
          <a:bodyPr>
            <a:spAutoFit/>
          </a:bodyPr>
          <a:lstStyle/>
          <a:p>
            <a:pPr>
              <a:spcBef>
                <a:spcPct val="50000"/>
              </a:spcBef>
            </a:pPr>
            <a:r>
              <a:rPr lang="en-US" sz="4400" b="0" i="0" u="sng" dirty="0" smtClean="0">
                <a:latin typeface="Arial Rounded MT Bold" pitchFamily="34" charset="0"/>
              </a:rPr>
              <a:t>Wheel and Axle &amp; Inclined Plane for </a:t>
            </a:r>
            <a:r>
              <a:rPr lang="en-US" sz="4400" b="0" i="0" u="sng" dirty="0">
                <a:latin typeface="Arial Rounded MT Bold" pitchFamily="34" charset="0"/>
              </a:rPr>
              <a:t>$400</a:t>
            </a:r>
          </a:p>
        </p:txBody>
      </p:sp>
      <p:sp>
        <p:nvSpPr>
          <p:cNvPr id="86019" name="Text Box 6"/>
          <p:cNvSpPr txBox="1">
            <a:spLocks noChangeArrowheads="1"/>
          </p:cNvSpPr>
          <p:nvPr/>
        </p:nvSpPr>
        <p:spPr bwMode="auto">
          <a:xfrm>
            <a:off x="2438400" y="1598950"/>
            <a:ext cx="7985124" cy="5262979"/>
          </a:xfrm>
          <a:prstGeom prst="rect">
            <a:avLst/>
          </a:prstGeom>
          <a:noFill/>
          <a:ln w="9525">
            <a:noFill/>
            <a:miter lim="800000"/>
            <a:headEnd/>
            <a:tailEnd/>
          </a:ln>
        </p:spPr>
        <p:txBody>
          <a:bodyPr wrap="square">
            <a:spAutoFit/>
          </a:bodyPr>
          <a:lstStyle/>
          <a:p>
            <a:pPr>
              <a:spcBef>
                <a:spcPct val="50000"/>
              </a:spcBef>
            </a:pPr>
            <a:r>
              <a:rPr lang="en-US" sz="2800" i="0" dirty="0" smtClean="0">
                <a:solidFill>
                  <a:schemeClr val="tx1"/>
                </a:solidFill>
                <a:latin typeface="Arial" pitchFamily="34" charset="0"/>
              </a:rPr>
              <a:t>*Which of the following is true about the simple machine shown in red?</a:t>
            </a:r>
          </a:p>
          <a:p>
            <a:pPr marL="742950" indent="-742950">
              <a:spcBef>
                <a:spcPct val="50000"/>
              </a:spcBef>
              <a:buAutoNum type="alphaLcPeriod"/>
            </a:pPr>
            <a:r>
              <a:rPr lang="en-US" sz="2800" i="0" dirty="0" smtClean="0">
                <a:solidFill>
                  <a:schemeClr val="tx1"/>
                </a:solidFill>
                <a:latin typeface="Arial" pitchFamily="34" charset="0"/>
              </a:rPr>
              <a:t>It shortens the distance needed to carry objects into the truck.</a:t>
            </a:r>
          </a:p>
          <a:p>
            <a:pPr marL="742950" indent="-742950">
              <a:spcBef>
                <a:spcPct val="50000"/>
              </a:spcBef>
              <a:buAutoNum type="alphaLcPeriod"/>
            </a:pPr>
            <a:r>
              <a:rPr lang="en-US" sz="2800" i="0" dirty="0" smtClean="0">
                <a:solidFill>
                  <a:schemeClr val="tx1"/>
                </a:solidFill>
                <a:latin typeface="Arial" pitchFamily="34" charset="0"/>
              </a:rPr>
              <a:t>It reduces the weight of objects being carried into the truck.</a:t>
            </a:r>
          </a:p>
          <a:p>
            <a:pPr marL="742950" indent="-742950">
              <a:spcBef>
                <a:spcPct val="50000"/>
              </a:spcBef>
              <a:buAutoNum type="alphaLcPeriod"/>
            </a:pPr>
            <a:r>
              <a:rPr lang="en-US" sz="2800" i="0" dirty="0" smtClean="0">
                <a:solidFill>
                  <a:schemeClr val="tx1"/>
                </a:solidFill>
                <a:latin typeface="Arial" pitchFamily="34" charset="0"/>
              </a:rPr>
              <a:t>It reduces the amount of energy needed to carry objects into the truck.</a:t>
            </a:r>
          </a:p>
          <a:p>
            <a:pPr marL="742950" indent="-742950">
              <a:spcBef>
                <a:spcPct val="50000"/>
              </a:spcBef>
              <a:buAutoNum type="alphaLcPeriod"/>
            </a:pPr>
            <a:r>
              <a:rPr lang="en-US" sz="2800" i="0" dirty="0" smtClean="0">
                <a:solidFill>
                  <a:schemeClr val="tx1"/>
                </a:solidFill>
                <a:latin typeface="Arial" pitchFamily="34" charset="0"/>
              </a:rPr>
              <a:t>It reduces the size of the force needed to carry objects into the truck.</a:t>
            </a:r>
            <a:endParaRPr lang="en-US" sz="2800" i="0" dirty="0">
              <a:solidFill>
                <a:schemeClr val="tx1"/>
              </a:solidFill>
              <a:latin typeface="Arial" pitchFamily="34" charset="0"/>
            </a:endParaRPr>
          </a:p>
        </p:txBody>
      </p:sp>
      <p:pic>
        <p:nvPicPr>
          <p:cNvPr id="5" name="Picture 4" descr="https://www10.studyisland.com/userfiles/TX7sminplane1.gif"/>
          <p:cNvPicPr/>
          <p:nvPr/>
        </p:nvPicPr>
        <p:blipFill>
          <a:blip r:embed="rId3"/>
          <a:srcRect/>
          <a:stretch>
            <a:fillRect/>
          </a:stretch>
        </p:blipFill>
        <p:spPr bwMode="auto">
          <a:xfrm>
            <a:off x="381000" y="1598950"/>
            <a:ext cx="2514600" cy="1229285"/>
          </a:xfrm>
          <a:prstGeom prst="rect">
            <a:avLst/>
          </a:prstGeom>
          <a:noFill/>
          <a:ln w="9525">
            <a:noFill/>
            <a:miter lim="800000"/>
            <a:headEnd/>
            <a:tailEnd/>
          </a:ln>
        </p:spPr>
      </p:pic>
    </p:spTree>
  </p:cSld>
  <p:clrMapOvr>
    <a:masterClrMapping/>
  </p:clrMapOvr>
  <p:transition>
    <p:comb/>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AutoShape 8">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88066" name="Text Box 9"/>
          <p:cNvSpPr txBox="1">
            <a:spLocks noChangeArrowheads="1"/>
          </p:cNvSpPr>
          <p:nvPr/>
        </p:nvSpPr>
        <p:spPr bwMode="auto">
          <a:xfrm>
            <a:off x="9321800" y="6027738"/>
            <a:ext cx="1644650"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88067" name="Text Box 11"/>
          <p:cNvSpPr txBox="1">
            <a:spLocks noChangeArrowheads="1"/>
          </p:cNvSpPr>
          <p:nvPr/>
        </p:nvSpPr>
        <p:spPr bwMode="auto">
          <a:xfrm>
            <a:off x="1279525" y="304800"/>
            <a:ext cx="8042275" cy="1754326"/>
          </a:xfrm>
          <a:prstGeom prst="rect">
            <a:avLst/>
          </a:prstGeom>
          <a:noFill/>
          <a:ln w="9525">
            <a:noFill/>
            <a:miter lim="800000"/>
            <a:headEnd/>
            <a:tailEnd/>
          </a:ln>
        </p:spPr>
        <p:txBody>
          <a:bodyPr>
            <a:spAutoFit/>
          </a:bodyPr>
          <a:lstStyle/>
          <a:p>
            <a:pPr>
              <a:spcBef>
                <a:spcPct val="50000"/>
              </a:spcBef>
            </a:pPr>
            <a:r>
              <a:rPr lang="en-US" sz="3600" i="0" dirty="0" smtClean="0">
                <a:solidFill>
                  <a:schemeClr val="tx1"/>
                </a:solidFill>
                <a:latin typeface="Arial" pitchFamily="34" charset="0"/>
              </a:rPr>
              <a:t>d. It reduces the size of the force needed to carry objects into the truck.</a:t>
            </a:r>
            <a:endParaRPr lang="en-US" sz="3600" i="0" dirty="0">
              <a:solidFill>
                <a:schemeClr val="tx1"/>
              </a:solidFill>
              <a:latin typeface="Arial" pitchFamily="34" charset="0"/>
            </a:endParaRPr>
          </a:p>
        </p:txBody>
      </p:sp>
    </p:spTree>
  </p:cSld>
  <p:clrMapOvr>
    <a:masterClrMapping/>
  </p:clrMapOvr>
  <p:transition spd="slow">
    <p:wheel spokes="2"/>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Text Box 4"/>
          <p:cNvSpPr txBox="1">
            <a:spLocks noChangeArrowheads="1"/>
          </p:cNvSpPr>
          <p:nvPr/>
        </p:nvSpPr>
        <p:spPr bwMode="auto">
          <a:xfrm>
            <a:off x="0" y="152400"/>
            <a:ext cx="10972800" cy="1446550"/>
          </a:xfrm>
          <a:prstGeom prst="rect">
            <a:avLst/>
          </a:prstGeom>
          <a:noFill/>
          <a:ln w="9525">
            <a:noFill/>
            <a:miter lim="800000"/>
            <a:headEnd/>
            <a:tailEnd/>
          </a:ln>
        </p:spPr>
        <p:txBody>
          <a:bodyPr>
            <a:spAutoFit/>
          </a:bodyPr>
          <a:lstStyle/>
          <a:p>
            <a:pPr>
              <a:spcBef>
                <a:spcPct val="50000"/>
              </a:spcBef>
            </a:pPr>
            <a:r>
              <a:rPr lang="en-US" sz="4400" b="0" i="0" u="sng" dirty="0" smtClean="0">
                <a:latin typeface="Arial Rounded MT Bold" pitchFamily="34" charset="0"/>
              </a:rPr>
              <a:t>Wheel and Axle &amp; Inclined Plane for </a:t>
            </a:r>
            <a:r>
              <a:rPr lang="en-US" sz="4400" b="0" i="0" u="sng" dirty="0">
                <a:latin typeface="Arial Rounded MT Bold" pitchFamily="34" charset="0"/>
              </a:rPr>
              <a:t>$500</a:t>
            </a:r>
          </a:p>
        </p:txBody>
      </p:sp>
      <p:sp>
        <p:nvSpPr>
          <p:cNvPr id="90114" name="Text Box 6"/>
          <p:cNvSpPr txBox="1">
            <a:spLocks noChangeArrowheads="1"/>
          </p:cNvSpPr>
          <p:nvPr/>
        </p:nvSpPr>
        <p:spPr bwMode="auto">
          <a:xfrm>
            <a:off x="822325" y="1598950"/>
            <a:ext cx="9601200" cy="646331"/>
          </a:xfrm>
          <a:prstGeom prst="rect">
            <a:avLst/>
          </a:prstGeom>
          <a:noFill/>
          <a:ln w="9525">
            <a:noFill/>
            <a:miter lim="800000"/>
            <a:headEnd/>
            <a:tailEnd/>
          </a:ln>
        </p:spPr>
        <p:txBody>
          <a:bodyPr wrap="square">
            <a:spAutoFit/>
          </a:bodyPr>
          <a:lstStyle/>
          <a:p>
            <a:pPr>
              <a:spcBef>
                <a:spcPct val="50000"/>
              </a:spcBef>
            </a:pPr>
            <a:r>
              <a:rPr lang="en-US" sz="3600" i="0" dirty="0" smtClean="0">
                <a:solidFill>
                  <a:schemeClr val="tx1"/>
                </a:solidFill>
                <a:latin typeface="Arial" pitchFamily="34" charset="0"/>
              </a:rPr>
              <a:t>What type of simple machine is a ramp?</a:t>
            </a:r>
            <a:endParaRPr lang="en-US" sz="3600" i="0" dirty="0">
              <a:solidFill>
                <a:schemeClr val="tx1"/>
              </a:solidFill>
              <a:latin typeface="Arial" pitchFamily="34" charset="0"/>
            </a:endParaRPr>
          </a:p>
        </p:txBody>
      </p:sp>
    </p:spTree>
  </p:cSld>
  <p:clrMapOvr>
    <a:masterClrMapping/>
  </p:clrMapOvr>
  <p:transition>
    <p:comb/>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Text Box 4"/>
          <p:cNvSpPr txBox="1">
            <a:spLocks noChangeArrowheads="1"/>
          </p:cNvSpPr>
          <p:nvPr/>
        </p:nvSpPr>
        <p:spPr bwMode="auto">
          <a:xfrm>
            <a:off x="8047038" y="6035675"/>
            <a:ext cx="2925762" cy="457200"/>
          </a:xfrm>
          <a:prstGeom prst="rect">
            <a:avLst/>
          </a:prstGeom>
          <a:noFill/>
          <a:ln w="9525">
            <a:noFill/>
            <a:miter lim="800000"/>
            <a:headEnd/>
            <a:tailEnd/>
          </a:ln>
        </p:spPr>
        <p:txBody>
          <a:bodyPr>
            <a:spAutoFit/>
          </a:bodyPr>
          <a:lstStyle/>
          <a:p>
            <a:endParaRPr lang="en-US" sz="2400" b="0" i="0">
              <a:solidFill>
                <a:schemeClr val="tx1"/>
              </a:solidFill>
            </a:endParaRPr>
          </a:p>
        </p:txBody>
      </p:sp>
      <p:sp>
        <p:nvSpPr>
          <p:cNvPr id="92162" name="AutoShape 8">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92163" name="Text Box 9"/>
          <p:cNvSpPr txBox="1">
            <a:spLocks noChangeArrowheads="1"/>
          </p:cNvSpPr>
          <p:nvPr/>
        </p:nvSpPr>
        <p:spPr bwMode="auto">
          <a:xfrm>
            <a:off x="9321800" y="6027738"/>
            <a:ext cx="1644650"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92164" name="Text Box 10"/>
          <p:cNvSpPr txBox="1">
            <a:spLocks noChangeArrowheads="1"/>
          </p:cNvSpPr>
          <p:nvPr/>
        </p:nvSpPr>
        <p:spPr bwMode="auto">
          <a:xfrm>
            <a:off x="838200" y="304800"/>
            <a:ext cx="8778875" cy="769441"/>
          </a:xfrm>
          <a:prstGeom prst="rect">
            <a:avLst/>
          </a:prstGeom>
          <a:noFill/>
          <a:ln w="9525">
            <a:noFill/>
            <a:miter lim="800000"/>
            <a:headEnd/>
            <a:tailEnd/>
          </a:ln>
        </p:spPr>
        <p:txBody>
          <a:bodyPr>
            <a:spAutoFit/>
          </a:bodyPr>
          <a:lstStyle/>
          <a:p>
            <a:pPr>
              <a:spcBef>
                <a:spcPct val="50000"/>
              </a:spcBef>
            </a:pPr>
            <a:r>
              <a:rPr lang="en-US" sz="4400" b="0" i="0" dirty="0" smtClean="0">
                <a:solidFill>
                  <a:schemeClr val="tx1"/>
                </a:solidFill>
              </a:rPr>
              <a:t>Inclined Plane</a:t>
            </a:r>
            <a:endParaRPr lang="en-US" sz="4400" b="0" i="0" dirty="0">
              <a:solidFill>
                <a:schemeClr val="tx1"/>
              </a:solidFill>
            </a:endParaRPr>
          </a:p>
        </p:txBody>
      </p:sp>
    </p:spTree>
  </p:cSld>
  <p:clrMapOvr>
    <a:masterClrMapping/>
  </p:clrMapOvr>
  <p:transition spd="slow">
    <p:wheel spokes="2"/>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Text Box 2"/>
          <p:cNvSpPr txBox="1">
            <a:spLocks noChangeArrowheads="1"/>
          </p:cNvSpPr>
          <p:nvPr/>
        </p:nvSpPr>
        <p:spPr bwMode="auto">
          <a:xfrm>
            <a:off x="822325" y="1219200"/>
            <a:ext cx="9601200" cy="762000"/>
          </a:xfrm>
          <a:prstGeom prst="rect">
            <a:avLst/>
          </a:prstGeom>
          <a:noFill/>
          <a:ln w="9525">
            <a:noFill/>
            <a:miter lim="800000"/>
            <a:headEnd/>
            <a:tailEnd/>
          </a:ln>
        </p:spPr>
        <p:txBody>
          <a:bodyPr>
            <a:spAutoFit/>
          </a:bodyPr>
          <a:lstStyle/>
          <a:p>
            <a:pPr>
              <a:spcBef>
                <a:spcPct val="50000"/>
              </a:spcBef>
            </a:pPr>
            <a:endParaRPr lang="en-US" sz="4400" i="0">
              <a:solidFill>
                <a:schemeClr val="tx1"/>
              </a:solidFill>
              <a:latin typeface="Arial" pitchFamily="34" charset="0"/>
            </a:endParaRPr>
          </a:p>
        </p:txBody>
      </p:sp>
      <p:sp>
        <p:nvSpPr>
          <p:cNvPr id="94210" name="Text Box 4"/>
          <p:cNvSpPr txBox="1">
            <a:spLocks noChangeArrowheads="1"/>
          </p:cNvSpPr>
          <p:nvPr/>
        </p:nvSpPr>
        <p:spPr bwMode="auto">
          <a:xfrm>
            <a:off x="0" y="152400"/>
            <a:ext cx="10972800" cy="1446550"/>
          </a:xfrm>
          <a:prstGeom prst="rect">
            <a:avLst/>
          </a:prstGeom>
          <a:noFill/>
          <a:ln w="9525">
            <a:noFill/>
            <a:miter lim="800000"/>
            <a:headEnd/>
            <a:tailEnd/>
          </a:ln>
        </p:spPr>
        <p:txBody>
          <a:bodyPr>
            <a:spAutoFit/>
          </a:bodyPr>
          <a:lstStyle/>
          <a:p>
            <a:pPr>
              <a:spcBef>
                <a:spcPct val="50000"/>
              </a:spcBef>
            </a:pPr>
            <a:r>
              <a:rPr lang="en-US" sz="4400" b="0" i="0" u="sng" dirty="0" smtClean="0">
                <a:latin typeface="Arial Rounded MT Bold" pitchFamily="34" charset="0"/>
              </a:rPr>
              <a:t>Wedges, Screws &amp; Compound Machines for </a:t>
            </a:r>
            <a:r>
              <a:rPr lang="en-US" sz="4400" b="0" i="0" u="sng" dirty="0">
                <a:latin typeface="Arial Rounded MT Bold" pitchFamily="34" charset="0"/>
              </a:rPr>
              <a:t>$100</a:t>
            </a:r>
          </a:p>
        </p:txBody>
      </p:sp>
      <p:sp>
        <p:nvSpPr>
          <p:cNvPr id="94211" name="Text Box 6"/>
          <p:cNvSpPr txBox="1">
            <a:spLocks noChangeArrowheads="1"/>
          </p:cNvSpPr>
          <p:nvPr/>
        </p:nvSpPr>
        <p:spPr bwMode="auto">
          <a:xfrm>
            <a:off x="822325" y="1752600"/>
            <a:ext cx="9601200" cy="1446550"/>
          </a:xfrm>
          <a:prstGeom prst="rect">
            <a:avLst/>
          </a:prstGeom>
          <a:noFill/>
          <a:ln w="9525">
            <a:noFill/>
            <a:miter lim="800000"/>
            <a:headEnd/>
            <a:tailEnd/>
          </a:ln>
        </p:spPr>
        <p:txBody>
          <a:bodyPr wrap="square">
            <a:spAutoFit/>
          </a:bodyPr>
          <a:lstStyle/>
          <a:p>
            <a:pPr>
              <a:spcBef>
                <a:spcPct val="50000"/>
              </a:spcBef>
            </a:pPr>
            <a:r>
              <a:rPr lang="en-US" sz="4400" i="0" dirty="0" smtClean="0">
                <a:solidFill>
                  <a:schemeClr val="tx1"/>
                </a:solidFill>
                <a:latin typeface="Arial" pitchFamily="34" charset="0"/>
              </a:rPr>
              <a:t>What type of simple machine is a wedge?</a:t>
            </a:r>
            <a:endParaRPr lang="en-US" sz="5400" i="0" dirty="0">
              <a:solidFill>
                <a:schemeClr val="tx1"/>
              </a:solidFill>
              <a:latin typeface="Arial" pitchFamily="34" charset="0"/>
            </a:endParaRPr>
          </a:p>
        </p:txBody>
      </p:sp>
    </p:spTree>
  </p:cSld>
  <p:clrMapOvr>
    <a:masterClrMapping/>
  </p:clrMapOvr>
  <p:transition>
    <p:comb/>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Text Box 4"/>
          <p:cNvSpPr txBox="1">
            <a:spLocks noChangeArrowheads="1"/>
          </p:cNvSpPr>
          <p:nvPr/>
        </p:nvSpPr>
        <p:spPr bwMode="auto">
          <a:xfrm>
            <a:off x="8047038" y="6035675"/>
            <a:ext cx="2925762" cy="457200"/>
          </a:xfrm>
          <a:prstGeom prst="rect">
            <a:avLst/>
          </a:prstGeom>
          <a:noFill/>
          <a:ln w="9525">
            <a:noFill/>
            <a:miter lim="800000"/>
            <a:headEnd/>
            <a:tailEnd/>
          </a:ln>
        </p:spPr>
        <p:txBody>
          <a:bodyPr>
            <a:spAutoFit/>
          </a:bodyPr>
          <a:lstStyle/>
          <a:p>
            <a:endParaRPr lang="en-US" sz="2400" b="0" i="0">
              <a:solidFill>
                <a:schemeClr val="tx1"/>
              </a:solidFill>
            </a:endParaRPr>
          </a:p>
        </p:txBody>
      </p:sp>
      <p:sp>
        <p:nvSpPr>
          <p:cNvPr id="96258" name="AutoShape 8">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96259" name="Text Box 9"/>
          <p:cNvSpPr txBox="1">
            <a:spLocks noChangeArrowheads="1"/>
          </p:cNvSpPr>
          <p:nvPr/>
        </p:nvSpPr>
        <p:spPr bwMode="auto">
          <a:xfrm>
            <a:off x="9321800" y="6027738"/>
            <a:ext cx="1644650"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96260" name="Text Box 10"/>
          <p:cNvSpPr txBox="1">
            <a:spLocks noChangeArrowheads="1"/>
          </p:cNvSpPr>
          <p:nvPr/>
        </p:nvSpPr>
        <p:spPr bwMode="auto">
          <a:xfrm>
            <a:off x="1279525" y="838200"/>
            <a:ext cx="8778875" cy="1107996"/>
          </a:xfrm>
          <a:prstGeom prst="rect">
            <a:avLst/>
          </a:prstGeom>
          <a:noFill/>
          <a:ln w="9525">
            <a:noFill/>
            <a:miter lim="800000"/>
            <a:headEnd/>
            <a:tailEnd/>
          </a:ln>
        </p:spPr>
        <p:txBody>
          <a:bodyPr>
            <a:spAutoFit/>
          </a:bodyPr>
          <a:lstStyle/>
          <a:p>
            <a:pPr>
              <a:spcBef>
                <a:spcPct val="50000"/>
              </a:spcBef>
            </a:pPr>
            <a:r>
              <a:rPr lang="en-US" sz="6600" b="0" i="0" dirty="0" smtClean="0">
                <a:solidFill>
                  <a:schemeClr val="tx1"/>
                </a:solidFill>
                <a:latin typeface="Arial" pitchFamily="34" charset="0"/>
              </a:rPr>
              <a:t>Inclined plane</a:t>
            </a:r>
            <a:endParaRPr lang="en-US" sz="2400" b="0" i="0" dirty="0">
              <a:solidFill>
                <a:schemeClr val="tx1"/>
              </a:solidFill>
            </a:endParaRPr>
          </a:p>
        </p:txBody>
      </p:sp>
    </p:spTree>
  </p:cSld>
  <p:clrMapOvr>
    <a:masterClrMapping/>
  </p:clrMapOvr>
  <p:transition spd="slow">
    <p:wheel spokes="2"/>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Text Box 2"/>
          <p:cNvSpPr txBox="1">
            <a:spLocks noChangeArrowheads="1"/>
          </p:cNvSpPr>
          <p:nvPr/>
        </p:nvSpPr>
        <p:spPr bwMode="auto">
          <a:xfrm>
            <a:off x="822325" y="1219200"/>
            <a:ext cx="9601200" cy="762000"/>
          </a:xfrm>
          <a:prstGeom prst="rect">
            <a:avLst/>
          </a:prstGeom>
          <a:noFill/>
          <a:ln w="9525">
            <a:noFill/>
            <a:miter lim="800000"/>
            <a:headEnd/>
            <a:tailEnd/>
          </a:ln>
        </p:spPr>
        <p:txBody>
          <a:bodyPr>
            <a:spAutoFit/>
          </a:bodyPr>
          <a:lstStyle/>
          <a:p>
            <a:pPr>
              <a:spcBef>
                <a:spcPct val="50000"/>
              </a:spcBef>
            </a:pPr>
            <a:endParaRPr lang="en-US" sz="4400" i="0">
              <a:solidFill>
                <a:schemeClr val="tx1"/>
              </a:solidFill>
              <a:latin typeface="Arial" pitchFamily="34" charset="0"/>
            </a:endParaRPr>
          </a:p>
        </p:txBody>
      </p:sp>
      <p:sp>
        <p:nvSpPr>
          <p:cNvPr id="98306" name="Text Box 4"/>
          <p:cNvSpPr txBox="1">
            <a:spLocks noChangeArrowheads="1"/>
          </p:cNvSpPr>
          <p:nvPr/>
        </p:nvSpPr>
        <p:spPr bwMode="auto">
          <a:xfrm>
            <a:off x="0" y="152400"/>
            <a:ext cx="10972800" cy="1446550"/>
          </a:xfrm>
          <a:prstGeom prst="rect">
            <a:avLst/>
          </a:prstGeom>
          <a:noFill/>
          <a:ln w="9525">
            <a:noFill/>
            <a:miter lim="800000"/>
            <a:headEnd/>
            <a:tailEnd/>
          </a:ln>
        </p:spPr>
        <p:txBody>
          <a:bodyPr>
            <a:spAutoFit/>
          </a:bodyPr>
          <a:lstStyle/>
          <a:p>
            <a:pPr>
              <a:spcBef>
                <a:spcPct val="50000"/>
              </a:spcBef>
            </a:pPr>
            <a:r>
              <a:rPr lang="en-US" sz="4400" b="0" i="0" u="sng" dirty="0" smtClean="0">
                <a:latin typeface="Arial Rounded MT Bold" pitchFamily="34" charset="0"/>
              </a:rPr>
              <a:t>Wedges, Screws &amp; Compound Machines </a:t>
            </a:r>
            <a:r>
              <a:rPr lang="en-US" sz="4400" b="0" i="0" u="sng" dirty="0">
                <a:latin typeface="Arial Rounded MT Bold" pitchFamily="34" charset="0"/>
              </a:rPr>
              <a:t>for $200</a:t>
            </a:r>
          </a:p>
        </p:txBody>
      </p:sp>
      <p:sp>
        <p:nvSpPr>
          <p:cNvPr id="98307" name="Text Box 6"/>
          <p:cNvSpPr txBox="1">
            <a:spLocks noChangeArrowheads="1"/>
          </p:cNvSpPr>
          <p:nvPr/>
        </p:nvSpPr>
        <p:spPr bwMode="auto">
          <a:xfrm>
            <a:off x="736600" y="1598951"/>
            <a:ext cx="9601200" cy="5416630"/>
          </a:xfrm>
          <a:prstGeom prst="rect">
            <a:avLst/>
          </a:prstGeom>
          <a:noFill/>
          <a:ln w="9525">
            <a:noFill/>
            <a:miter lim="800000"/>
            <a:headEnd/>
            <a:tailEnd/>
          </a:ln>
        </p:spPr>
        <p:txBody>
          <a:bodyPr wrap="square">
            <a:spAutoFit/>
          </a:bodyPr>
          <a:lstStyle/>
          <a:p>
            <a:pPr>
              <a:spcBef>
                <a:spcPct val="50000"/>
              </a:spcBef>
            </a:pPr>
            <a:r>
              <a:rPr lang="en-US" sz="2800" i="0" dirty="0" smtClean="0">
                <a:solidFill>
                  <a:schemeClr val="tx1"/>
                </a:solidFill>
                <a:latin typeface="Arial" pitchFamily="34" charset="0"/>
              </a:rPr>
              <a:t>*A toy crane is a compound machine. Which of the following statements about compound machines true?</a:t>
            </a:r>
          </a:p>
          <a:p>
            <a:pPr marL="514350" indent="-514350">
              <a:spcBef>
                <a:spcPct val="50000"/>
              </a:spcBef>
              <a:buAutoNum type="alphaLcPeriod"/>
            </a:pPr>
            <a:r>
              <a:rPr lang="en-US" sz="2800" i="0" dirty="0" smtClean="0">
                <a:solidFill>
                  <a:schemeClr val="tx1"/>
                </a:solidFill>
                <a:latin typeface="Arial" pitchFamily="34" charset="0"/>
              </a:rPr>
              <a:t>Only compound machines can have a mechanical advantage of 2 or greater.</a:t>
            </a:r>
          </a:p>
          <a:p>
            <a:pPr marL="514350" indent="-514350">
              <a:spcBef>
                <a:spcPct val="50000"/>
              </a:spcBef>
              <a:buAutoNum type="alphaLcPeriod"/>
            </a:pPr>
            <a:r>
              <a:rPr lang="en-US" sz="2800" i="0" dirty="0" smtClean="0">
                <a:solidFill>
                  <a:schemeClr val="tx1"/>
                </a:solidFill>
                <a:latin typeface="Arial" pitchFamily="34" charset="0"/>
              </a:rPr>
              <a:t>Compound machines require no input force in order to do work.</a:t>
            </a:r>
          </a:p>
          <a:p>
            <a:pPr marL="514350" indent="-514350">
              <a:spcBef>
                <a:spcPct val="50000"/>
              </a:spcBef>
              <a:buAutoNum type="alphaLcPeriod"/>
            </a:pPr>
            <a:r>
              <a:rPr lang="en-US" sz="2800" i="0" dirty="0" smtClean="0">
                <a:solidFill>
                  <a:schemeClr val="tx1"/>
                </a:solidFill>
                <a:latin typeface="Arial" pitchFamily="34" charset="0"/>
              </a:rPr>
              <a:t>Compound machines consist of two or more simple machines working together.</a:t>
            </a:r>
          </a:p>
          <a:p>
            <a:pPr marL="514350" indent="-514350">
              <a:spcBef>
                <a:spcPct val="50000"/>
              </a:spcBef>
              <a:buAutoNum type="alphaLcPeriod"/>
            </a:pPr>
            <a:r>
              <a:rPr lang="en-US" sz="2800" i="0" dirty="0" smtClean="0">
                <a:solidFill>
                  <a:schemeClr val="tx1"/>
                </a:solidFill>
                <a:latin typeface="Arial" pitchFamily="34" charset="0"/>
              </a:rPr>
              <a:t>Only compound machines can change the size or direction of a force.</a:t>
            </a:r>
            <a:endParaRPr lang="en-US" sz="2800" i="0" dirty="0">
              <a:solidFill>
                <a:schemeClr val="tx1"/>
              </a:solidFill>
              <a:latin typeface="Arial" pitchFamily="34" charset="0"/>
            </a:endParaRPr>
          </a:p>
        </p:txBody>
      </p:sp>
    </p:spTree>
  </p:cSld>
  <p:clrMapOvr>
    <a:masterClrMapping/>
  </p:clrMapOvr>
  <p:transition>
    <p:comb/>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Text Box 4"/>
          <p:cNvSpPr txBox="1">
            <a:spLocks noChangeArrowheads="1"/>
          </p:cNvSpPr>
          <p:nvPr/>
        </p:nvSpPr>
        <p:spPr bwMode="auto">
          <a:xfrm>
            <a:off x="8047038" y="6035675"/>
            <a:ext cx="2925762" cy="457200"/>
          </a:xfrm>
          <a:prstGeom prst="rect">
            <a:avLst/>
          </a:prstGeom>
          <a:noFill/>
          <a:ln w="9525">
            <a:noFill/>
            <a:miter lim="800000"/>
            <a:headEnd/>
            <a:tailEnd/>
          </a:ln>
        </p:spPr>
        <p:txBody>
          <a:bodyPr>
            <a:spAutoFit/>
          </a:bodyPr>
          <a:lstStyle/>
          <a:p>
            <a:endParaRPr lang="en-US" sz="2400" b="0" i="0">
              <a:solidFill>
                <a:schemeClr val="tx1"/>
              </a:solidFill>
            </a:endParaRPr>
          </a:p>
        </p:txBody>
      </p:sp>
      <p:sp>
        <p:nvSpPr>
          <p:cNvPr id="100354" name="AutoShape 7">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100355" name="Text Box 8"/>
          <p:cNvSpPr txBox="1">
            <a:spLocks noChangeArrowheads="1"/>
          </p:cNvSpPr>
          <p:nvPr/>
        </p:nvSpPr>
        <p:spPr bwMode="auto">
          <a:xfrm>
            <a:off x="9321800" y="6027738"/>
            <a:ext cx="1644650"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100356" name="Text Box 9"/>
          <p:cNvSpPr txBox="1">
            <a:spLocks noChangeArrowheads="1"/>
          </p:cNvSpPr>
          <p:nvPr/>
        </p:nvSpPr>
        <p:spPr bwMode="auto">
          <a:xfrm>
            <a:off x="1127125" y="1143000"/>
            <a:ext cx="8778875" cy="3046988"/>
          </a:xfrm>
          <a:prstGeom prst="rect">
            <a:avLst/>
          </a:prstGeom>
          <a:noFill/>
          <a:ln w="9525">
            <a:noFill/>
            <a:miter lim="800000"/>
            <a:headEnd/>
            <a:tailEnd/>
          </a:ln>
        </p:spPr>
        <p:txBody>
          <a:bodyPr>
            <a:spAutoFit/>
          </a:bodyPr>
          <a:lstStyle/>
          <a:p>
            <a:pPr>
              <a:spcBef>
                <a:spcPct val="50000"/>
              </a:spcBef>
            </a:pPr>
            <a:r>
              <a:rPr lang="en-US" sz="4800" i="0" dirty="0" smtClean="0">
                <a:solidFill>
                  <a:schemeClr val="tx1"/>
                </a:solidFill>
                <a:latin typeface="Arial" pitchFamily="34" charset="0"/>
                <a:cs typeface="Arial" pitchFamily="34" charset="0"/>
              </a:rPr>
              <a:t>c. Compound machines consist of two or more simple machines working together.</a:t>
            </a:r>
            <a:endParaRPr lang="en-US" sz="4800" i="0" dirty="0">
              <a:solidFill>
                <a:schemeClr val="tx1"/>
              </a:solidFill>
              <a:latin typeface="Arial" pitchFamily="34" charset="0"/>
              <a:cs typeface="Arial" pitchFamily="34" charset="0"/>
            </a:endParaRPr>
          </a:p>
        </p:txBody>
      </p:sp>
    </p:spTree>
  </p:cSld>
  <p:clrMapOvr>
    <a:masterClrMapping/>
  </p:clrMapOvr>
  <p:transition spd="slow">
    <p:wheel spokes="2"/>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Text Box 2"/>
          <p:cNvSpPr txBox="1">
            <a:spLocks noChangeArrowheads="1"/>
          </p:cNvSpPr>
          <p:nvPr/>
        </p:nvSpPr>
        <p:spPr bwMode="auto">
          <a:xfrm>
            <a:off x="822325" y="1219200"/>
            <a:ext cx="9601200" cy="762000"/>
          </a:xfrm>
          <a:prstGeom prst="rect">
            <a:avLst/>
          </a:prstGeom>
          <a:noFill/>
          <a:ln w="9525">
            <a:noFill/>
            <a:miter lim="800000"/>
            <a:headEnd/>
            <a:tailEnd/>
          </a:ln>
        </p:spPr>
        <p:txBody>
          <a:bodyPr>
            <a:spAutoFit/>
          </a:bodyPr>
          <a:lstStyle/>
          <a:p>
            <a:pPr>
              <a:spcBef>
                <a:spcPct val="50000"/>
              </a:spcBef>
            </a:pPr>
            <a:endParaRPr lang="en-US" sz="4400" i="0">
              <a:solidFill>
                <a:schemeClr val="tx1"/>
              </a:solidFill>
              <a:latin typeface="Arial" pitchFamily="34" charset="0"/>
            </a:endParaRPr>
          </a:p>
        </p:txBody>
      </p:sp>
      <p:sp>
        <p:nvSpPr>
          <p:cNvPr id="102402" name="Text Box 4"/>
          <p:cNvSpPr txBox="1">
            <a:spLocks noChangeArrowheads="1"/>
          </p:cNvSpPr>
          <p:nvPr/>
        </p:nvSpPr>
        <p:spPr bwMode="auto">
          <a:xfrm>
            <a:off x="0" y="152400"/>
            <a:ext cx="10972800" cy="1446550"/>
          </a:xfrm>
          <a:prstGeom prst="rect">
            <a:avLst/>
          </a:prstGeom>
          <a:noFill/>
          <a:ln w="9525">
            <a:noFill/>
            <a:miter lim="800000"/>
            <a:headEnd/>
            <a:tailEnd/>
          </a:ln>
        </p:spPr>
        <p:txBody>
          <a:bodyPr>
            <a:spAutoFit/>
          </a:bodyPr>
          <a:lstStyle/>
          <a:p>
            <a:pPr>
              <a:spcBef>
                <a:spcPct val="50000"/>
              </a:spcBef>
            </a:pPr>
            <a:r>
              <a:rPr lang="en-US" sz="4400" b="0" i="0" u="sng" dirty="0" smtClean="0">
                <a:latin typeface="Arial Rounded MT Bold" pitchFamily="34" charset="0"/>
              </a:rPr>
              <a:t>Wedges, Screws &amp; Compound Machines for </a:t>
            </a:r>
            <a:r>
              <a:rPr lang="en-US" sz="4400" b="0" i="0" u="sng" dirty="0">
                <a:latin typeface="Arial Rounded MT Bold" pitchFamily="34" charset="0"/>
              </a:rPr>
              <a:t>$300</a:t>
            </a:r>
          </a:p>
        </p:txBody>
      </p:sp>
      <p:sp>
        <p:nvSpPr>
          <p:cNvPr id="102403" name="Text Box 6"/>
          <p:cNvSpPr txBox="1">
            <a:spLocks noChangeArrowheads="1"/>
          </p:cNvSpPr>
          <p:nvPr/>
        </p:nvSpPr>
        <p:spPr bwMode="auto">
          <a:xfrm>
            <a:off x="822325" y="1727031"/>
            <a:ext cx="9601200" cy="1015663"/>
          </a:xfrm>
          <a:prstGeom prst="rect">
            <a:avLst/>
          </a:prstGeom>
          <a:noFill/>
          <a:ln w="9525">
            <a:noFill/>
            <a:miter lim="800000"/>
            <a:headEnd/>
            <a:tailEnd/>
          </a:ln>
        </p:spPr>
        <p:txBody>
          <a:bodyPr>
            <a:spAutoFit/>
          </a:bodyPr>
          <a:lstStyle/>
          <a:p>
            <a:pPr>
              <a:spcBef>
                <a:spcPct val="50000"/>
              </a:spcBef>
            </a:pPr>
            <a:r>
              <a:rPr lang="en-US" sz="3000" i="0" dirty="0" smtClean="0">
                <a:solidFill>
                  <a:schemeClr val="tx1"/>
                </a:solidFill>
                <a:latin typeface="Arial" pitchFamily="34" charset="0"/>
              </a:rPr>
              <a:t>*Which of the following pictures shows a person using a compound machine?</a:t>
            </a:r>
            <a:endParaRPr lang="en-US" sz="3000" i="0" dirty="0">
              <a:solidFill>
                <a:schemeClr val="tx1"/>
              </a:solidFill>
              <a:latin typeface="Arial" pitchFamily="34" charset="0"/>
            </a:endParaRPr>
          </a:p>
        </p:txBody>
      </p:sp>
      <p:pic>
        <p:nvPicPr>
          <p:cNvPr id="5" name="Picture 4" descr="https://www10.studyisland.com/pics/machine2.jpg"/>
          <p:cNvPicPr/>
          <p:nvPr/>
        </p:nvPicPr>
        <p:blipFill>
          <a:blip r:embed="rId3"/>
          <a:srcRect/>
          <a:stretch>
            <a:fillRect/>
          </a:stretch>
        </p:blipFill>
        <p:spPr bwMode="auto">
          <a:xfrm>
            <a:off x="1447800" y="2941607"/>
            <a:ext cx="2667000" cy="1477993"/>
          </a:xfrm>
          <a:prstGeom prst="rect">
            <a:avLst/>
          </a:prstGeom>
          <a:noFill/>
          <a:ln w="9525">
            <a:noFill/>
            <a:miter lim="800000"/>
            <a:headEnd/>
            <a:tailEnd/>
          </a:ln>
        </p:spPr>
      </p:pic>
      <p:pic>
        <p:nvPicPr>
          <p:cNvPr id="6" name="Picture 5" descr="https://www10.studyisland.com/pics/machine4.jpg"/>
          <p:cNvPicPr/>
          <p:nvPr/>
        </p:nvPicPr>
        <p:blipFill>
          <a:blip r:embed="rId4"/>
          <a:srcRect/>
          <a:stretch>
            <a:fillRect/>
          </a:stretch>
        </p:blipFill>
        <p:spPr bwMode="auto">
          <a:xfrm>
            <a:off x="4343400" y="2941607"/>
            <a:ext cx="2135088" cy="1447800"/>
          </a:xfrm>
          <a:prstGeom prst="rect">
            <a:avLst/>
          </a:prstGeom>
          <a:noFill/>
          <a:ln w="9525">
            <a:noFill/>
            <a:miter lim="800000"/>
            <a:headEnd/>
            <a:tailEnd/>
          </a:ln>
        </p:spPr>
      </p:pic>
      <p:pic>
        <p:nvPicPr>
          <p:cNvPr id="7" name="Picture 6" descr="https://www10.studyisland.com/pics/machine3.jpg"/>
          <p:cNvPicPr/>
          <p:nvPr/>
        </p:nvPicPr>
        <p:blipFill>
          <a:blip r:embed="rId5"/>
          <a:srcRect/>
          <a:stretch>
            <a:fillRect/>
          </a:stretch>
        </p:blipFill>
        <p:spPr bwMode="auto">
          <a:xfrm>
            <a:off x="6781800" y="2937294"/>
            <a:ext cx="2133600" cy="1452113"/>
          </a:xfrm>
          <a:prstGeom prst="rect">
            <a:avLst/>
          </a:prstGeom>
          <a:noFill/>
          <a:ln w="9525">
            <a:noFill/>
            <a:miter lim="800000"/>
            <a:headEnd/>
            <a:tailEnd/>
          </a:ln>
        </p:spPr>
      </p:pic>
      <p:pic>
        <p:nvPicPr>
          <p:cNvPr id="8" name="Picture 7" descr="https://www10.studyisland.com/pics/machine1.jpg"/>
          <p:cNvPicPr/>
          <p:nvPr/>
        </p:nvPicPr>
        <p:blipFill>
          <a:blip r:embed="rId6"/>
          <a:srcRect/>
          <a:stretch>
            <a:fillRect/>
          </a:stretch>
        </p:blipFill>
        <p:spPr bwMode="auto">
          <a:xfrm>
            <a:off x="4343400" y="4648200"/>
            <a:ext cx="2135088" cy="1371600"/>
          </a:xfrm>
          <a:prstGeom prst="rect">
            <a:avLst/>
          </a:prstGeom>
          <a:noFill/>
          <a:ln w="9525">
            <a:noFill/>
            <a:miter lim="800000"/>
            <a:headEnd/>
            <a:tailEnd/>
          </a:ln>
        </p:spPr>
      </p:pic>
    </p:spTree>
  </p:cSld>
  <p:clrMapOvr>
    <a:masterClrMapping/>
  </p:clrMapOvr>
  <p:transition>
    <p:comb/>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ext Box 2"/>
          <p:cNvSpPr txBox="1">
            <a:spLocks noChangeArrowheads="1"/>
          </p:cNvSpPr>
          <p:nvPr/>
        </p:nvSpPr>
        <p:spPr bwMode="auto">
          <a:xfrm>
            <a:off x="457200" y="1219200"/>
            <a:ext cx="10150475" cy="4524315"/>
          </a:xfrm>
          <a:prstGeom prst="rect">
            <a:avLst/>
          </a:prstGeom>
          <a:noFill/>
          <a:ln w="9525">
            <a:noFill/>
            <a:miter lim="800000"/>
            <a:headEnd/>
            <a:tailEnd/>
          </a:ln>
        </p:spPr>
        <p:txBody>
          <a:bodyPr>
            <a:spAutoFit/>
          </a:bodyPr>
          <a:lstStyle/>
          <a:p>
            <a:pPr>
              <a:spcBef>
                <a:spcPct val="50000"/>
              </a:spcBef>
            </a:pPr>
            <a:r>
              <a:rPr lang="en-US" sz="3200" i="0" dirty="0" smtClean="0">
                <a:solidFill>
                  <a:schemeClr val="tx1"/>
                </a:solidFill>
                <a:latin typeface="Arial" pitchFamily="34" charset="0"/>
              </a:rPr>
              <a:t>*Which of the following is an example of work being done on an object?</a:t>
            </a:r>
          </a:p>
          <a:p>
            <a:pPr marL="914400" indent="-914400">
              <a:spcBef>
                <a:spcPct val="50000"/>
              </a:spcBef>
              <a:buAutoNum type="alphaLcPeriod"/>
            </a:pPr>
            <a:r>
              <a:rPr lang="en-US" sz="3200" i="0" dirty="0" smtClean="0">
                <a:solidFill>
                  <a:schemeClr val="tx1"/>
                </a:solidFill>
                <a:latin typeface="Arial" pitchFamily="34" charset="0"/>
              </a:rPr>
              <a:t>A box rests on the floor.</a:t>
            </a:r>
          </a:p>
          <a:p>
            <a:pPr marL="914400" indent="-914400">
              <a:spcBef>
                <a:spcPct val="50000"/>
              </a:spcBef>
              <a:buAutoNum type="alphaLcPeriod"/>
            </a:pPr>
            <a:r>
              <a:rPr lang="en-US" sz="3200" i="0" dirty="0" smtClean="0">
                <a:solidFill>
                  <a:schemeClr val="tx1"/>
                </a:solidFill>
                <a:latin typeface="Arial" pitchFamily="34" charset="0"/>
              </a:rPr>
              <a:t>Water in a pot changes into steam.</a:t>
            </a:r>
          </a:p>
          <a:p>
            <a:pPr marL="914400" indent="-914400">
              <a:spcBef>
                <a:spcPct val="50000"/>
              </a:spcBef>
              <a:buAutoNum type="alphaLcPeriod"/>
            </a:pPr>
            <a:r>
              <a:rPr lang="en-US" sz="3200" i="0" dirty="0" smtClean="0">
                <a:solidFill>
                  <a:schemeClr val="tx1"/>
                </a:solidFill>
                <a:latin typeface="Arial" pitchFamily="34" charset="0"/>
              </a:rPr>
              <a:t>A prism scatters ultraviolet light into visible light.</a:t>
            </a:r>
          </a:p>
          <a:p>
            <a:pPr marL="914400" indent="-914400">
              <a:spcBef>
                <a:spcPct val="50000"/>
              </a:spcBef>
              <a:buAutoNum type="alphaLcPeriod"/>
            </a:pPr>
            <a:r>
              <a:rPr lang="en-US" sz="3200" i="0" dirty="0" smtClean="0">
                <a:solidFill>
                  <a:schemeClr val="tx1"/>
                </a:solidFill>
                <a:latin typeface="Arial" pitchFamily="34" charset="0"/>
              </a:rPr>
              <a:t>A man pushes a couch across the room.</a:t>
            </a:r>
            <a:endParaRPr lang="en-US" sz="3200" i="0" dirty="0">
              <a:solidFill>
                <a:schemeClr val="tx1"/>
              </a:solidFill>
              <a:latin typeface="Arial" pitchFamily="34" charset="0"/>
            </a:endParaRPr>
          </a:p>
        </p:txBody>
      </p:sp>
      <p:sp>
        <p:nvSpPr>
          <p:cNvPr id="12290" name="Text Box 9"/>
          <p:cNvSpPr txBox="1">
            <a:spLocks noChangeArrowheads="1"/>
          </p:cNvSpPr>
          <p:nvPr/>
        </p:nvSpPr>
        <p:spPr bwMode="auto">
          <a:xfrm>
            <a:off x="0" y="152400"/>
            <a:ext cx="10972800" cy="762000"/>
          </a:xfrm>
          <a:prstGeom prst="rect">
            <a:avLst/>
          </a:prstGeom>
          <a:noFill/>
          <a:ln w="9525">
            <a:noFill/>
            <a:miter lim="800000"/>
            <a:headEnd/>
            <a:tailEnd/>
          </a:ln>
        </p:spPr>
        <p:txBody>
          <a:bodyPr>
            <a:spAutoFit/>
          </a:bodyPr>
          <a:lstStyle/>
          <a:p>
            <a:pPr>
              <a:spcBef>
                <a:spcPct val="50000"/>
              </a:spcBef>
            </a:pPr>
            <a:r>
              <a:rPr lang="en-US" sz="4400" b="0" i="0" u="sng" dirty="0" smtClean="0">
                <a:latin typeface="Arial Rounded MT Bold" pitchFamily="34" charset="0"/>
              </a:rPr>
              <a:t>Work and Power </a:t>
            </a:r>
            <a:r>
              <a:rPr lang="en-US" sz="4400" b="0" i="0" u="sng" dirty="0">
                <a:latin typeface="Arial Rounded MT Bold" pitchFamily="34" charset="0"/>
              </a:rPr>
              <a:t>for $100</a:t>
            </a:r>
            <a:endParaRPr lang="en-US" sz="5400" b="0" i="0" dirty="0"/>
          </a:p>
        </p:txBody>
      </p:sp>
    </p:spTree>
  </p:cSld>
  <p:clrMapOvr>
    <a:masterClrMapping/>
  </p:clrMapOvr>
  <p:transition>
    <p:comb/>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Text Box 4"/>
          <p:cNvSpPr txBox="1">
            <a:spLocks noChangeArrowheads="1"/>
          </p:cNvSpPr>
          <p:nvPr/>
        </p:nvSpPr>
        <p:spPr bwMode="auto">
          <a:xfrm>
            <a:off x="8047038" y="6035675"/>
            <a:ext cx="2925762" cy="457200"/>
          </a:xfrm>
          <a:prstGeom prst="rect">
            <a:avLst/>
          </a:prstGeom>
          <a:noFill/>
          <a:ln w="9525">
            <a:noFill/>
            <a:miter lim="800000"/>
            <a:headEnd/>
            <a:tailEnd/>
          </a:ln>
        </p:spPr>
        <p:txBody>
          <a:bodyPr>
            <a:spAutoFit/>
          </a:bodyPr>
          <a:lstStyle/>
          <a:p>
            <a:endParaRPr lang="en-US" sz="2400" b="0" i="0">
              <a:solidFill>
                <a:schemeClr val="tx1"/>
              </a:solidFill>
            </a:endParaRPr>
          </a:p>
        </p:txBody>
      </p:sp>
      <p:sp>
        <p:nvSpPr>
          <p:cNvPr id="104450" name="AutoShape 7">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104451" name="Text Box 8"/>
          <p:cNvSpPr txBox="1">
            <a:spLocks noChangeArrowheads="1"/>
          </p:cNvSpPr>
          <p:nvPr/>
        </p:nvSpPr>
        <p:spPr bwMode="auto">
          <a:xfrm>
            <a:off x="9321800" y="6027738"/>
            <a:ext cx="1644650"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104452" name="Text Box 9"/>
          <p:cNvSpPr txBox="1">
            <a:spLocks noChangeArrowheads="1"/>
          </p:cNvSpPr>
          <p:nvPr/>
        </p:nvSpPr>
        <p:spPr bwMode="auto">
          <a:xfrm>
            <a:off x="1279525" y="457200"/>
            <a:ext cx="8778875" cy="923330"/>
          </a:xfrm>
          <a:prstGeom prst="rect">
            <a:avLst/>
          </a:prstGeom>
          <a:noFill/>
          <a:ln w="9525">
            <a:noFill/>
            <a:miter lim="800000"/>
            <a:headEnd/>
            <a:tailEnd/>
          </a:ln>
        </p:spPr>
        <p:txBody>
          <a:bodyPr>
            <a:spAutoFit/>
          </a:bodyPr>
          <a:lstStyle/>
          <a:p>
            <a:pPr>
              <a:spcBef>
                <a:spcPct val="50000"/>
              </a:spcBef>
            </a:pPr>
            <a:r>
              <a:rPr lang="en-US" sz="5400" i="0" dirty="0" smtClean="0">
                <a:solidFill>
                  <a:schemeClr val="tx1"/>
                </a:solidFill>
                <a:latin typeface="Arial" pitchFamily="34" charset="0"/>
              </a:rPr>
              <a:t> </a:t>
            </a:r>
            <a:endParaRPr lang="en-US" sz="5400" b="0" i="0" dirty="0">
              <a:solidFill>
                <a:schemeClr val="tx1"/>
              </a:solidFill>
            </a:endParaRPr>
          </a:p>
        </p:txBody>
      </p:sp>
      <p:pic>
        <p:nvPicPr>
          <p:cNvPr id="6" name="Picture 5" descr="https://www10.studyisland.com/pics/machine4.jpg"/>
          <p:cNvPicPr/>
          <p:nvPr/>
        </p:nvPicPr>
        <p:blipFill>
          <a:blip r:embed="rId4"/>
          <a:srcRect/>
          <a:stretch>
            <a:fillRect/>
          </a:stretch>
        </p:blipFill>
        <p:spPr bwMode="auto">
          <a:xfrm>
            <a:off x="4343400" y="2941607"/>
            <a:ext cx="2135088" cy="1447800"/>
          </a:xfrm>
          <a:prstGeom prst="rect">
            <a:avLst/>
          </a:prstGeom>
          <a:noFill/>
          <a:ln w="9525">
            <a:noFill/>
            <a:miter lim="800000"/>
            <a:headEnd/>
            <a:tailEnd/>
          </a:ln>
        </p:spPr>
      </p:pic>
    </p:spTree>
  </p:cSld>
  <p:clrMapOvr>
    <a:masterClrMapping/>
  </p:clrMapOvr>
  <p:transition spd="slow">
    <p:wheel spokes="2"/>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Text Box 2"/>
          <p:cNvSpPr txBox="1">
            <a:spLocks noChangeArrowheads="1"/>
          </p:cNvSpPr>
          <p:nvPr/>
        </p:nvSpPr>
        <p:spPr bwMode="auto">
          <a:xfrm>
            <a:off x="822325" y="1219200"/>
            <a:ext cx="9601200" cy="762000"/>
          </a:xfrm>
          <a:prstGeom prst="rect">
            <a:avLst/>
          </a:prstGeom>
          <a:noFill/>
          <a:ln w="9525">
            <a:noFill/>
            <a:miter lim="800000"/>
            <a:headEnd/>
            <a:tailEnd/>
          </a:ln>
        </p:spPr>
        <p:txBody>
          <a:bodyPr>
            <a:spAutoFit/>
          </a:bodyPr>
          <a:lstStyle/>
          <a:p>
            <a:pPr>
              <a:spcBef>
                <a:spcPct val="50000"/>
              </a:spcBef>
            </a:pPr>
            <a:endParaRPr lang="en-US" sz="4400" i="0">
              <a:solidFill>
                <a:schemeClr val="tx1"/>
              </a:solidFill>
              <a:latin typeface="Arial" pitchFamily="34" charset="0"/>
            </a:endParaRPr>
          </a:p>
        </p:txBody>
      </p:sp>
      <p:sp>
        <p:nvSpPr>
          <p:cNvPr id="106498" name="Text Box 4"/>
          <p:cNvSpPr txBox="1">
            <a:spLocks noChangeArrowheads="1"/>
          </p:cNvSpPr>
          <p:nvPr/>
        </p:nvSpPr>
        <p:spPr bwMode="auto">
          <a:xfrm>
            <a:off x="0" y="152400"/>
            <a:ext cx="10972800" cy="1446550"/>
          </a:xfrm>
          <a:prstGeom prst="rect">
            <a:avLst/>
          </a:prstGeom>
          <a:noFill/>
          <a:ln w="9525">
            <a:noFill/>
            <a:miter lim="800000"/>
            <a:headEnd/>
            <a:tailEnd/>
          </a:ln>
        </p:spPr>
        <p:txBody>
          <a:bodyPr>
            <a:spAutoFit/>
          </a:bodyPr>
          <a:lstStyle/>
          <a:p>
            <a:pPr>
              <a:spcBef>
                <a:spcPct val="50000"/>
              </a:spcBef>
            </a:pPr>
            <a:r>
              <a:rPr lang="en-US" sz="4400" b="0" i="0" u="sng" dirty="0" smtClean="0">
                <a:latin typeface="Arial Rounded MT Bold" pitchFamily="34" charset="0"/>
              </a:rPr>
              <a:t>Wedges, Screws &amp; Compound Machines for </a:t>
            </a:r>
            <a:r>
              <a:rPr lang="en-US" sz="4400" b="0" i="0" u="sng" dirty="0">
                <a:latin typeface="Arial Rounded MT Bold" pitchFamily="34" charset="0"/>
              </a:rPr>
              <a:t>$400</a:t>
            </a:r>
          </a:p>
        </p:txBody>
      </p:sp>
      <p:sp>
        <p:nvSpPr>
          <p:cNvPr id="121862" name="Text Box 6"/>
          <p:cNvSpPr txBox="1">
            <a:spLocks noChangeArrowheads="1"/>
          </p:cNvSpPr>
          <p:nvPr/>
        </p:nvSpPr>
        <p:spPr bwMode="auto">
          <a:xfrm>
            <a:off x="822325" y="1981200"/>
            <a:ext cx="9601200" cy="769441"/>
          </a:xfrm>
          <a:prstGeom prst="rect">
            <a:avLst/>
          </a:prstGeom>
          <a:noFill/>
          <a:ln w="9525">
            <a:noFill/>
            <a:miter lim="800000"/>
            <a:headEnd/>
            <a:tailEnd/>
          </a:ln>
        </p:spPr>
        <p:txBody>
          <a:bodyPr wrap="square">
            <a:spAutoFit/>
          </a:bodyPr>
          <a:lstStyle/>
          <a:p>
            <a:pPr>
              <a:spcBef>
                <a:spcPct val="50000"/>
              </a:spcBef>
            </a:pPr>
            <a:r>
              <a:rPr lang="en-US" sz="4400" i="0" dirty="0" smtClean="0">
                <a:solidFill>
                  <a:schemeClr val="tx1"/>
                </a:solidFill>
                <a:latin typeface="Arial" pitchFamily="34" charset="0"/>
              </a:rPr>
              <a:t>What is a wedge?</a:t>
            </a:r>
            <a:endParaRPr lang="en-US" sz="4400" i="0" dirty="0">
              <a:solidFill>
                <a:schemeClr val="tx1"/>
              </a:solidFill>
              <a:latin typeface="Arial" pitchFamily="34" charset="0"/>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218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62" grpId="0"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Text Box 4"/>
          <p:cNvSpPr txBox="1">
            <a:spLocks noChangeArrowheads="1"/>
          </p:cNvSpPr>
          <p:nvPr/>
        </p:nvSpPr>
        <p:spPr bwMode="auto">
          <a:xfrm>
            <a:off x="8047038" y="6035675"/>
            <a:ext cx="2925762" cy="457200"/>
          </a:xfrm>
          <a:prstGeom prst="rect">
            <a:avLst/>
          </a:prstGeom>
          <a:noFill/>
          <a:ln w="9525">
            <a:noFill/>
            <a:miter lim="800000"/>
            <a:headEnd/>
            <a:tailEnd/>
          </a:ln>
        </p:spPr>
        <p:txBody>
          <a:bodyPr>
            <a:spAutoFit/>
          </a:bodyPr>
          <a:lstStyle/>
          <a:p>
            <a:endParaRPr lang="en-US" sz="2400" b="0" i="0">
              <a:solidFill>
                <a:schemeClr val="tx1"/>
              </a:solidFill>
            </a:endParaRPr>
          </a:p>
        </p:txBody>
      </p:sp>
      <p:grpSp>
        <p:nvGrpSpPr>
          <p:cNvPr id="108546" name="Group 12"/>
          <p:cNvGrpSpPr>
            <a:grpSpLocks/>
          </p:cNvGrpSpPr>
          <p:nvPr/>
        </p:nvGrpSpPr>
        <p:grpSpPr bwMode="auto">
          <a:xfrm>
            <a:off x="9321800" y="4981575"/>
            <a:ext cx="1644650" cy="1868488"/>
            <a:chOff x="5872" y="3138"/>
            <a:chExt cx="1036" cy="1177"/>
          </a:xfrm>
        </p:grpSpPr>
        <p:sp>
          <p:nvSpPr>
            <p:cNvPr id="108548" name="AutoShape 9">
              <a:hlinkClick r:id="rId3" action="ppaction://hlinksldjump" highlightClick="1"/>
            </p:cNvPr>
            <p:cNvSpPr>
              <a:spLocks noChangeArrowheads="1"/>
            </p:cNvSpPr>
            <p:nvPr/>
          </p:nvSpPr>
          <p:spPr bwMode="auto">
            <a:xfrm>
              <a:off x="6044" y="3138"/>
              <a:ext cx="749" cy="659"/>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108549" name="Text Box 10"/>
            <p:cNvSpPr txBox="1">
              <a:spLocks noChangeArrowheads="1"/>
            </p:cNvSpPr>
            <p:nvPr/>
          </p:nvSpPr>
          <p:spPr bwMode="auto">
            <a:xfrm>
              <a:off x="5872" y="3797"/>
              <a:ext cx="1036" cy="518"/>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grpSp>
      <p:sp>
        <p:nvSpPr>
          <p:cNvPr id="7" name="Rectangle 6"/>
          <p:cNvSpPr/>
          <p:nvPr/>
        </p:nvSpPr>
        <p:spPr>
          <a:xfrm>
            <a:off x="2560638" y="685800"/>
            <a:ext cx="5486400" cy="2800767"/>
          </a:xfrm>
          <a:prstGeom prst="rect">
            <a:avLst/>
          </a:prstGeom>
        </p:spPr>
        <p:txBody>
          <a:bodyPr>
            <a:spAutoFit/>
          </a:bodyPr>
          <a:lstStyle/>
          <a:p>
            <a:r>
              <a:rPr lang="en-US" sz="4400" b="0" i="0" dirty="0" smtClean="0">
                <a:solidFill>
                  <a:schemeClr val="tx1"/>
                </a:solidFill>
                <a:cs typeface="Times New Roman" pitchFamily="18" charset="0"/>
              </a:rPr>
              <a:t>A simple machine that is made up of two inclined planes and the moves.</a:t>
            </a:r>
          </a:p>
        </p:txBody>
      </p:sp>
    </p:spTree>
  </p:cSld>
  <p:clrMapOvr>
    <a:masterClrMapping/>
  </p:clrMapOvr>
  <p:transition spd="slow">
    <p:wheel spokes="2"/>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Text Box 2"/>
          <p:cNvSpPr txBox="1">
            <a:spLocks noChangeArrowheads="1"/>
          </p:cNvSpPr>
          <p:nvPr/>
        </p:nvSpPr>
        <p:spPr bwMode="auto">
          <a:xfrm>
            <a:off x="822325" y="1219200"/>
            <a:ext cx="9601200" cy="762000"/>
          </a:xfrm>
          <a:prstGeom prst="rect">
            <a:avLst/>
          </a:prstGeom>
          <a:noFill/>
          <a:ln w="9525">
            <a:noFill/>
            <a:miter lim="800000"/>
            <a:headEnd/>
            <a:tailEnd/>
          </a:ln>
        </p:spPr>
        <p:txBody>
          <a:bodyPr>
            <a:spAutoFit/>
          </a:bodyPr>
          <a:lstStyle/>
          <a:p>
            <a:pPr>
              <a:spcBef>
                <a:spcPct val="50000"/>
              </a:spcBef>
            </a:pPr>
            <a:endParaRPr lang="en-US" sz="4400" i="0">
              <a:solidFill>
                <a:schemeClr val="tx1"/>
              </a:solidFill>
              <a:latin typeface="Arial" pitchFamily="34" charset="0"/>
            </a:endParaRPr>
          </a:p>
        </p:txBody>
      </p:sp>
      <p:sp>
        <p:nvSpPr>
          <p:cNvPr id="110594" name="Text Box 4"/>
          <p:cNvSpPr txBox="1">
            <a:spLocks noChangeArrowheads="1"/>
          </p:cNvSpPr>
          <p:nvPr/>
        </p:nvSpPr>
        <p:spPr bwMode="auto">
          <a:xfrm>
            <a:off x="0" y="152400"/>
            <a:ext cx="10972800" cy="1446550"/>
          </a:xfrm>
          <a:prstGeom prst="rect">
            <a:avLst/>
          </a:prstGeom>
          <a:noFill/>
          <a:ln w="9525">
            <a:noFill/>
            <a:miter lim="800000"/>
            <a:headEnd/>
            <a:tailEnd/>
          </a:ln>
        </p:spPr>
        <p:txBody>
          <a:bodyPr>
            <a:spAutoFit/>
          </a:bodyPr>
          <a:lstStyle/>
          <a:p>
            <a:pPr>
              <a:spcBef>
                <a:spcPct val="50000"/>
              </a:spcBef>
            </a:pPr>
            <a:r>
              <a:rPr lang="en-US" sz="4400" b="0" i="0" u="sng" dirty="0" smtClean="0">
                <a:latin typeface="Arial Rounded MT Bold" pitchFamily="34" charset="0"/>
              </a:rPr>
              <a:t>Wedges, Screws &amp; Compound Machines for </a:t>
            </a:r>
            <a:r>
              <a:rPr lang="en-US" sz="4400" b="0" i="0" u="sng" dirty="0">
                <a:latin typeface="Arial Rounded MT Bold" pitchFamily="34" charset="0"/>
              </a:rPr>
              <a:t>$500</a:t>
            </a:r>
          </a:p>
        </p:txBody>
      </p:sp>
      <p:sp>
        <p:nvSpPr>
          <p:cNvPr id="110595" name="Text Box 6"/>
          <p:cNvSpPr txBox="1">
            <a:spLocks noChangeArrowheads="1"/>
          </p:cNvSpPr>
          <p:nvPr/>
        </p:nvSpPr>
        <p:spPr bwMode="auto">
          <a:xfrm>
            <a:off x="274638" y="1680865"/>
            <a:ext cx="10515600" cy="923330"/>
          </a:xfrm>
          <a:prstGeom prst="rect">
            <a:avLst/>
          </a:prstGeom>
          <a:noFill/>
          <a:ln w="9525">
            <a:noFill/>
            <a:miter lim="800000"/>
            <a:headEnd/>
            <a:tailEnd/>
          </a:ln>
        </p:spPr>
        <p:txBody>
          <a:bodyPr>
            <a:spAutoFit/>
          </a:bodyPr>
          <a:lstStyle/>
          <a:p>
            <a:pPr>
              <a:spcBef>
                <a:spcPct val="50000"/>
              </a:spcBef>
            </a:pPr>
            <a:r>
              <a:rPr lang="en-US" sz="5400" i="0" dirty="0" smtClean="0">
                <a:solidFill>
                  <a:schemeClr val="tx1"/>
                </a:solidFill>
                <a:latin typeface="Arial" pitchFamily="34" charset="0"/>
              </a:rPr>
              <a:t>What is a screw?</a:t>
            </a:r>
            <a:endParaRPr lang="en-US" sz="5400" i="0" dirty="0">
              <a:solidFill>
                <a:schemeClr val="tx1"/>
              </a:solidFill>
              <a:latin typeface="Arial" pitchFamily="34" charset="0"/>
            </a:endParaRPr>
          </a:p>
        </p:txBody>
      </p:sp>
    </p:spTree>
  </p:cSld>
  <p:clrMapOvr>
    <a:masterClrMapping/>
  </p:clrMapOvr>
  <p:transition>
    <p:comb/>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Text Box 4"/>
          <p:cNvSpPr txBox="1">
            <a:spLocks noChangeArrowheads="1"/>
          </p:cNvSpPr>
          <p:nvPr/>
        </p:nvSpPr>
        <p:spPr bwMode="auto">
          <a:xfrm>
            <a:off x="8047038" y="6035675"/>
            <a:ext cx="2925762" cy="457200"/>
          </a:xfrm>
          <a:prstGeom prst="rect">
            <a:avLst/>
          </a:prstGeom>
          <a:noFill/>
          <a:ln w="9525">
            <a:noFill/>
            <a:miter lim="800000"/>
            <a:headEnd/>
            <a:tailEnd/>
          </a:ln>
        </p:spPr>
        <p:txBody>
          <a:bodyPr>
            <a:spAutoFit/>
          </a:bodyPr>
          <a:lstStyle/>
          <a:p>
            <a:endParaRPr lang="en-US" sz="2400" b="0" i="0">
              <a:solidFill>
                <a:schemeClr val="tx1"/>
              </a:solidFill>
            </a:endParaRPr>
          </a:p>
        </p:txBody>
      </p:sp>
      <p:sp>
        <p:nvSpPr>
          <p:cNvPr id="112642" name="Text Box 10"/>
          <p:cNvSpPr txBox="1">
            <a:spLocks noChangeArrowheads="1"/>
          </p:cNvSpPr>
          <p:nvPr/>
        </p:nvSpPr>
        <p:spPr bwMode="auto">
          <a:xfrm>
            <a:off x="1279525" y="838200"/>
            <a:ext cx="8778875" cy="4154984"/>
          </a:xfrm>
          <a:prstGeom prst="rect">
            <a:avLst/>
          </a:prstGeom>
          <a:noFill/>
          <a:ln w="9525">
            <a:noFill/>
            <a:miter lim="800000"/>
            <a:headEnd/>
            <a:tailEnd/>
          </a:ln>
        </p:spPr>
        <p:txBody>
          <a:bodyPr>
            <a:spAutoFit/>
          </a:bodyPr>
          <a:lstStyle/>
          <a:p>
            <a:pPr>
              <a:spcBef>
                <a:spcPct val="50000"/>
              </a:spcBef>
            </a:pPr>
            <a:r>
              <a:rPr lang="en-US" sz="6600" b="0" i="0" dirty="0" smtClean="0">
                <a:solidFill>
                  <a:schemeClr val="tx1"/>
                </a:solidFill>
                <a:latin typeface="+mn-lt"/>
              </a:rPr>
              <a:t>A simple machine that consists of an inclined plane wrapped around a cylinder.</a:t>
            </a:r>
          </a:p>
        </p:txBody>
      </p:sp>
      <p:grpSp>
        <p:nvGrpSpPr>
          <p:cNvPr id="112643" name="Group 11"/>
          <p:cNvGrpSpPr>
            <a:grpSpLocks/>
          </p:cNvGrpSpPr>
          <p:nvPr/>
        </p:nvGrpSpPr>
        <p:grpSpPr bwMode="auto">
          <a:xfrm>
            <a:off x="9321800" y="4981575"/>
            <a:ext cx="1644650" cy="1868488"/>
            <a:chOff x="5872" y="3138"/>
            <a:chExt cx="1036" cy="1177"/>
          </a:xfrm>
        </p:grpSpPr>
        <p:sp>
          <p:nvSpPr>
            <p:cNvPr id="112644" name="AutoShape 12">
              <a:hlinkClick r:id="rId3" action="ppaction://hlinksldjump" highlightClick="1"/>
            </p:cNvPr>
            <p:cNvSpPr>
              <a:spLocks noChangeArrowheads="1"/>
            </p:cNvSpPr>
            <p:nvPr/>
          </p:nvSpPr>
          <p:spPr bwMode="auto">
            <a:xfrm>
              <a:off x="6044" y="3138"/>
              <a:ext cx="749" cy="659"/>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112645" name="Text Box 13"/>
            <p:cNvSpPr txBox="1">
              <a:spLocks noChangeArrowheads="1"/>
            </p:cNvSpPr>
            <p:nvPr/>
          </p:nvSpPr>
          <p:spPr bwMode="auto">
            <a:xfrm>
              <a:off x="5872" y="3797"/>
              <a:ext cx="1036" cy="518"/>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grpSp>
    </p:spTree>
  </p:cSld>
  <p:clrMapOvr>
    <a:masterClrMapping/>
  </p:clrMapOvr>
  <p:transition spd="slow">
    <p:wheel spokes="2"/>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Text Box 2"/>
          <p:cNvSpPr txBox="1">
            <a:spLocks noChangeArrowheads="1"/>
          </p:cNvSpPr>
          <p:nvPr/>
        </p:nvSpPr>
        <p:spPr bwMode="auto">
          <a:xfrm>
            <a:off x="822325" y="1219200"/>
            <a:ext cx="9601200" cy="762000"/>
          </a:xfrm>
          <a:prstGeom prst="rect">
            <a:avLst/>
          </a:prstGeom>
          <a:noFill/>
          <a:ln w="9525">
            <a:noFill/>
            <a:miter lim="800000"/>
            <a:headEnd/>
            <a:tailEnd/>
          </a:ln>
        </p:spPr>
        <p:txBody>
          <a:bodyPr>
            <a:spAutoFit/>
          </a:bodyPr>
          <a:lstStyle/>
          <a:p>
            <a:pPr>
              <a:spcBef>
                <a:spcPct val="50000"/>
              </a:spcBef>
            </a:pPr>
            <a:endParaRPr lang="en-US" sz="4400" i="0">
              <a:solidFill>
                <a:schemeClr val="tx1"/>
              </a:solidFill>
              <a:latin typeface="Arial" pitchFamily="34" charset="0"/>
            </a:endParaRPr>
          </a:p>
        </p:txBody>
      </p:sp>
      <p:sp>
        <p:nvSpPr>
          <p:cNvPr id="114690" name="WordArt 6"/>
          <p:cNvSpPr>
            <a:spLocks noChangeArrowheads="1" noChangeShapeType="1" noTextEdit="1"/>
          </p:cNvSpPr>
          <p:nvPr/>
        </p:nvSpPr>
        <p:spPr bwMode="auto">
          <a:xfrm>
            <a:off x="908050" y="757238"/>
            <a:ext cx="9328150" cy="3297237"/>
          </a:xfrm>
          <a:prstGeom prst="rect">
            <a:avLst/>
          </a:prstGeom>
        </p:spPr>
        <p:txBody>
          <a:bodyPr wrap="none" fromWordArt="1">
            <a:prstTxWarp prst="textCanUp">
              <a:avLst>
                <a:gd name="adj" fmla="val 85713"/>
              </a:avLst>
            </a:prstTxWarp>
          </a:bodyPr>
          <a:lstStyle/>
          <a:p>
            <a:r>
              <a:rPr lang="en-US" sz="3600" kern="10">
                <a:ln w="12700">
                  <a:solidFill>
                    <a:srgbClr val="000000"/>
                  </a:solidFill>
                  <a:round/>
                  <a:headEnd/>
                  <a:tailEnd/>
                </a:ln>
                <a:solidFill>
                  <a:srgbClr val="000000"/>
                </a:solidFill>
                <a:effectLst>
                  <a:outerShdw dist="180501" dir="18557364" algn="ctr" rotWithShape="0">
                    <a:srgbClr val="F9DC07">
                      <a:alpha val="79999"/>
                    </a:srgbClr>
                  </a:outerShdw>
                </a:effectLst>
                <a:latin typeface="Cooper Black"/>
              </a:rPr>
              <a:t>Final Jeopardy</a:t>
            </a:r>
          </a:p>
        </p:txBody>
      </p:sp>
      <p:sp>
        <p:nvSpPr>
          <p:cNvPr id="114691" name="Text Box 11"/>
          <p:cNvSpPr txBox="1">
            <a:spLocks noChangeArrowheads="1"/>
          </p:cNvSpPr>
          <p:nvPr/>
        </p:nvSpPr>
        <p:spPr bwMode="auto">
          <a:xfrm>
            <a:off x="771525" y="4054475"/>
            <a:ext cx="9601200" cy="2105025"/>
          </a:xfrm>
          <a:prstGeom prst="rect">
            <a:avLst/>
          </a:prstGeom>
          <a:noFill/>
          <a:ln w="34925">
            <a:noFill/>
            <a:miter lim="800000"/>
            <a:headEnd/>
            <a:tailEnd/>
          </a:ln>
          <a:effectLst>
            <a:prstShdw prst="shdw17" dist="17961" dir="13500000">
              <a:srgbClr val="003D99">
                <a:alpha val="74997"/>
              </a:srgbClr>
            </a:prstShdw>
          </a:effectLst>
        </p:spPr>
        <p:txBody>
          <a:bodyPr>
            <a:spAutoFit/>
          </a:bodyPr>
          <a:lstStyle/>
          <a:p>
            <a:r>
              <a:rPr lang="en-US" sz="6600"/>
              <a:t>How many points do </a:t>
            </a:r>
            <a:br>
              <a:rPr lang="en-US" sz="6600"/>
            </a:br>
            <a:r>
              <a:rPr lang="en-US" sz="6600"/>
              <a:t>you want to risk?</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Text Box 2"/>
          <p:cNvSpPr txBox="1">
            <a:spLocks noChangeArrowheads="1"/>
          </p:cNvSpPr>
          <p:nvPr/>
        </p:nvSpPr>
        <p:spPr bwMode="auto">
          <a:xfrm>
            <a:off x="822325" y="1219200"/>
            <a:ext cx="9601200" cy="762000"/>
          </a:xfrm>
          <a:prstGeom prst="rect">
            <a:avLst/>
          </a:prstGeom>
          <a:noFill/>
          <a:ln w="9525">
            <a:noFill/>
            <a:miter lim="800000"/>
            <a:headEnd/>
            <a:tailEnd/>
          </a:ln>
        </p:spPr>
        <p:txBody>
          <a:bodyPr>
            <a:spAutoFit/>
          </a:bodyPr>
          <a:lstStyle/>
          <a:p>
            <a:pPr>
              <a:spcBef>
                <a:spcPct val="50000"/>
              </a:spcBef>
            </a:pPr>
            <a:endParaRPr lang="en-US" sz="4400" i="0">
              <a:solidFill>
                <a:schemeClr val="tx1"/>
              </a:solidFill>
              <a:latin typeface="Arial" pitchFamily="34" charset="0"/>
            </a:endParaRPr>
          </a:p>
        </p:txBody>
      </p:sp>
      <p:sp>
        <p:nvSpPr>
          <p:cNvPr id="192518" name="Text Box 6"/>
          <p:cNvSpPr txBox="1">
            <a:spLocks noChangeArrowheads="1"/>
          </p:cNvSpPr>
          <p:nvPr/>
        </p:nvSpPr>
        <p:spPr bwMode="auto">
          <a:xfrm>
            <a:off x="549275" y="1981200"/>
            <a:ext cx="9601200" cy="1169551"/>
          </a:xfrm>
          <a:prstGeom prst="rect">
            <a:avLst/>
          </a:prstGeom>
          <a:noFill/>
          <a:ln w="9525">
            <a:noFill/>
            <a:miter lim="800000"/>
            <a:headEnd/>
            <a:tailEnd/>
          </a:ln>
        </p:spPr>
        <p:txBody>
          <a:bodyPr>
            <a:spAutoFit/>
          </a:bodyPr>
          <a:lstStyle/>
          <a:p>
            <a:pPr>
              <a:spcBef>
                <a:spcPct val="50000"/>
              </a:spcBef>
            </a:pPr>
            <a:r>
              <a:rPr lang="en-US" sz="2800" i="0" dirty="0" smtClean="0">
                <a:solidFill>
                  <a:schemeClr val="tx1"/>
                </a:solidFill>
                <a:latin typeface="Arial" pitchFamily="34" charset="0"/>
              </a:rPr>
              <a:t>Identify the following classes of levers:</a:t>
            </a:r>
          </a:p>
          <a:p>
            <a:pPr>
              <a:spcBef>
                <a:spcPct val="50000"/>
              </a:spcBef>
            </a:pPr>
            <a:endParaRPr lang="en-US" sz="2800" i="0" dirty="0">
              <a:solidFill>
                <a:schemeClr val="tx1"/>
              </a:solidFill>
              <a:latin typeface="Arial" pitchFamily="34" charset="0"/>
            </a:endParaRPr>
          </a:p>
        </p:txBody>
      </p:sp>
      <p:sp>
        <p:nvSpPr>
          <p:cNvPr id="116739" name="WordArt 7"/>
          <p:cNvSpPr>
            <a:spLocks noChangeArrowheads="1" noChangeShapeType="1" noTextEdit="1"/>
          </p:cNvSpPr>
          <p:nvPr/>
        </p:nvSpPr>
        <p:spPr bwMode="auto">
          <a:xfrm>
            <a:off x="549275" y="304800"/>
            <a:ext cx="9874250" cy="1447800"/>
          </a:xfrm>
          <a:prstGeom prst="rect">
            <a:avLst/>
          </a:prstGeom>
        </p:spPr>
        <p:txBody>
          <a:bodyPr wrap="none" fromWordArt="1">
            <a:prstTxWarp prst="textPlain">
              <a:avLst>
                <a:gd name="adj" fmla="val 49829"/>
              </a:avLst>
            </a:prstTxWarp>
          </a:bodyPr>
          <a:lstStyle/>
          <a:p>
            <a:r>
              <a:rPr lang="en-US" sz="3600" kern="10" dirty="0">
                <a:ln w="12700">
                  <a:solidFill>
                    <a:srgbClr val="000000"/>
                  </a:solidFill>
                  <a:round/>
                  <a:headEnd/>
                  <a:tailEnd/>
                </a:ln>
                <a:solidFill>
                  <a:srgbClr val="000000"/>
                </a:solidFill>
                <a:effectLst>
                  <a:outerShdw dist="107763" dir="13500000" algn="ctr" rotWithShape="0">
                    <a:schemeClr val="bg1">
                      <a:alpha val="50000"/>
                    </a:schemeClr>
                  </a:outerShdw>
                </a:effectLst>
                <a:latin typeface="Cooper Black"/>
              </a:rPr>
              <a:t>Final Jeopardy</a:t>
            </a:r>
          </a:p>
        </p:txBody>
      </p:sp>
      <p:pic>
        <p:nvPicPr>
          <p:cNvPr id="116740" name="1D9BE238.WAV">
            <a:hlinkClick r:id="" action="ppaction://media"/>
          </p:cNvPr>
          <p:cNvPicPr>
            <a:picLocks noRot="1" noChangeAspect="1" noChangeArrowheads="1"/>
          </p:cNvPicPr>
          <p:nvPr/>
        </p:nvPicPr>
        <p:blipFill>
          <a:blip r:embed="rId3"/>
          <a:srcRect/>
          <a:stretch>
            <a:fillRect/>
          </a:stretch>
        </p:blipFill>
        <p:spPr bwMode="auto">
          <a:xfrm>
            <a:off x="10453688" y="6324600"/>
            <a:ext cx="304800" cy="304800"/>
          </a:xfrm>
          <a:prstGeom prst="rect">
            <a:avLst/>
          </a:prstGeom>
          <a:noFill/>
          <a:ln w="9525">
            <a:noFill/>
            <a:miter lim="800000"/>
            <a:headEnd/>
            <a:tailEnd/>
          </a:ln>
        </p:spPr>
      </p:pic>
      <p:pic>
        <p:nvPicPr>
          <p:cNvPr id="6" name="Picture 5" descr="685px-Lever_(PSF).png"/>
          <p:cNvPicPr>
            <a:picLocks noChangeAspect="1"/>
          </p:cNvPicPr>
          <p:nvPr/>
        </p:nvPicPr>
        <p:blipFill>
          <a:blip r:embed="rId4"/>
          <a:stretch>
            <a:fillRect/>
          </a:stretch>
        </p:blipFill>
        <p:spPr>
          <a:xfrm>
            <a:off x="3810000" y="2548527"/>
            <a:ext cx="4572000" cy="4004673"/>
          </a:xfrm>
          <a:prstGeom prst="rect">
            <a:avLst/>
          </a:prstGeom>
        </p:spPr>
      </p:pic>
      <p:sp>
        <p:nvSpPr>
          <p:cNvPr id="7" name="TextBox 6"/>
          <p:cNvSpPr txBox="1"/>
          <p:nvPr/>
        </p:nvSpPr>
        <p:spPr>
          <a:xfrm>
            <a:off x="2286000" y="2548527"/>
            <a:ext cx="1295400" cy="3724096"/>
          </a:xfrm>
          <a:prstGeom prst="rect">
            <a:avLst/>
          </a:prstGeom>
          <a:noFill/>
        </p:spPr>
        <p:txBody>
          <a:bodyPr wrap="square" rtlCol="0">
            <a:spAutoFit/>
          </a:bodyPr>
          <a:lstStyle/>
          <a:p>
            <a:endParaRPr lang="en-US" dirty="0" smtClean="0"/>
          </a:p>
          <a:p>
            <a:r>
              <a:rPr lang="en-US" sz="4400" b="0" i="0" dirty="0" smtClean="0">
                <a:solidFill>
                  <a:schemeClr val="tx1"/>
                </a:solidFill>
                <a:latin typeface="+mn-lt"/>
              </a:rPr>
              <a:t>A.</a:t>
            </a:r>
          </a:p>
          <a:p>
            <a:endParaRPr lang="en-US" sz="4400" b="0" i="0" dirty="0" smtClean="0">
              <a:solidFill>
                <a:schemeClr val="tx1"/>
              </a:solidFill>
              <a:latin typeface="+mn-lt"/>
            </a:endParaRPr>
          </a:p>
          <a:p>
            <a:r>
              <a:rPr lang="en-US" sz="4400" b="0" i="0" dirty="0" smtClean="0">
                <a:solidFill>
                  <a:schemeClr val="tx1"/>
                </a:solidFill>
                <a:latin typeface="+mn-lt"/>
              </a:rPr>
              <a:t>B.</a:t>
            </a:r>
          </a:p>
          <a:p>
            <a:endParaRPr lang="en-US" sz="4400" b="0" i="0" dirty="0" smtClean="0">
              <a:solidFill>
                <a:schemeClr val="tx1"/>
              </a:solidFill>
              <a:latin typeface="+mn-lt"/>
            </a:endParaRPr>
          </a:p>
          <a:p>
            <a:r>
              <a:rPr lang="en-US" sz="4400" b="0" i="0" dirty="0" smtClean="0">
                <a:solidFill>
                  <a:schemeClr val="tx1"/>
                </a:solidFill>
                <a:latin typeface="+mn-lt"/>
              </a:rPr>
              <a:t>C.</a:t>
            </a:r>
            <a:endParaRPr lang="en-US" sz="4400" b="0" i="0" dirty="0">
              <a:solidFill>
                <a:schemeClr val="tx1"/>
              </a:solidFill>
              <a:latin typeface="+mn-lt"/>
            </a:endParaRP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25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518"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Text Box 3"/>
          <p:cNvSpPr txBox="1">
            <a:spLocks noChangeArrowheads="1"/>
          </p:cNvSpPr>
          <p:nvPr/>
        </p:nvSpPr>
        <p:spPr bwMode="auto">
          <a:xfrm>
            <a:off x="8047038" y="6035675"/>
            <a:ext cx="2925762" cy="457200"/>
          </a:xfrm>
          <a:prstGeom prst="rect">
            <a:avLst/>
          </a:prstGeom>
          <a:noFill/>
          <a:ln w="9525">
            <a:noFill/>
            <a:miter lim="800000"/>
            <a:headEnd/>
            <a:tailEnd/>
          </a:ln>
        </p:spPr>
        <p:txBody>
          <a:bodyPr>
            <a:spAutoFit/>
          </a:bodyPr>
          <a:lstStyle/>
          <a:p>
            <a:endParaRPr lang="en-US" sz="2400" b="0" i="0">
              <a:solidFill>
                <a:schemeClr val="tx1"/>
              </a:solidFill>
            </a:endParaRPr>
          </a:p>
        </p:txBody>
      </p:sp>
      <p:sp>
        <p:nvSpPr>
          <p:cNvPr id="118786" name="Text Box 7"/>
          <p:cNvSpPr txBox="1">
            <a:spLocks noChangeArrowheads="1"/>
          </p:cNvSpPr>
          <p:nvPr/>
        </p:nvSpPr>
        <p:spPr bwMode="auto">
          <a:xfrm>
            <a:off x="914400" y="838200"/>
            <a:ext cx="8778875" cy="4524315"/>
          </a:xfrm>
          <a:prstGeom prst="rect">
            <a:avLst/>
          </a:prstGeom>
          <a:noFill/>
          <a:ln w="9525">
            <a:noFill/>
            <a:miter lim="800000"/>
            <a:headEnd/>
            <a:tailEnd/>
          </a:ln>
        </p:spPr>
        <p:txBody>
          <a:bodyPr>
            <a:spAutoFit/>
          </a:bodyPr>
          <a:lstStyle/>
          <a:p>
            <a:pPr marL="1143000" indent="-1143000">
              <a:spcBef>
                <a:spcPct val="50000"/>
              </a:spcBef>
              <a:buAutoNum type="alphaUcPeriod"/>
            </a:pPr>
            <a:r>
              <a:rPr lang="en-US" sz="7200" i="0" dirty="0" smtClean="0">
                <a:solidFill>
                  <a:schemeClr val="tx1"/>
                </a:solidFill>
                <a:latin typeface="Arial" pitchFamily="34" charset="0"/>
              </a:rPr>
              <a:t>First Class</a:t>
            </a:r>
          </a:p>
          <a:p>
            <a:pPr marL="1143000" indent="-1143000">
              <a:spcBef>
                <a:spcPct val="50000"/>
              </a:spcBef>
              <a:buAutoNum type="alphaUcPeriod"/>
            </a:pPr>
            <a:r>
              <a:rPr lang="en-US" sz="7200" i="0" dirty="0" smtClean="0">
                <a:solidFill>
                  <a:schemeClr val="tx1"/>
                </a:solidFill>
                <a:latin typeface="Arial" pitchFamily="34" charset="0"/>
              </a:rPr>
              <a:t>Second Class</a:t>
            </a:r>
          </a:p>
          <a:p>
            <a:pPr marL="1143000" indent="-1143000">
              <a:spcBef>
                <a:spcPct val="50000"/>
              </a:spcBef>
              <a:buAutoNum type="alphaUcPeriod"/>
            </a:pPr>
            <a:r>
              <a:rPr lang="en-US" sz="7200" i="0" dirty="0" smtClean="0">
                <a:solidFill>
                  <a:schemeClr val="tx1"/>
                </a:solidFill>
                <a:latin typeface="Arial" pitchFamily="34" charset="0"/>
              </a:rPr>
              <a:t>Third Class</a:t>
            </a:r>
            <a:endParaRPr lang="en-US" sz="7200" i="0" dirty="0">
              <a:solidFill>
                <a:schemeClr val="tx1"/>
              </a:solidFill>
              <a:latin typeface="Arial" pitchFamily="34" charset="0"/>
            </a:endParaRPr>
          </a:p>
        </p:txBody>
      </p:sp>
    </p:spTree>
  </p:cSld>
  <p:clrMapOvr>
    <a:masterClrMapping/>
  </p:clrMapOvr>
  <p:transition spd="slow">
    <p:wheel spokes="2"/>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Rectangle 2"/>
          <p:cNvSpPr>
            <a:spLocks noGrp="1" noChangeArrowheads="1"/>
          </p:cNvSpPr>
          <p:nvPr>
            <p:ph type="title"/>
          </p:nvPr>
        </p:nvSpPr>
        <p:spPr>
          <a:xfrm>
            <a:off x="822325" y="381000"/>
            <a:ext cx="9328150" cy="1143000"/>
          </a:xfrm>
        </p:spPr>
        <p:txBody>
          <a:bodyPr/>
          <a:lstStyle/>
          <a:p>
            <a:r>
              <a:rPr lang="en-US" sz="5400" b="1" smtClean="0">
                <a:solidFill>
                  <a:schemeClr val="tx1"/>
                </a:solidFill>
                <a:ea typeface="ＭＳ Ｐゴシック" charset="-128"/>
              </a:rPr>
              <a:t>And the winner is …</a:t>
            </a:r>
          </a:p>
        </p:txBody>
      </p:sp>
      <p:pic>
        <p:nvPicPr>
          <p:cNvPr id="120834" name="Picture 4" descr="C:\Documents and Settings\ttrimpe\Application Data\Microsoft\Media Catalog\Downloaded Clips\cl4b\j0188237.wmf"/>
          <p:cNvPicPr>
            <a:picLocks noChangeAspect="1" noChangeArrowheads="1"/>
          </p:cNvPicPr>
          <p:nvPr/>
        </p:nvPicPr>
        <p:blipFill>
          <a:blip r:embed="rId3"/>
          <a:srcRect/>
          <a:stretch>
            <a:fillRect/>
          </a:stretch>
        </p:blipFill>
        <p:spPr bwMode="auto">
          <a:xfrm>
            <a:off x="3810000" y="1371600"/>
            <a:ext cx="3003550" cy="47974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1026"/>
          <p:cNvSpPr txBox="1">
            <a:spLocks noChangeArrowheads="1"/>
          </p:cNvSpPr>
          <p:nvPr/>
        </p:nvSpPr>
        <p:spPr bwMode="auto">
          <a:xfrm>
            <a:off x="1279525" y="838200"/>
            <a:ext cx="8778875" cy="3139321"/>
          </a:xfrm>
          <a:prstGeom prst="rect">
            <a:avLst/>
          </a:prstGeom>
          <a:noFill/>
          <a:ln w="9525">
            <a:noFill/>
            <a:miter lim="800000"/>
            <a:headEnd/>
            <a:tailEnd/>
          </a:ln>
        </p:spPr>
        <p:txBody>
          <a:bodyPr>
            <a:spAutoFit/>
          </a:bodyPr>
          <a:lstStyle/>
          <a:p>
            <a:pPr>
              <a:spcBef>
                <a:spcPct val="50000"/>
              </a:spcBef>
            </a:pPr>
            <a:r>
              <a:rPr lang="en-US" sz="6600" b="0" i="0" dirty="0" smtClean="0">
                <a:solidFill>
                  <a:schemeClr val="tx1"/>
                </a:solidFill>
                <a:latin typeface="Arial" pitchFamily="34" charset="0"/>
              </a:rPr>
              <a:t>d. A man pushes a couch across the room.</a:t>
            </a:r>
            <a:endParaRPr lang="en-US" sz="2400" b="0" i="0" dirty="0">
              <a:solidFill>
                <a:schemeClr val="tx1"/>
              </a:solidFill>
            </a:endParaRPr>
          </a:p>
        </p:txBody>
      </p:sp>
      <p:sp>
        <p:nvSpPr>
          <p:cNvPr id="14338" name="Text Box 1034"/>
          <p:cNvSpPr txBox="1">
            <a:spLocks noChangeArrowheads="1"/>
          </p:cNvSpPr>
          <p:nvPr/>
        </p:nvSpPr>
        <p:spPr bwMode="auto">
          <a:xfrm>
            <a:off x="9321800" y="6035675"/>
            <a:ext cx="1644650" cy="822325"/>
          </a:xfrm>
          <a:prstGeom prst="rect">
            <a:avLst/>
          </a:prstGeom>
          <a:noFill/>
          <a:ln w="9525">
            <a:noFill/>
            <a:miter lim="800000"/>
            <a:headEnd/>
            <a:tailEnd/>
          </a:ln>
        </p:spPr>
        <p:txBody>
          <a:bodyPr>
            <a:spAutoFit/>
          </a:bodyPr>
          <a:lstStyle/>
          <a:p>
            <a:r>
              <a:rPr lang="en-US" sz="2400" i="0">
                <a:latin typeface="Arial Rounded MT Bold" pitchFamily="34" charset="0"/>
              </a:rPr>
              <a:t>Back to</a:t>
            </a:r>
            <a:br>
              <a:rPr lang="en-US" sz="2400" i="0">
                <a:latin typeface="Arial Rounded MT Bold" pitchFamily="34" charset="0"/>
              </a:rPr>
            </a:br>
            <a:r>
              <a:rPr lang="en-US" sz="2400" i="0">
                <a:latin typeface="Arial Rounded MT Bold" pitchFamily="34" charset="0"/>
              </a:rPr>
              <a:t>Game</a:t>
            </a:r>
            <a:endParaRPr lang="en-US" sz="2400" b="0" i="0"/>
          </a:p>
        </p:txBody>
      </p:sp>
      <p:sp>
        <p:nvSpPr>
          <p:cNvPr id="14339" name="AutoShape 1037">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Tree>
  </p:cSld>
  <p:clrMapOvr>
    <a:masterClrMapping/>
  </p:clrMapOvr>
  <p:transition spd="slow">
    <p:wheel spokes="2"/>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5"/>
          <p:cNvSpPr txBox="1">
            <a:spLocks noChangeArrowheads="1"/>
          </p:cNvSpPr>
          <p:nvPr/>
        </p:nvSpPr>
        <p:spPr bwMode="auto">
          <a:xfrm>
            <a:off x="0" y="152400"/>
            <a:ext cx="10972800" cy="762000"/>
          </a:xfrm>
          <a:prstGeom prst="rect">
            <a:avLst/>
          </a:prstGeom>
          <a:noFill/>
          <a:ln w="9525">
            <a:noFill/>
            <a:miter lim="800000"/>
            <a:headEnd/>
            <a:tailEnd/>
          </a:ln>
        </p:spPr>
        <p:txBody>
          <a:bodyPr>
            <a:spAutoFit/>
          </a:bodyPr>
          <a:lstStyle/>
          <a:p>
            <a:pPr>
              <a:spcBef>
                <a:spcPct val="50000"/>
              </a:spcBef>
            </a:pPr>
            <a:r>
              <a:rPr lang="en-US" sz="4400" b="0" i="0" u="sng" dirty="0" smtClean="0">
                <a:latin typeface="Arial Rounded MT Bold" pitchFamily="34" charset="0"/>
              </a:rPr>
              <a:t>Work and Power </a:t>
            </a:r>
            <a:r>
              <a:rPr lang="en-US" sz="4400" b="0" i="0" u="sng" dirty="0">
                <a:latin typeface="Arial Rounded MT Bold" pitchFamily="34" charset="0"/>
              </a:rPr>
              <a:t>for $200</a:t>
            </a:r>
          </a:p>
        </p:txBody>
      </p:sp>
      <p:sp>
        <p:nvSpPr>
          <p:cNvPr id="6" name="TextBox 5"/>
          <p:cNvSpPr txBox="1"/>
          <p:nvPr/>
        </p:nvSpPr>
        <p:spPr>
          <a:xfrm>
            <a:off x="762000" y="1143000"/>
            <a:ext cx="8915400" cy="4031873"/>
          </a:xfrm>
          <a:prstGeom prst="rect">
            <a:avLst/>
          </a:prstGeom>
          <a:noFill/>
        </p:spPr>
        <p:txBody>
          <a:bodyPr wrap="square" rtlCol="0">
            <a:spAutoFit/>
          </a:bodyPr>
          <a:lstStyle/>
          <a:p>
            <a:r>
              <a:rPr lang="en-US" sz="3200" b="0" i="0" dirty="0" smtClean="0">
                <a:solidFill>
                  <a:schemeClr val="tx1"/>
                </a:solidFill>
                <a:latin typeface="Arial" pitchFamily="34" charset="0"/>
                <a:cs typeface="Arial" pitchFamily="34" charset="0"/>
              </a:rPr>
              <a:t>Which of the following is an example of work being done on an object?</a:t>
            </a:r>
          </a:p>
          <a:p>
            <a:pPr marL="514350" indent="-514350">
              <a:buAutoNum type="alphaLcPeriod"/>
            </a:pPr>
            <a:r>
              <a:rPr lang="en-US" sz="3200" b="0" i="0" dirty="0" smtClean="0">
                <a:solidFill>
                  <a:schemeClr val="tx1"/>
                </a:solidFill>
                <a:latin typeface="Arial" pitchFamily="34" charset="0"/>
                <a:cs typeface="Arial" pitchFamily="34" charset="0"/>
              </a:rPr>
              <a:t>A wagon is used to carry vegetables from a garden.</a:t>
            </a:r>
          </a:p>
          <a:p>
            <a:pPr marL="514350" indent="-514350">
              <a:buAutoNum type="alphaLcPeriod"/>
            </a:pPr>
            <a:r>
              <a:rPr lang="en-US" sz="3200" b="0" i="0" dirty="0" smtClean="0">
                <a:solidFill>
                  <a:schemeClr val="tx1"/>
                </a:solidFill>
                <a:latin typeface="Arial" pitchFamily="34" charset="0"/>
                <a:cs typeface="Arial" pitchFamily="34" charset="0"/>
              </a:rPr>
              <a:t>A hammer is used to remove a nail from a wall.</a:t>
            </a:r>
          </a:p>
          <a:p>
            <a:pPr marL="514350" indent="-514350">
              <a:buAutoNum type="alphaLcPeriod"/>
            </a:pPr>
            <a:r>
              <a:rPr lang="en-US" sz="3200" b="0" i="0" dirty="0" smtClean="0">
                <a:solidFill>
                  <a:schemeClr val="tx1"/>
                </a:solidFill>
                <a:latin typeface="Arial" pitchFamily="34" charset="0"/>
                <a:cs typeface="Arial" pitchFamily="34" charset="0"/>
              </a:rPr>
              <a:t>A pulley is used to get water from a well.</a:t>
            </a:r>
          </a:p>
          <a:p>
            <a:pPr marL="514350" indent="-514350">
              <a:buAutoNum type="alphaLcPeriod"/>
            </a:pPr>
            <a:r>
              <a:rPr lang="en-US" sz="3200" b="0" i="0" dirty="0" smtClean="0">
                <a:solidFill>
                  <a:schemeClr val="tx1"/>
                </a:solidFill>
                <a:latin typeface="Arial" pitchFamily="34" charset="0"/>
                <a:cs typeface="Arial" pitchFamily="34" charset="0"/>
              </a:rPr>
              <a:t>All of these</a:t>
            </a:r>
            <a:endParaRPr lang="en-US" sz="3200" b="0" i="0" dirty="0">
              <a:solidFill>
                <a:schemeClr val="tx1"/>
              </a:solidFill>
              <a:latin typeface="Arial" pitchFamily="34" charset="0"/>
              <a:cs typeface="Arial" pitchFamily="34" charset="0"/>
            </a:endParaRPr>
          </a:p>
        </p:txBody>
      </p:sp>
    </p:spTree>
  </p:cSld>
  <p:clrMapOvr>
    <a:masterClrMapping/>
  </p:clrMapOvr>
  <p:transition spd="slow">
    <p:comb/>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AutoShape 1039">
            <a:hlinkClick r:id="rId3" action="ppaction://hlinksldjump" highlightClick="1"/>
          </p:cNvPr>
          <p:cNvSpPr>
            <a:spLocks noChangeArrowheads="1"/>
          </p:cNvSpPr>
          <p:nvPr/>
        </p:nvSpPr>
        <p:spPr bwMode="auto">
          <a:xfrm>
            <a:off x="9594850" y="4981575"/>
            <a:ext cx="1189038" cy="1046163"/>
          </a:xfrm>
          <a:prstGeom prst="actionButtonHelp">
            <a:avLst/>
          </a:prstGeom>
          <a:solidFill>
            <a:srgbClr val="0000FF"/>
          </a:solidFill>
          <a:ln w="9525">
            <a:solidFill>
              <a:srgbClr val="FFFF00"/>
            </a:solidFill>
            <a:miter lim="800000"/>
            <a:headEnd/>
            <a:tailEnd/>
          </a:ln>
        </p:spPr>
        <p:txBody>
          <a:bodyPr wrap="none" anchor="ctr"/>
          <a:lstStyle/>
          <a:p>
            <a:endParaRPr lang="en-US"/>
          </a:p>
        </p:txBody>
      </p:sp>
      <p:sp>
        <p:nvSpPr>
          <p:cNvPr id="18434" name="Text Box 1040"/>
          <p:cNvSpPr txBox="1">
            <a:spLocks noChangeArrowheads="1"/>
          </p:cNvSpPr>
          <p:nvPr/>
        </p:nvSpPr>
        <p:spPr bwMode="auto">
          <a:xfrm>
            <a:off x="9321800" y="6027738"/>
            <a:ext cx="1644650" cy="822325"/>
          </a:xfrm>
          <a:prstGeom prst="rect">
            <a:avLst/>
          </a:prstGeom>
          <a:noFill/>
          <a:ln w="9525">
            <a:noFill/>
            <a:miter lim="800000"/>
            <a:headEnd/>
            <a:tailEnd/>
          </a:ln>
        </p:spPr>
        <p:txBody>
          <a:bodyPr>
            <a:spAutoFit/>
          </a:bodyPr>
          <a:lstStyle/>
          <a:p>
            <a:r>
              <a:rPr lang="en-US" sz="2400" i="0">
                <a:solidFill>
                  <a:schemeClr val="tx1"/>
                </a:solidFill>
                <a:latin typeface="Arial Rounded MT Bold" pitchFamily="34" charset="0"/>
              </a:rPr>
              <a:t>Back to</a:t>
            </a:r>
            <a:br>
              <a:rPr lang="en-US" sz="2400" i="0">
                <a:solidFill>
                  <a:schemeClr val="tx1"/>
                </a:solidFill>
                <a:latin typeface="Arial Rounded MT Bold" pitchFamily="34" charset="0"/>
              </a:rPr>
            </a:br>
            <a:r>
              <a:rPr lang="en-US" sz="2400" i="0">
                <a:solidFill>
                  <a:schemeClr val="tx1"/>
                </a:solidFill>
                <a:latin typeface="Arial Rounded MT Bold" pitchFamily="34" charset="0"/>
              </a:rPr>
              <a:t>Game</a:t>
            </a:r>
            <a:endParaRPr lang="en-US" sz="2400" b="0" i="0">
              <a:solidFill>
                <a:schemeClr val="tx1"/>
              </a:solidFill>
            </a:endParaRPr>
          </a:p>
        </p:txBody>
      </p:sp>
      <p:sp>
        <p:nvSpPr>
          <p:cNvPr id="18435" name="Text Box 1042"/>
          <p:cNvSpPr txBox="1">
            <a:spLocks noChangeArrowheads="1"/>
          </p:cNvSpPr>
          <p:nvPr/>
        </p:nvSpPr>
        <p:spPr bwMode="auto">
          <a:xfrm>
            <a:off x="1279525" y="838200"/>
            <a:ext cx="8778875" cy="1107996"/>
          </a:xfrm>
          <a:prstGeom prst="rect">
            <a:avLst/>
          </a:prstGeom>
          <a:noFill/>
          <a:ln w="9525">
            <a:noFill/>
            <a:miter lim="800000"/>
            <a:headEnd/>
            <a:tailEnd/>
          </a:ln>
        </p:spPr>
        <p:txBody>
          <a:bodyPr>
            <a:spAutoFit/>
          </a:bodyPr>
          <a:lstStyle/>
          <a:p>
            <a:pPr>
              <a:spcBef>
                <a:spcPct val="50000"/>
              </a:spcBef>
            </a:pPr>
            <a:r>
              <a:rPr lang="en-US" sz="6600" b="0" i="0" dirty="0" smtClean="0">
                <a:solidFill>
                  <a:schemeClr val="tx1"/>
                </a:solidFill>
                <a:latin typeface="Arial" pitchFamily="34" charset="0"/>
              </a:rPr>
              <a:t>d. All of these</a:t>
            </a:r>
            <a:endParaRPr lang="en-US" sz="2400" b="0" i="0" dirty="0">
              <a:solidFill>
                <a:schemeClr val="tx1"/>
              </a:solidFill>
            </a:endParaRPr>
          </a:p>
        </p:txBody>
      </p:sp>
    </p:spTree>
  </p:cSld>
  <p:clrMapOvr>
    <a:masterClrMapping/>
  </p:clrMapOvr>
  <p:transition spd="slow">
    <p:wheel spokes="2"/>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5"/>
          <p:cNvSpPr txBox="1">
            <a:spLocks noChangeArrowheads="1"/>
          </p:cNvSpPr>
          <p:nvPr/>
        </p:nvSpPr>
        <p:spPr bwMode="auto">
          <a:xfrm>
            <a:off x="0" y="152400"/>
            <a:ext cx="10972800" cy="762000"/>
          </a:xfrm>
          <a:prstGeom prst="rect">
            <a:avLst/>
          </a:prstGeom>
          <a:noFill/>
          <a:ln w="9525">
            <a:noFill/>
            <a:miter lim="800000"/>
            <a:headEnd/>
            <a:tailEnd/>
          </a:ln>
        </p:spPr>
        <p:txBody>
          <a:bodyPr>
            <a:spAutoFit/>
          </a:bodyPr>
          <a:lstStyle/>
          <a:p>
            <a:pPr>
              <a:spcBef>
                <a:spcPct val="50000"/>
              </a:spcBef>
            </a:pPr>
            <a:r>
              <a:rPr lang="en-US" sz="4400" b="0" i="0" u="sng" dirty="0" smtClean="0">
                <a:latin typeface="Arial Rounded MT Bold" pitchFamily="34" charset="0"/>
              </a:rPr>
              <a:t>Work and Power </a:t>
            </a:r>
            <a:r>
              <a:rPr lang="en-US" sz="4400" b="0" i="0" u="sng" dirty="0">
                <a:latin typeface="Arial Rounded MT Bold" pitchFamily="34" charset="0"/>
              </a:rPr>
              <a:t>for $300</a:t>
            </a:r>
          </a:p>
        </p:txBody>
      </p:sp>
      <p:sp>
        <p:nvSpPr>
          <p:cNvPr id="13318" name="Text Box 6"/>
          <p:cNvSpPr txBox="1">
            <a:spLocks noChangeArrowheads="1"/>
          </p:cNvSpPr>
          <p:nvPr/>
        </p:nvSpPr>
        <p:spPr bwMode="auto">
          <a:xfrm>
            <a:off x="822325" y="914400"/>
            <a:ext cx="9601200" cy="2123658"/>
          </a:xfrm>
          <a:prstGeom prst="rect">
            <a:avLst/>
          </a:prstGeom>
          <a:noFill/>
          <a:ln w="9525">
            <a:noFill/>
            <a:miter lim="800000"/>
            <a:headEnd/>
            <a:tailEnd/>
          </a:ln>
        </p:spPr>
        <p:txBody>
          <a:bodyPr wrap="square">
            <a:spAutoFit/>
          </a:bodyPr>
          <a:lstStyle/>
          <a:p>
            <a:pPr>
              <a:spcBef>
                <a:spcPct val="50000"/>
              </a:spcBef>
            </a:pPr>
            <a:r>
              <a:rPr lang="en-US" sz="4400" b="0" i="0" dirty="0" smtClean="0">
                <a:solidFill>
                  <a:schemeClr val="tx1"/>
                </a:solidFill>
                <a:latin typeface="Arial" pitchFamily="34" charset="0"/>
              </a:rPr>
              <a:t>What is done when a force causes an object to move in the direction of the force?</a:t>
            </a:r>
            <a:endParaRPr lang="en-US" sz="4400" b="0" i="0" dirty="0">
              <a:solidFill>
                <a:schemeClr val="tx1"/>
              </a:solidFill>
              <a:latin typeface="Arial" pitchFamily="34" charset="0"/>
            </a:endParaRPr>
          </a:p>
        </p:txBody>
      </p:sp>
    </p:spTree>
  </p:cSld>
  <p:clrMapOvr>
    <a:overrideClrMapping bg1="lt1" tx1="dk1" bg2="lt2" tx2="dk2" accent1="accent1" accent2="accent2" accent3="accent3" accent4="accent4" accent5="accent5" accent6="accent6" hlink="hlink" folHlink="folHlink"/>
  </p:clrMapOvr>
  <p:transition spd="slow">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3318"/>
                                        </p:tgtEl>
                                        <p:attrNameLst>
                                          <p:attrName>style.visibility</p:attrName>
                                        </p:attrNameLst>
                                      </p:cBhvr>
                                      <p:to>
                                        <p:strVal val="visible"/>
                                      </p:to>
                                    </p:set>
                                    <p:anim calcmode="lin" valueType="num">
                                      <p:cBhvr>
                                        <p:cTn id="7" dur="500" fill="hold"/>
                                        <p:tgtEl>
                                          <p:spTgt spid="13318"/>
                                        </p:tgtEl>
                                        <p:attrNameLst>
                                          <p:attrName>ppt_w</p:attrName>
                                        </p:attrNameLst>
                                      </p:cBhvr>
                                      <p:tavLst>
                                        <p:tav tm="0">
                                          <p:val>
                                            <p:fltVal val="0"/>
                                          </p:val>
                                        </p:tav>
                                        <p:tav tm="100000">
                                          <p:val>
                                            <p:strVal val="#ppt_w"/>
                                          </p:val>
                                        </p:tav>
                                      </p:tavLst>
                                    </p:anim>
                                    <p:anim calcmode="lin" valueType="num">
                                      <p:cBhvr>
                                        <p:cTn id="8" dur="500" fill="hold"/>
                                        <p:tgtEl>
                                          <p:spTgt spid="1331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8" grpId="0" autoUpdateAnimBg="0"/>
    </p:bldLst>
  </p:timing>
</p:sld>
</file>

<file path=ppt/theme/theme1.xml><?xml version="1.0" encoding="utf-8"?>
<a:theme xmlns:a="http://schemas.openxmlformats.org/drawingml/2006/main" name="jeopardy template">
  <a:themeElements>
    <a:clrScheme name="jeopardy 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jeopardy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66FF"/>
        </a:solidFill>
        <a:ln w="34925" cap="flat" cmpd="sng" algn="ctr">
          <a:noFill/>
          <a:prstDash val="solid"/>
          <a:round/>
          <a:headEnd type="none" w="med" len="med"/>
          <a:tailEnd type="none" w="med" len="med"/>
        </a:ln>
        <a:effectLst>
          <a:prstShdw prst="shdw18" dist="17961" dir="13500000">
            <a:srgbClr val="0066FF">
              <a:gamma/>
              <a:shade val="60000"/>
              <a:invGamma/>
            </a:srgbClr>
          </a:prstShdw>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1" i="1" u="none" strike="noStrike" cap="none" normalizeH="0" baseline="0" smtClean="0">
            <a:ln>
              <a:noFill/>
            </a:ln>
            <a:solidFill>
              <a:srgbClr val="DFC505"/>
            </a:solidFill>
            <a:effectLst/>
            <a:latin typeface="Times New Roman" pitchFamily="18" charset="0"/>
          </a:defRPr>
        </a:defPPr>
      </a:lstStyle>
    </a:spDef>
    <a:lnDef>
      <a:spPr bwMode="auto">
        <a:xfrm>
          <a:off x="0" y="0"/>
          <a:ext cx="1" cy="1"/>
        </a:xfrm>
        <a:custGeom>
          <a:avLst/>
          <a:gdLst/>
          <a:ahLst/>
          <a:cxnLst/>
          <a:rect l="0" t="0" r="0" b="0"/>
          <a:pathLst/>
        </a:custGeom>
        <a:solidFill>
          <a:srgbClr val="0066FF"/>
        </a:solidFill>
        <a:ln w="34925" cap="flat" cmpd="sng" algn="ctr">
          <a:noFill/>
          <a:prstDash val="solid"/>
          <a:round/>
          <a:headEnd type="none" w="med" len="med"/>
          <a:tailEnd type="none" w="med" len="med"/>
        </a:ln>
        <a:effectLst>
          <a:prstShdw prst="shdw18" dist="17961" dir="13500000">
            <a:srgbClr val="0066FF">
              <a:gamma/>
              <a:shade val="60000"/>
              <a:invGamma/>
            </a:srgbClr>
          </a:prstShdw>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1" i="1" u="none" strike="noStrike" cap="none" normalizeH="0" baseline="0" smtClean="0">
            <a:ln>
              <a:noFill/>
            </a:ln>
            <a:solidFill>
              <a:srgbClr val="DFC505"/>
            </a:solidFill>
            <a:effectLst/>
            <a:latin typeface="Times New Roman" pitchFamily="18" charset="0"/>
          </a:defRPr>
        </a:defPPr>
      </a:lstStyle>
    </a:lnDef>
  </a:objectDefaults>
  <a:extraClrSchemeLst>
    <a:extraClrScheme>
      <a:clrScheme name="jeopardy 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jeopardy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jeopardy 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jeopardy 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jeopardy 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jeopardy 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jeopardy 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FFFF66"/>
    </a:hlink>
    <a:folHlink>
      <a:srgbClr val="003366"/>
    </a:folHlink>
  </a:clrScheme>
</a:themeOverride>
</file>

<file path=ppt/theme/themeOverride2.xml><?xml version="1.0" encoding="utf-8"?>
<a:themeOverride xmlns:a="http://schemas.openxmlformats.org/drawingml/2006/main">
  <a:clrScheme name="jeopardy 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
  <TotalTime>1387</TotalTime>
  <Words>1833</Words>
  <Application>Microsoft Macintosh PowerPoint</Application>
  <PresentationFormat>Custom</PresentationFormat>
  <Paragraphs>256</Paragraphs>
  <Slides>58</Slides>
  <Notes>58</Notes>
  <HiddenSlides>0</HiddenSlides>
  <MMClips>1</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58</vt:i4>
      </vt:variant>
    </vt:vector>
  </HeadingPairs>
  <TitlesOfParts>
    <vt:vector size="60" baseType="lpstr">
      <vt:lpstr>jeopardy template</vt:lpstr>
      <vt:lpstr>Clip</vt:lpstr>
      <vt:lpstr>Slide 1</vt:lpstr>
      <vt:lpstr>Slide 2</vt:lpstr>
      <vt:lpstr>Although they give answers in the  form of questions on the TV show,  you do not need to do this. You do need to write your answers on your game board!</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And the winner is …</vt:lpstr>
    </vt:vector>
  </TitlesOfParts>
  <Company>MCPS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the Jeopardy Game Template</dc:title>
  <dc:creator>DTT</dc:creator>
  <cp:keywords>Powerpoint, Jeopardy, Templates</cp:keywords>
  <cp:lastModifiedBy>wrightj</cp:lastModifiedBy>
  <cp:revision>97</cp:revision>
  <dcterms:created xsi:type="dcterms:W3CDTF">2003-11-11T18:45:52Z</dcterms:created>
  <dcterms:modified xsi:type="dcterms:W3CDTF">2012-12-17T14:10:29Z</dcterms:modified>
  <cp:category>Templates</cp:category>
</cp:coreProperties>
</file>