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85" r:id="rId4"/>
    <p:sldId id="287" r:id="rId5"/>
    <p:sldId id="286" r:id="rId6"/>
    <p:sldId id="292" r:id="rId7"/>
    <p:sldId id="294" r:id="rId8"/>
    <p:sldId id="293" r:id="rId9"/>
    <p:sldId id="290" r:id="rId10"/>
    <p:sldId id="291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49" autoAdjust="0"/>
  </p:normalViewPr>
  <p:slideViewPr>
    <p:cSldViewPr>
      <p:cViewPr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FCBDF9-D29B-48A2-BC37-0830AC0AF96F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9AAA5D1-BEBE-4766-83CF-25536C43D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8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24FFDBB-21AB-43EF-8775-C17CA43FE2CB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4" tIns="46222" rIns="92444" bIns="462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2444" tIns="46222" rIns="92444" bIns="4622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13159B2-F31F-452D-AE40-2D2A3DB29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7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F1CF59-5353-4EC0-9275-F487A393A4D3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F50949-D16C-441C-B78C-D4E6CE9EB6DD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C89DF-612E-4AA5-B819-598B27B3AABC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772400" cy="1371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257800"/>
            <a:ext cx="6553200" cy="838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4008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3352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2C710C5-B64B-4E65-AC2E-B7BFAAF74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4731B-2CFB-4D12-9C1B-9D364F97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35F0D-35C7-4B22-8A0A-3900FD702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2938-16A1-4724-BF99-8D98C660C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F51DE-6002-488E-B127-ADF0B9C1F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543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543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67F8-6943-4A2C-9ED2-4531D2DEE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776B-0423-4FB3-91F6-98F2C15B1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8406D-AE1A-4D0B-8D44-BDC34C8D0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A407-8E1F-4067-86C2-A9C92341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4B9C-033B-4A93-9598-7233F5690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128CA-05CC-43CA-8E05-5F0DAE7BF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23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38ED02AA-FE01-4C7E-A8B5-9565567DD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Alex\Desktop\Industrial%20Revolution%20-%20BETA%202010-11\IndustrialRevolution.wmv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152400"/>
            <a:ext cx="4724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pc="600" dirty="0" smtClean="0">
                <a:solidFill>
                  <a:schemeClr val="accent3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The</a:t>
            </a:r>
            <a:br>
              <a:rPr lang="en-US" sz="6000" b="1" spc="600" dirty="0" smtClean="0">
                <a:solidFill>
                  <a:schemeClr val="accent3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</a:br>
            <a:r>
              <a:rPr lang="en-US" sz="6000" b="1" spc="600" dirty="0" smtClean="0">
                <a:solidFill>
                  <a:schemeClr val="accent3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Industrial Revolution</a:t>
            </a:r>
            <a:endParaRPr lang="en-US" sz="6000" b="1" spc="600" dirty="0">
              <a:solidFill>
                <a:schemeClr val="accent3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or Richard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Europe c.1740-  Early 1900s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800"/>
            <a:ext cx="3429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28194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AIM: What were the causes and effects of the Industrial Revolution?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Do Now: Journal question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953000"/>
            <a:ext cx="7315200" cy="1371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Effects of the </a:t>
            </a:r>
            <a:b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  <a:endParaRPr lang="en-US" sz="44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8600"/>
            <a:ext cx="7315200" cy="46474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Societal Changes: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New roles </a:t>
            </a:r>
            <a:r>
              <a:rPr lang="en-US" sz="2400" dirty="0" smtClean="0"/>
              <a:t>were defined </a:t>
            </a:r>
            <a:r>
              <a:rPr lang="en-US" sz="2400" dirty="0" smtClean="0">
                <a:solidFill>
                  <a:schemeClr val="bg1"/>
                </a:solidFill>
              </a:rPr>
              <a:t>for Middle Class </a:t>
            </a:r>
            <a:r>
              <a:rPr lang="en-US" sz="2400" dirty="0" smtClean="0"/>
              <a:t>men and women. </a:t>
            </a:r>
          </a:p>
          <a:p>
            <a:pPr lvl="1">
              <a:buFont typeface="Arial" pitchFamily="34" charset="0"/>
              <a:buChar char="‒"/>
            </a:pPr>
            <a:r>
              <a:rPr lang="en-US" sz="2400" dirty="0" smtClean="0"/>
              <a:t>MC </a:t>
            </a:r>
            <a:r>
              <a:rPr lang="en-US" sz="2400" dirty="0" smtClean="0">
                <a:solidFill>
                  <a:schemeClr val="bg1"/>
                </a:solidFill>
              </a:rPr>
              <a:t>men</a:t>
            </a:r>
            <a:r>
              <a:rPr lang="en-US" sz="2400" dirty="0" smtClean="0"/>
              <a:t> went to </a:t>
            </a:r>
            <a:r>
              <a:rPr lang="en-US" sz="2400" dirty="0" smtClean="0">
                <a:solidFill>
                  <a:schemeClr val="bg1"/>
                </a:solidFill>
              </a:rPr>
              <a:t>work in business</a:t>
            </a:r>
          </a:p>
          <a:p>
            <a:pPr lvl="1">
              <a:buFont typeface="Arial" pitchFamily="34" charset="0"/>
              <a:buChar char="‒"/>
            </a:pPr>
            <a:r>
              <a:rPr lang="en-US" sz="2400" dirty="0" smtClean="0"/>
              <a:t>MC </a:t>
            </a:r>
            <a:r>
              <a:rPr lang="en-US" sz="2400" dirty="0" smtClean="0">
                <a:solidFill>
                  <a:schemeClr val="bg1"/>
                </a:solidFill>
              </a:rPr>
              <a:t>women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worked from home </a:t>
            </a:r>
            <a:r>
              <a:rPr lang="en-US" sz="2400" dirty="0" smtClean="0"/>
              <a:t>and cared for the family.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higher standard of living </a:t>
            </a:r>
            <a:r>
              <a:rPr lang="en-US" sz="2400" dirty="0" smtClean="0"/>
              <a:t>for the </a:t>
            </a:r>
            <a:r>
              <a:rPr lang="en-US" sz="2400" dirty="0" smtClean="0">
                <a:solidFill>
                  <a:schemeClr val="bg1"/>
                </a:solidFill>
              </a:rPr>
              <a:t>Middle Class</a:t>
            </a:r>
          </a:p>
          <a:p>
            <a:pPr lvl="1">
              <a:buFont typeface="Arial" pitchFamily="34" charset="0"/>
              <a:buChar char="‒"/>
            </a:pPr>
            <a:r>
              <a:rPr lang="en-US" sz="2400" dirty="0" smtClean="0"/>
              <a:t> their children received some form of </a:t>
            </a:r>
            <a:r>
              <a:rPr lang="en-US" sz="2400" dirty="0" smtClean="0">
                <a:solidFill>
                  <a:schemeClr val="bg1"/>
                </a:solidFill>
              </a:rPr>
              <a:t>formal education.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Working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Class</a:t>
            </a:r>
            <a:r>
              <a:rPr lang="en-US" sz="2400" b="1" dirty="0" smtClean="0"/>
              <a:t> </a:t>
            </a:r>
            <a:r>
              <a:rPr lang="en-US" sz="2400" dirty="0" smtClean="0"/>
              <a:t>families faced many hardships due to poor living and working conditions</a:t>
            </a:r>
          </a:p>
          <a:p>
            <a:pPr lvl="1">
              <a:buFont typeface="Arial" pitchFamily="34" charset="0"/>
              <a:buChar char="‒"/>
            </a:pPr>
            <a:r>
              <a:rPr lang="en-US" sz="2400" dirty="0" smtClean="0"/>
              <a:t>most WC children </a:t>
            </a:r>
            <a:r>
              <a:rPr lang="en-US" sz="2400" dirty="0" smtClean="0">
                <a:solidFill>
                  <a:schemeClr val="bg1"/>
                </a:solidFill>
              </a:rPr>
              <a:t>never received an education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dustrialRevolution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2000" y="381000"/>
            <a:ext cx="7819292" cy="4419600"/>
          </a:xfrm>
          <a:prstGeom prst="rect">
            <a:avLst/>
          </a:prstGeom>
        </p:spPr>
      </p:pic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6553200" cy="8382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</a:p>
        </p:txBody>
      </p:sp>
      <p:pic>
        <p:nvPicPr>
          <p:cNvPr id="29698" name="Picture 2" descr="http://spider.georgetowncollege.edu/htallant/courses/his113/indu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81000"/>
            <a:ext cx="8305800" cy="463109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4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66800" y="152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kern="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What was the </a:t>
            </a:r>
            <a:br>
              <a:rPr lang="en-US" sz="4000" b="1" kern="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</a:br>
            <a:r>
              <a:rPr lang="en-US" sz="4000" b="1" kern="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Industrial Revolution?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2200275" cy="5410200"/>
          </a:xfrm>
          <a:prstGeom prst="rect">
            <a:avLst/>
          </a:prstGeom>
          <a:noFill/>
          <a:ln w="38100">
            <a:solidFill>
              <a:schemeClr val="accent2">
                <a:lumMod val="2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362200" y="1219200"/>
            <a:ext cx="6477000" cy="541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>
                <a:lumMod val="2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 sz="4000" dirty="0"/>
          </a:p>
          <a:p>
            <a:pPr algn="ctr" eaLnBrk="0" hangingPunct="0">
              <a:defRPr/>
            </a:pPr>
            <a:r>
              <a:rPr lang="en-US" sz="4000" b="1" dirty="0">
                <a:solidFill>
                  <a:srgbClr val="FF0000"/>
                </a:solidFill>
              </a:rPr>
              <a:t>A </a:t>
            </a:r>
            <a:r>
              <a:rPr lang="en-US" sz="4000" b="1" u="sng" dirty="0">
                <a:solidFill>
                  <a:srgbClr val="FF0000"/>
                </a:solidFill>
              </a:rPr>
              <a:t>shift</a:t>
            </a:r>
            <a:r>
              <a:rPr lang="en-US" sz="4000" b="1" dirty="0">
                <a:solidFill>
                  <a:srgbClr val="FF0000"/>
                </a:solidFill>
              </a:rPr>
              <a:t> from </a:t>
            </a:r>
            <a:r>
              <a:rPr lang="en-US" sz="4000" b="1" u="sng" dirty="0">
                <a:solidFill>
                  <a:srgbClr val="FF0000"/>
                </a:solidFill>
              </a:rPr>
              <a:t>home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made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goods to </a:t>
            </a:r>
            <a:r>
              <a:rPr lang="en-US" sz="4000" b="1" u="sng" dirty="0">
                <a:solidFill>
                  <a:srgbClr val="FF0000"/>
                </a:solidFill>
              </a:rPr>
              <a:t>mass</a:t>
            </a:r>
            <a:r>
              <a:rPr lang="en-US" sz="4000" b="1" dirty="0">
                <a:solidFill>
                  <a:srgbClr val="FF0000"/>
                </a:solidFill>
              </a:rPr>
              <a:t> produced </a:t>
            </a:r>
            <a:r>
              <a:rPr lang="en-US" sz="4000" b="1" u="sng" dirty="0">
                <a:solidFill>
                  <a:srgbClr val="FF0000"/>
                </a:solidFill>
              </a:rPr>
              <a:t>factory</a:t>
            </a:r>
            <a:r>
              <a:rPr lang="en-US" sz="4000" b="1" dirty="0">
                <a:solidFill>
                  <a:srgbClr val="FF0000"/>
                </a:solidFill>
              </a:rPr>
              <a:t> goods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</a:p>
          <a:p>
            <a:pPr eaLnBrk="0" hangingPunct="0">
              <a:defRPr/>
            </a:pPr>
            <a:endParaRPr lang="en-US" sz="4000" dirty="0"/>
          </a:p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Great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Britain (England, Wales, Scotland, N. Ireland)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</a:t>
            </a:r>
            <a:b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Middle of the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1700s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>
              <a:buFont typeface="Arial" pitchFamily="34" charset="0"/>
              <a:buChar char="•"/>
              <a:defRPr/>
            </a:pPr>
            <a:endParaRPr lang="en-US" sz="2800" b="1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en-US" sz="2800" b="1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latin typeface="Georgia" pitchFamily="18" charset="0"/>
              </a:rPr>
              <a:t>Why </a:t>
            </a:r>
            <a:r>
              <a:rPr lang="en-US" sz="5400" b="1" dirty="0" err="1" smtClean="0">
                <a:solidFill>
                  <a:srgbClr val="FFC000"/>
                </a:solidFill>
                <a:latin typeface="Georgia" pitchFamily="18" charset="0"/>
              </a:rPr>
              <a:t>Britian</a:t>
            </a:r>
            <a:r>
              <a:rPr lang="en-US" sz="5400" b="1" dirty="0" smtClean="0">
                <a:solidFill>
                  <a:srgbClr val="FFC000"/>
                </a:solidFill>
                <a:latin typeface="Georgia" pitchFamily="18" charset="0"/>
              </a:rPr>
              <a:t>?</a:t>
            </a:r>
            <a:endParaRPr lang="en-US" sz="54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"/>
            <a:ext cx="7924800" cy="49552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Geography: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</a:rPr>
              <a:t> </a:t>
            </a:r>
          </a:p>
          <a:p>
            <a:r>
              <a:rPr lang="en-US" sz="2000" dirty="0" smtClean="0"/>
              <a:t>Great Britain has an </a:t>
            </a:r>
            <a:r>
              <a:rPr lang="en-US" sz="2000" dirty="0" smtClean="0">
                <a:solidFill>
                  <a:srgbClr val="C00000"/>
                </a:solidFill>
              </a:rPr>
              <a:t>abundance of the natural resources needed for industrialization</a:t>
            </a:r>
            <a:r>
              <a:rPr lang="en-US" sz="2000" dirty="0" smtClean="0"/>
              <a:t>, such as </a:t>
            </a:r>
            <a:r>
              <a:rPr lang="en-US" sz="2000" dirty="0" smtClean="0">
                <a:solidFill>
                  <a:srgbClr val="C00000"/>
                </a:solidFill>
              </a:rPr>
              <a:t>iron ore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C00000"/>
                </a:solidFill>
              </a:rPr>
              <a:t>coal</a:t>
            </a:r>
            <a:r>
              <a:rPr lang="en-US" sz="2000" dirty="0" smtClean="0"/>
              <a:t>. Britain also had access to many </a:t>
            </a:r>
            <a:r>
              <a:rPr lang="en-US" sz="2000" dirty="0" smtClean="0">
                <a:solidFill>
                  <a:srgbClr val="C00000"/>
                </a:solidFill>
              </a:rPr>
              <a:t>navigable rivers and natural harbors </a:t>
            </a:r>
            <a:r>
              <a:rPr lang="en-US" sz="2000" dirty="0" smtClean="0"/>
              <a:t>which provided for the </a:t>
            </a:r>
            <a:r>
              <a:rPr lang="en-US" sz="2000" dirty="0" smtClean="0">
                <a:solidFill>
                  <a:srgbClr val="C00000"/>
                </a:solidFill>
              </a:rPr>
              <a:t>easy movement of goods </a:t>
            </a:r>
            <a:r>
              <a:rPr lang="en-US" sz="2000" dirty="0" smtClean="0"/>
              <a:t>both within the country, and overseas.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Capital: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</a:rPr>
              <a:t> </a:t>
            </a:r>
            <a:endParaRPr lang="en-US" sz="2800" dirty="0" smtClean="0">
              <a:solidFill>
                <a:srgbClr val="000000"/>
              </a:solidFill>
              <a:latin typeface="Georgia" pitchFamily="18" charset="0"/>
            </a:endParaRPr>
          </a:p>
          <a:p>
            <a:r>
              <a:rPr lang="en-US" sz="2000" dirty="0" smtClean="0"/>
              <a:t>The British had </a:t>
            </a:r>
            <a:r>
              <a:rPr lang="en-US" sz="2000" dirty="0" smtClean="0">
                <a:solidFill>
                  <a:srgbClr val="C00000"/>
                </a:solidFill>
              </a:rPr>
              <a:t>a vast overseas empire </a:t>
            </a:r>
            <a:r>
              <a:rPr lang="en-US" sz="2000" dirty="0" smtClean="0"/>
              <a:t>that provided them with a strong economy. They </a:t>
            </a:r>
            <a:r>
              <a:rPr lang="en-US" sz="2000" dirty="0" smtClean="0">
                <a:solidFill>
                  <a:srgbClr val="C00000"/>
                </a:solidFill>
              </a:rPr>
              <a:t>had</a:t>
            </a:r>
            <a:r>
              <a:rPr lang="en-US" sz="2000" dirty="0" smtClean="0"/>
              <a:t> the capital </a:t>
            </a:r>
            <a:r>
              <a:rPr lang="en-US" sz="2000" dirty="0" smtClean="0">
                <a:solidFill>
                  <a:srgbClr val="C00000"/>
                </a:solidFill>
              </a:rPr>
              <a:t>(money) needed </a:t>
            </a:r>
            <a:r>
              <a:rPr lang="en-US" sz="2000" dirty="0" smtClean="0"/>
              <a:t>to build </a:t>
            </a:r>
            <a:r>
              <a:rPr lang="en-US" sz="2000" dirty="0" smtClean="0">
                <a:solidFill>
                  <a:srgbClr val="C00000"/>
                </a:solidFill>
              </a:rPr>
              <a:t>railroads, factories, and mines.  </a:t>
            </a:r>
            <a:r>
              <a:rPr lang="en-US" sz="2000" dirty="0" smtClean="0"/>
              <a:t>They had growing population  which resulted in a </a:t>
            </a:r>
            <a:r>
              <a:rPr lang="en-US" sz="2000" dirty="0" smtClean="0">
                <a:solidFill>
                  <a:srgbClr val="C00000"/>
                </a:solidFill>
              </a:rPr>
              <a:t>large work force</a:t>
            </a:r>
            <a:r>
              <a:rPr lang="en-US" sz="2000" dirty="0" smtClean="0"/>
              <a:t>.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Georgia" pitchFamily="18" charset="0"/>
              </a:rPr>
              <a:t>Technology &amp; Energy:</a:t>
            </a:r>
            <a:endParaRPr lang="en-US" sz="28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r>
              <a:rPr lang="en-US" dirty="0" smtClean="0"/>
              <a:t> </a:t>
            </a:r>
            <a:r>
              <a:rPr lang="en-US" sz="2000" dirty="0" smtClean="0"/>
              <a:t>Britain experienced a </a:t>
            </a:r>
            <a:r>
              <a:rPr lang="en-US" sz="2000" dirty="0" smtClean="0">
                <a:solidFill>
                  <a:srgbClr val="C00000"/>
                </a:solidFill>
              </a:rPr>
              <a:t>revolution in energy use </a:t>
            </a:r>
            <a:r>
              <a:rPr lang="en-US" sz="2000" dirty="0" smtClean="0"/>
              <a:t>as they switched from </a:t>
            </a:r>
            <a:r>
              <a:rPr lang="en-US" sz="2000" dirty="0" smtClean="0">
                <a:solidFill>
                  <a:srgbClr val="C00000"/>
                </a:solidFill>
              </a:rPr>
              <a:t>animal </a:t>
            </a:r>
            <a:r>
              <a:rPr lang="en-US" sz="2000" dirty="0" smtClean="0"/>
              <a:t>power, to </a:t>
            </a:r>
            <a:r>
              <a:rPr lang="en-US" sz="2000" dirty="0" smtClean="0">
                <a:solidFill>
                  <a:srgbClr val="C00000"/>
                </a:solidFill>
              </a:rPr>
              <a:t>water</a:t>
            </a:r>
            <a:r>
              <a:rPr lang="en-US" sz="2000" dirty="0" smtClean="0"/>
              <a:t> power, to </a:t>
            </a:r>
            <a:r>
              <a:rPr lang="en-US" sz="2000" dirty="0" smtClean="0">
                <a:solidFill>
                  <a:srgbClr val="C00000"/>
                </a:solidFill>
              </a:rPr>
              <a:t>steam </a:t>
            </a:r>
            <a:r>
              <a:rPr lang="en-US" sz="2000" dirty="0" smtClean="0"/>
              <a:t>power in a few short years. The </a:t>
            </a:r>
            <a:r>
              <a:rPr lang="en-US" sz="2000" u="sng" dirty="0" smtClean="0">
                <a:solidFill>
                  <a:srgbClr val="000000"/>
                </a:solidFill>
              </a:rPr>
              <a:t>steam engine </a:t>
            </a:r>
            <a:r>
              <a:rPr lang="en-US" sz="2000" u="sng" dirty="0" smtClean="0">
                <a:solidFill>
                  <a:srgbClr val="C00000"/>
                </a:solidFill>
              </a:rPr>
              <a:t>was the power source of the Industrial Revolution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105400"/>
            <a:ext cx="73152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Georgia" pitchFamily="18" charset="0"/>
              </a:rPr>
              <a:t>Causes of the </a:t>
            </a:r>
            <a:br>
              <a:rPr lang="en-US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  <a:endParaRPr lang="en-US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7696200" cy="430887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Agrarian Revolution: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was a </a:t>
            </a:r>
            <a:r>
              <a:rPr lang="en-US" sz="2200" b="1" dirty="0" smtClean="0">
                <a:solidFill>
                  <a:schemeClr val="bg1"/>
                </a:solidFill>
              </a:rPr>
              <a:t>change in farming methods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that allowed for a </a:t>
            </a:r>
            <a:r>
              <a:rPr lang="en-US" sz="2200" u="sng" dirty="0" smtClean="0"/>
              <a:t>greater production of food</a:t>
            </a:r>
            <a:r>
              <a:rPr lang="en-US" sz="2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This revolution was fueled by the </a:t>
            </a:r>
            <a:r>
              <a:rPr lang="en-US" sz="2200" b="1" dirty="0" smtClean="0">
                <a:solidFill>
                  <a:schemeClr val="bg1"/>
                </a:solidFill>
              </a:rPr>
              <a:t>use of new farming technology</a:t>
            </a:r>
            <a:r>
              <a:rPr lang="en-US" sz="2200" dirty="0" smtClean="0"/>
              <a:t> such as the </a:t>
            </a:r>
            <a:r>
              <a:rPr lang="en-US" sz="2200" u="sng" dirty="0" smtClean="0"/>
              <a:t>seed drill </a:t>
            </a:r>
            <a:r>
              <a:rPr lang="en-US" sz="2200" dirty="0" smtClean="0"/>
              <a:t>and improved </a:t>
            </a:r>
            <a:r>
              <a:rPr lang="en-US" sz="2200" u="sng" dirty="0" smtClean="0"/>
              <a:t>fertilizers</a:t>
            </a:r>
            <a:r>
              <a:rPr lang="en-US" sz="2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results of this revolution in farming was a </a:t>
            </a:r>
            <a:r>
              <a:rPr lang="en-US" sz="2200" b="1" dirty="0" smtClean="0">
                <a:solidFill>
                  <a:schemeClr val="bg1"/>
                </a:solidFill>
              </a:rPr>
              <a:t>population explosion</a:t>
            </a:r>
            <a:r>
              <a:rPr lang="en-US" sz="2200" b="1" dirty="0" smtClean="0"/>
              <a:t> </a:t>
            </a:r>
            <a:r>
              <a:rPr lang="en-US" sz="2200" dirty="0" smtClean="0"/>
              <a:t>due to the </a:t>
            </a:r>
            <a:r>
              <a:rPr lang="en-US" sz="2200" u="sng" dirty="0" smtClean="0"/>
              <a:t>higher availability of food</a:t>
            </a:r>
            <a:r>
              <a:rPr lang="en-US" sz="2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Also, the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Georgia" pitchFamily="18" charset="0"/>
              </a:rPr>
              <a:t>Enclosure Movement</a:t>
            </a:r>
            <a:r>
              <a:rPr lang="en-US" sz="2200" dirty="0" smtClean="0"/>
              <a:t>, which was the </a:t>
            </a:r>
            <a:r>
              <a:rPr lang="en-US" sz="2200" dirty="0" smtClean="0">
                <a:solidFill>
                  <a:schemeClr val="bg1"/>
                </a:solidFill>
              </a:rPr>
              <a:t>consolidation of many small farms into one large farm</a:t>
            </a:r>
          </a:p>
          <a:p>
            <a:pPr lvl="1">
              <a:buFont typeface="Arial" pitchFamily="34" charset="0"/>
              <a:buChar char="-"/>
            </a:pPr>
            <a:r>
              <a:rPr lang="en-US" sz="2200" dirty="0" smtClean="0"/>
              <a:t>Left many </a:t>
            </a:r>
            <a:r>
              <a:rPr lang="en-US" sz="2200" u="sng" dirty="0" smtClean="0"/>
              <a:t>people jobless and homeless</a:t>
            </a:r>
            <a:r>
              <a:rPr lang="en-US" sz="2200" dirty="0" smtClean="0"/>
              <a:t>. </a:t>
            </a:r>
          </a:p>
          <a:p>
            <a:pPr lvl="1">
              <a:buFont typeface="Arial" pitchFamily="34" charset="0"/>
              <a:buChar char="-"/>
            </a:pPr>
            <a:r>
              <a:rPr lang="en-US" sz="2200" dirty="0" smtClean="0"/>
              <a:t>These people would </a:t>
            </a:r>
            <a:r>
              <a:rPr lang="en-US" sz="2200" u="sng" dirty="0" smtClean="0"/>
              <a:t>provide the workforce </a:t>
            </a:r>
            <a:r>
              <a:rPr lang="en-US" sz="2200" dirty="0" smtClean="0"/>
              <a:t>of the Industrial Revolution</a:t>
            </a:r>
            <a:endParaRPr lang="en-US" sz="2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953000"/>
            <a:ext cx="7315200" cy="1371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Effects of the </a:t>
            </a:r>
            <a:b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  <a:endParaRPr lang="en-US" sz="44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52400"/>
            <a:ext cx="7315200" cy="489364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Mass Production:</a:t>
            </a:r>
            <a:r>
              <a:rPr lang="en-US" sz="20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use of the </a:t>
            </a:r>
            <a:r>
              <a:rPr lang="en-US" sz="2800" dirty="0" smtClean="0">
                <a:solidFill>
                  <a:schemeClr val="bg1"/>
                </a:solidFill>
              </a:rPr>
              <a:t>Factory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Allowed for </a:t>
            </a:r>
            <a:r>
              <a:rPr lang="en-US" sz="2800" dirty="0" smtClean="0">
                <a:solidFill>
                  <a:schemeClr val="bg1"/>
                </a:solidFill>
              </a:rPr>
              <a:t>mass production of textiles </a:t>
            </a:r>
            <a:r>
              <a:rPr lang="en-US" sz="2800" dirty="0" smtClean="0"/>
              <a:t>and other goods.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 smtClean="0">
                <a:solidFill>
                  <a:schemeClr val="bg1"/>
                </a:solidFill>
              </a:rPr>
              <a:t>shifted</a:t>
            </a:r>
            <a:r>
              <a:rPr lang="en-US" sz="2800" dirty="0" smtClean="0"/>
              <a:t> people </a:t>
            </a:r>
            <a:r>
              <a:rPr lang="en-US" sz="2800" dirty="0" smtClean="0">
                <a:solidFill>
                  <a:schemeClr val="bg1"/>
                </a:solidFill>
              </a:rPr>
              <a:t>from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production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at home </a:t>
            </a:r>
            <a:r>
              <a:rPr lang="en-US" sz="2800" dirty="0" smtClean="0"/>
              <a:t>with the Put Out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This </a:t>
            </a:r>
            <a:r>
              <a:rPr lang="en-US" sz="2800" dirty="0" smtClean="0">
                <a:solidFill>
                  <a:schemeClr val="bg1"/>
                </a:solidFill>
              </a:rPr>
              <a:t>shifted</a:t>
            </a:r>
            <a:r>
              <a:rPr lang="en-US" sz="2800" dirty="0" smtClean="0"/>
              <a:t> people to </a:t>
            </a:r>
            <a:r>
              <a:rPr lang="en-US" sz="2800" dirty="0" smtClean="0">
                <a:solidFill>
                  <a:schemeClr val="bg1"/>
                </a:solidFill>
              </a:rPr>
              <a:t>production in large factories </a:t>
            </a:r>
            <a:r>
              <a:rPr lang="en-US" sz="2800" dirty="0" smtClean="0"/>
              <a:t>in cities.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Mass production also allowed for </a:t>
            </a:r>
            <a:r>
              <a:rPr lang="en-US" sz="2800" dirty="0" smtClean="0">
                <a:solidFill>
                  <a:schemeClr val="bg1"/>
                </a:solidFill>
              </a:rPr>
              <a:t>lower prices </a:t>
            </a:r>
            <a:r>
              <a:rPr lang="en-US" sz="2800" dirty="0" smtClean="0"/>
              <a:t>on the goods produced.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Led to </a:t>
            </a:r>
            <a:r>
              <a:rPr lang="en-US" sz="2800" b="1" dirty="0" smtClean="0">
                <a:solidFill>
                  <a:schemeClr val="bg1"/>
                </a:solidFill>
              </a:rPr>
              <a:t>market economy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953000"/>
            <a:ext cx="7315200" cy="1371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Effects of the </a:t>
            </a:r>
            <a:b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  <a:endParaRPr lang="en-US" sz="44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8600"/>
            <a:ext cx="7924800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Big Business:</a:t>
            </a:r>
            <a:r>
              <a:rPr lang="en-US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As the Industrial Revolution grew, so did business.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To meet the needs of this growth, business owners </a:t>
            </a:r>
            <a:r>
              <a:rPr lang="en-US" sz="2200" dirty="0" smtClean="0">
                <a:solidFill>
                  <a:schemeClr val="bg1"/>
                </a:solidFill>
              </a:rPr>
              <a:t>sold shares of their companies to stockholders</a:t>
            </a:r>
            <a:r>
              <a:rPr lang="en-US" sz="2200" dirty="0" smtClean="0"/>
              <a:t> who would share the profits and losses.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influx of </a:t>
            </a:r>
            <a:r>
              <a:rPr lang="en-US" sz="2200" dirty="0" smtClean="0">
                <a:solidFill>
                  <a:schemeClr val="bg1"/>
                </a:solidFill>
              </a:rPr>
              <a:t>capital allowed business to grow </a:t>
            </a:r>
            <a:r>
              <a:rPr lang="en-US" sz="2200" dirty="0" smtClean="0"/>
              <a:t>into corporations that had dealings in many different areas.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Laissez-Faire Economics: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Economic philosophy </a:t>
            </a:r>
            <a:r>
              <a:rPr lang="en-US" sz="2200" dirty="0" smtClean="0"/>
              <a:t>begun by </a:t>
            </a:r>
            <a:r>
              <a:rPr lang="en-US" sz="2200" dirty="0" smtClean="0">
                <a:solidFill>
                  <a:schemeClr val="bg1"/>
                </a:solidFill>
              </a:rPr>
              <a:t>Adam Smith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In his book, </a:t>
            </a:r>
            <a:r>
              <a:rPr lang="en-US" sz="2200" u="sng" dirty="0" smtClean="0">
                <a:solidFill>
                  <a:schemeClr val="bg1"/>
                </a:solidFill>
              </a:rPr>
              <a:t>Wealth of Nations</a:t>
            </a:r>
            <a:r>
              <a:rPr lang="en-US" sz="2200" dirty="0" smtClean="0"/>
              <a:t>, he stated that </a:t>
            </a:r>
            <a:r>
              <a:rPr lang="en-US" sz="2200" dirty="0" smtClean="0">
                <a:solidFill>
                  <a:schemeClr val="bg1"/>
                </a:solidFill>
              </a:rPr>
              <a:t>business</a:t>
            </a:r>
            <a:r>
              <a:rPr lang="en-US" sz="2200" dirty="0" smtClean="0"/>
              <a:t> and the economy would </a:t>
            </a:r>
            <a:r>
              <a:rPr lang="en-US" sz="2200" dirty="0" smtClean="0">
                <a:solidFill>
                  <a:schemeClr val="bg1"/>
                </a:solidFill>
              </a:rPr>
              <a:t>run best with no interference </a:t>
            </a:r>
            <a:r>
              <a:rPr lang="en-US" sz="2200" dirty="0" smtClean="0"/>
              <a:t>from the government (</a:t>
            </a:r>
            <a:r>
              <a:rPr lang="en-US" sz="2200" dirty="0" smtClean="0">
                <a:solidFill>
                  <a:schemeClr val="bg1"/>
                </a:solidFill>
              </a:rPr>
              <a:t>hands-off</a:t>
            </a:r>
            <a:r>
              <a:rPr lang="en-US" sz="2200" dirty="0" smtClean="0"/>
              <a:t>).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Dominated most of the Industrial Revolution.</a:t>
            </a:r>
            <a:endParaRPr lang="en-US" sz="2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953000"/>
            <a:ext cx="7315200" cy="1371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Effects of the </a:t>
            </a:r>
            <a:b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  <a:endParaRPr lang="en-US" sz="44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8600"/>
            <a:ext cx="7391400" cy="48320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New Social Class Structure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  Upper Class:</a:t>
            </a:r>
            <a:r>
              <a:rPr lang="en-US" sz="2000" dirty="0" smtClean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Very rich industrial &amp; business families.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Owners and investors.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Old Noble class.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   Upper Middle Class:</a:t>
            </a:r>
            <a:r>
              <a:rPr lang="en-US" sz="2000" dirty="0" smtClean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Business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Managers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Professionals such as, lawyers &amp; doctors.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  Lower Middle Class:</a:t>
            </a:r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Other professionals such as, teachers, shop owners, and office workers.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  Working Class:</a:t>
            </a:r>
            <a:r>
              <a:rPr lang="en-US" sz="2000" dirty="0" smtClean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Factory workers and small farmers.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Laborers</a:t>
            </a:r>
            <a:endParaRPr lang="en-US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953000"/>
            <a:ext cx="7315200" cy="1371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Effects of the </a:t>
            </a:r>
            <a:b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4400" b="1" dirty="0" smtClean="0">
                <a:solidFill>
                  <a:srgbClr val="FFC000"/>
                </a:solidFill>
                <a:latin typeface="Georgia" pitchFamily="18" charset="0"/>
              </a:rPr>
              <a:t>Industrial Revolution</a:t>
            </a:r>
            <a:endParaRPr lang="en-US" sz="44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819400"/>
            <a:ext cx="7924800" cy="227754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Working Conditions:</a:t>
            </a:r>
            <a:r>
              <a:rPr lang="en-US" sz="3200" dirty="0" smtClean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Factory workers worked very </a:t>
            </a:r>
            <a:r>
              <a:rPr lang="en-US" sz="2200" dirty="0" smtClean="0">
                <a:solidFill>
                  <a:schemeClr val="bg1"/>
                </a:solidFill>
              </a:rPr>
              <a:t>long hours</a:t>
            </a:r>
            <a:r>
              <a:rPr lang="en-US" sz="2200" dirty="0" smtClean="0"/>
              <a:t>, for </a:t>
            </a:r>
            <a:r>
              <a:rPr lang="en-US" sz="2200" dirty="0" smtClean="0">
                <a:solidFill>
                  <a:schemeClr val="bg1"/>
                </a:solidFill>
              </a:rPr>
              <a:t>little pay</a:t>
            </a:r>
            <a:r>
              <a:rPr lang="en-US" sz="2200" dirty="0" smtClean="0"/>
              <a:t>, under </a:t>
            </a:r>
            <a:r>
              <a:rPr lang="en-US" sz="2200" dirty="0" smtClean="0">
                <a:solidFill>
                  <a:schemeClr val="bg1"/>
                </a:solidFill>
              </a:rPr>
              <a:t>harsh conditions</a:t>
            </a:r>
            <a:r>
              <a:rPr lang="en-US" sz="2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Workers included </a:t>
            </a:r>
            <a:r>
              <a:rPr lang="en-US" sz="2200" dirty="0" smtClean="0">
                <a:solidFill>
                  <a:schemeClr val="bg1"/>
                </a:solidFill>
              </a:rPr>
              <a:t>children as young as 8</a:t>
            </a:r>
            <a:r>
              <a:rPr lang="en-US" sz="2200" dirty="0" smtClean="0"/>
              <a:t>, boys and girls.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Many </a:t>
            </a:r>
            <a:r>
              <a:rPr lang="en-US" sz="2200" dirty="0" smtClean="0">
                <a:solidFill>
                  <a:schemeClr val="bg1"/>
                </a:solidFill>
              </a:rPr>
              <a:t>people were injured or killed </a:t>
            </a:r>
            <a:r>
              <a:rPr lang="en-US" sz="2200" dirty="0" smtClean="0"/>
              <a:t>due to unsafe working conditions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28600"/>
            <a:ext cx="8001000" cy="261610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Urbanization:</a:t>
            </a:r>
            <a:r>
              <a:rPr lang="en-US" sz="3200" dirty="0" smtClean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People </a:t>
            </a:r>
            <a:r>
              <a:rPr lang="en-US" sz="2200" dirty="0" smtClean="0">
                <a:solidFill>
                  <a:schemeClr val="bg1"/>
                </a:solidFill>
              </a:rPr>
              <a:t>moved to towns and cities </a:t>
            </a:r>
            <a:r>
              <a:rPr lang="en-US" sz="2200" dirty="0" smtClean="0"/>
              <a:t>to be closer to the factories.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Conditions were very poor </a:t>
            </a:r>
            <a:r>
              <a:rPr lang="en-US" sz="2200" dirty="0" smtClean="0"/>
              <a:t>during the early part of the Industrial Revolution</a:t>
            </a:r>
          </a:p>
          <a:p>
            <a:pPr lvl="1">
              <a:buFont typeface="Arial" pitchFamily="34" charset="0"/>
              <a:buChar char="‒"/>
            </a:pPr>
            <a:r>
              <a:rPr lang="en-US" sz="2200" dirty="0" smtClean="0"/>
              <a:t>Factory workers lived in </a:t>
            </a:r>
            <a:r>
              <a:rPr lang="en-US" sz="2200" dirty="0" smtClean="0">
                <a:solidFill>
                  <a:schemeClr val="bg1"/>
                </a:solidFill>
              </a:rPr>
              <a:t>over crowded buildings</a:t>
            </a:r>
          </a:p>
          <a:p>
            <a:pPr lvl="1">
              <a:buFont typeface="Arial" pitchFamily="34" charset="0"/>
              <a:buChar char="‒"/>
            </a:pPr>
            <a:r>
              <a:rPr lang="en-US" sz="2200" dirty="0" smtClean="0">
                <a:solidFill>
                  <a:schemeClr val="bg1"/>
                </a:solidFill>
              </a:rPr>
              <a:t>No</a:t>
            </a:r>
            <a:r>
              <a:rPr lang="en-US" sz="2200" dirty="0" smtClean="0"/>
              <a:t> sewage or </a:t>
            </a:r>
            <a:r>
              <a:rPr lang="en-US" sz="2200" dirty="0" smtClean="0">
                <a:solidFill>
                  <a:schemeClr val="bg1"/>
                </a:solidFill>
              </a:rPr>
              <a:t>sanitation</a:t>
            </a:r>
            <a:r>
              <a:rPr lang="en-US" sz="2200" dirty="0" smtClean="0"/>
              <a:t> services</a:t>
            </a:r>
          </a:p>
          <a:p>
            <a:pPr lvl="1">
              <a:buFont typeface="Arial" pitchFamily="34" charset="0"/>
              <a:buChar char="‒"/>
            </a:pPr>
            <a:r>
              <a:rPr lang="en-US" sz="2200" dirty="0" smtClean="0"/>
              <a:t>Resulted in </a:t>
            </a:r>
            <a:r>
              <a:rPr lang="en-US" sz="2200" dirty="0" smtClean="0">
                <a:solidFill>
                  <a:schemeClr val="bg1"/>
                </a:solidFill>
              </a:rPr>
              <a:t>widespread disease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218&quot;&gt;&lt;object type=&quot;3&quot; unique_id=&quot;10219&quot;&gt;&lt;property id=&quot;20148&quot; value=&quot;5&quot;/&gt;&lt;property id=&quot;20300&quot; value=&quot;Slide 1 - &amp;quot;The&amp;#x0D;&amp;#x0A;Industrial Revolution&amp;quot;&quot;/&gt;&lt;property id=&quot;20307&quot; value=&quot;256&quot;/&gt;&lt;/object&gt;&lt;object type=&quot;3&quot; unique_id=&quot;10221&quot;&gt;&lt;property id=&quot;20148&quot; value=&quot;5&quot;/&gt;&lt;property id=&quot;20300&quot; value=&quot;Slide 3&quot;/&gt;&lt;property id=&quot;20307&quot; value=&quot;285&quot;/&gt;&lt;/object&gt;&lt;object type=&quot;3&quot; unique_id=&quot;10224&quot;&gt;&lt;property id=&quot;20148&quot; value=&quot;5&quot;/&gt;&lt;property id=&quot;20300&quot; value=&quot;Slide 4&quot;/&gt;&lt;property id=&quot;20307&quot; value=&quot;259&quot;/&gt;&lt;/object&gt;&lt;object type=&quot;3&quot; unique_id=&quot;10225&quot;&gt;&lt;property id=&quot;20148&quot; value=&quot;5&quot;/&gt;&lt;property id=&quot;20300&quot; value=&quot;Slide 5&quot;/&gt;&lt;property id=&quot;20307&quot; value=&quot;260&quot;/&gt;&lt;/object&gt;&lt;object type=&quot;3&quot; unique_id=&quot;10226&quot;&gt;&lt;property id=&quot;20148&quot; value=&quot;5&quot;/&gt;&lt;property id=&quot;20300&quot; value=&quot;Slide 6&quot;/&gt;&lt;property id=&quot;20307&quot; value=&quot;270&quot;/&gt;&lt;/object&gt;&lt;object type=&quot;3&quot; unique_id=&quot;10227&quot;&gt;&lt;property id=&quot;20148&quot; value=&quot;5&quot;/&gt;&lt;property id=&quot;20300&quot; value=&quot;Slide 7&quot;/&gt;&lt;property id=&quot;20307&quot; value=&quot;271&quot;/&gt;&lt;/object&gt;&lt;object type=&quot;3&quot; unique_id=&quot;10228&quot;&gt;&lt;property id=&quot;20148&quot; value=&quot;5&quot;/&gt;&lt;property id=&quot;20300&quot; value=&quot;Slide 8&quot;/&gt;&lt;property id=&quot;20307&quot; value=&quot;261&quot;/&gt;&lt;/object&gt;&lt;object type=&quot;3&quot; unique_id=&quot;10229&quot;&gt;&lt;property id=&quot;20148&quot; value=&quot;5&quot;/&gt;&lt;property id=&quot;20300&quot; value=&quot;Slide 9&quot;/&gt;&lt;property id=&quot;20307&quot; value=&quot;262&quot;/&gt;&lt;/object&gt;&lt;object type=&quot;3&quot; unique_id=&quot;10230&quot;&gt;&lt;property id=&quot;20148&quot; value=&quot;5&quot;/&gt;&lt;property id=&quot;20300&quot; value=&quot;Slide 10&quot;/&gt;&lt;property id=&quot;20307&quot; value=&quot;266&quot;/&gt;&lt;/object&gt;&lt;object type=&quot;3&quot; unique_id=&quot;10231&quot;&gt;&lt;property id=&quot;20148&quot; value=&quot;5&quot;/&gt;&lt;property id=&quot;20300&quot; value=&quot;Slide 11&quot;/&gt;&lt;property id=&quot;20307&quot; value=&quot;265&quot;/&gt;&lt;/object&gt;&lt;object type=&quot;3&quot; unique_id=&quot;10232&quot;&gt;&lt;property id=&quot;20148&quot; value=&quot;5&quot;/&gt;&lt;property id=&quot;20300&quot; value=&quot;Slide 12&quot;/&gt;&lt;property id=&quot;20307&quot; value=&quot;263&quot;/&gt;&lt;/object&gt;&lt;object type=&quot;3&quot; unique_id=&quot;10236&quot;&gt;&lt;property id=&quot;20148&quot; value=&quot;5&quot;/&gt;&lt;property id=&quot;20300&quot; value=&quot;Slide 2&quot;/&gt;&lt;property id=&quot;20307&quot; value=&quot;275&quot;/&gt;&lt;/object&gt;&lt;object type=&quot;3&quot; unique_id=&quot;10238&quot;&gt;&lt;property id=&quot;20148&quot; value=&quot;5&quot;/&gt;&lt;property id=&quot;20300&quot; value=&quot;Slide 13&quot;/&gt;&lt;property id=&quot;20307&quot; value=&quot;274&quot;/&gt;&lt;/object&gt;&lt;object type=&quot;3&quot; unique_id=&quot;10239&quot;&gt;&lt;property id=&quot;20148&quot; value=&quot;5&quot;/&gt;&lt;property id=&quot;20300&quot; value=&quot;Slide 14&quot;/&gt;&lt;property id=&quot;20307&quot; value=&quot;277&quot;/&gt;&lt;/object&gt;&lt;object type=&quot;3&quot; unique_id=&quot;10240&quot;&gt;&lt;property id=&quot;20148&quot; value=&quot;5&quot;/&gt;&lt;property id=&quot;20300&quot; value=&quot;Slide 15&quot;/&gt;&lt;property id=&quot;20307&quot; value=&quot;278&quot;/&gt;&lt;/object&gt;&lt;object type=&quot;3&quot; unique_id=&quot;10241&quot;&gt;&lt;property id=&quot;20148&quot; value=&quot;5&quot;/&gt;&lt;property id=&quot;20300&quot; value=&quot;Slide 16&quot;/&gt;&lt;property id=&quot;20307&quot; value=&quot;279&quot;/&gt;&lt;/object&gt;&lt;object type=&quot;3&quot; unique_id=&quot;10242&quot;&gt;&lt;property id=&quot;20148&quot; value=&quot;5&quot;/&gt;&lt;property id=&quot;20300&quot; value=&quot;Slide 17&quot;/&gt;&lt;property id=&quot;20307&quot; value=&quot;284&quot;/&gt;&lt;/object&gt;&lt;/object&gt;&lt;object type=&quot;8&quot; unique_id=&quot;1027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01072144">
  <a:themeElements>
    <a:clrScheme name="Office Theme 12">
      <a:dk1>
        <a:srgbClr val="0066CC"/>
      </a:dk1>
      <a:lt1>
        <a:srgbClr val="FFFFFF"/>
      </a:lt1>
      <a:dk2>
        <a:srgbClr val="CCECFF"/>
      </a:dk2>
      <a:lt2>
        <a:srgbClr val="808080"/>
      </a:lt2>
      <a:accent1>
        <a:srgbClr val="A3D1FB"/>
      </a:accent1>
      <a:accent2>
        <a:srgbClr val="9999FF"/>
      </a:accent2>
      <a:accent3>
        <a:srgbClr val="FFFFFF"/>
      </a:accent3>
      <a:accent4>
        <a:srgbClr val="0056AE"/>
      </a:accent4>
      <a:accent5>
        <a:srgbClr val="CEE5FD"/>
      </a:accent5>
      <a:accent6>
        <a:srgbClr val="8A8AE7"/>
      </a:accent6>
      <a:hlink>
        <a:srgbClr val="3333CC"/>
      </a:hlink>
      <a:folHlink>
        <a:srgbClr val="FFFFCC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CC"/>
        </a:dk1>
        <a:lt1>
          <a:srgbClr val="3366FF"/>
        </a:lt1>
        <a:dk2>
          <a:srgbClr val="0099FF"/>
        </a:dk2>
        <a:lt2>
          <a:srgbClr val="003366"/>
        </a:lt2>
        <a:accent1>
          <a:srgbClr val="99CCFF"/>
        </a:accent1>
        <a:accent2>
          <a:srgbClr val="7A2E82"/>
        </a:accent2>
        <a:accent3>
          <a:srgbClr val="ADB8FF"/>
        </a:accent3>
        <a:accent4>
          <a:srgbClr val="0000AE"/>
        </a:accent4>
        <a:accent5>
          <a:srgbClr val="CAE2FF"/>
        </a:accent5>
        <a:accent6>
          <a:srgbClr val="6E2975"/>
        </a:accent6>
        <a:hlink>
          <a:srgbClr val="CCE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ABADA1"/>
        </a:lt1>
        <a:dk2>
          <a:srgbClr val="B8D0E4"/>
        </a:dk2>
        <a:lt2>
          <a:srgbClr val="777777"/>
        </a:lt2>
        <a:accent1>
          <a:srgbClr val="3A7AD8"/>
        </a:accent1>
        <a:accent2>
          <a:srgbClr val="9DB9F9"/>
        </a:accent2>
        <a:accent3>
          <a:srgbClr val="D2D3CD"/>
        </a:accent3>
        <a:accent4>
          <a:srgbClr val="404040"/>
        </a:accent4>
        <a:accent5>
          <a:srgbClr val="AEBEE9"/>
        </a:accent5>
        <a:accent6>
          <a:srgbClr val="8EA7E2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CC"/>
        </a:dk1>
        <a:lt1>
          <a:srgbClr val="BC996E"/>
        </a:lt1>
        <a:dk2>
          <a:srgbClr val="6DAFFF"/>
        </a:dk2>
        <a:lt2>
          <a:srgbClr val="2D2015"/>
        </a:lt2>
        <a:accent1>
          <a:srgbClr val="5CA2EE"/>
        </a:accent1>
        <a:accent2>
          <a:srgbClr val="8F5F2F"/>
        </a:accent2>
        <a:accent3>
          <a:srgbClr val="DACABA"/>
        </a:accent3>
        <a:accent4>
          <a:srgbClr val="002AAE"/>
        </a:accent4>
        <a:accent5>
          <a:srgbClr val="B5CEF5"/>
        </a:accent5>
        <a:accent6>
          <a:srgbClr val="81552A"/>
        </a:accent6>
        <a:hlink>
          <a:srgbClr val="FFE107"/>
        </a:hlink>
        <a:folHlink>
          <a:srgbClr val="D0D7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80"/>
        </a:dk1>
        <a:lt1>
          <a:srgbClr val="DDDDDD"/>
        </a:lt1>
        <a:dk2>
          <a:srgbClr val="E3EBF1"/>
        </a:dk2>
        <a:lt2>
          <a:srgbClr val="336699"/>
        </a:lt2>
        <a:accent1>
          <a:srgbClr val="3366FF"/>
        </a:accent1>
        <a:accent2>
          <a:srgbClr val="6C438D"/>
        </a:accent2>
        <a:accent3>
          <a:srgbClr val="EBEBEB"/>
        </a:accent3>
        <a:accent4>
          <a:srgbClr val="6C6C6C"/>
        </a:accent4>
        <a:accent5>
          <a:srgbClr val="ADB8FF"/>
        </a:accent5>
        <a:accent6>
          <a:srgbClr val="613C7F"/>
        </a:accent6>
        <a:hlink>
          <a:srgbClr val="DDDDDD"/>
        </a:hlink>
        <a:folHlink>
          <a:srgbClr val="EFB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3366CC"/>
        </a:lt1>
        <a:dk2>
          <a:srgbClr val="CC3300"/>
        </a:dk2>
        <a:lt2>
          <a:srgbClr val="FFFFFF"/>
        </a:lt2>
        <a:accent1>
          <a:srgbClr val="CCECFF"/>
        </a:accent1>
        <a:accent2>
          <a:srgbClr val="000099"/>
        </a:accent2>
        <a:accent3>
          <a:srgbClr val="E2ADAA"/>
        </a:accent3>
        <a:accent4>
          <a:srgbClr val="2A56AE"/>
        </a:accent4>
        <a:accent5>
          <a:srgbClr val="E2F4FF"/>
        </a:accent5>
        <a:accent6>
          <a:srgbClr val="00008A"/>
        </a:accent6>
        <a:hlink>
          <a:srgbClr val="0000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6473FE"/>
        </a:lt1>
        <a:dk2>
          <a:srgbClr val="CCECFF"/>
        </a:dk2>
        <a:lt2>
          <a:srgbClr val="005A58"/>
        </a:lt2>
        <a:accent1>
          <a:srgbClr val="A7D1FF"/>
        </a:accent1>
        <a:accent2>
          <a:srgbClr val="0252B2"/>
        </a:accent2>
        <a:accent3>
          <a:srgbClr val="B8BCFE"/>
        </a:accent3>
        <a:accent4>
          <a:srgbClr val="2A56AE"/>
        </a:accent4>
        <a:accent5>
          <a:srgbClr val="D0E5FF"/>
        </a:accent5>
        <a:accent6>
          <a:srgbClr val="0249A1"/>
        </a:accent6>
        <a:hlink>
          <a:srgbClr val="CC33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4BA5FF"/>
        </a:lt1>
        <a:dk2>
          <a:srgbClr val="6699FF"/>
        </a:dk2>
        <a:lt2>
          <a:srgbClr val="FFFFFF"/>
        </a:lt2>
        <a:accent1>
          <a:srgbClr val="1D62B5"/>
        </a:accent1>
        <a:accent2>
          <a:srgbClr val="6600CC"/>
        </a:accent2>
        <a:accent3>
          <a:srgbClr val="B8CAFF"/>
        </a:accent3>
        <a:accent4>
          <a:srgbClr val="3F8CDA"/>
        </a:accent4>
        <a:accent5>
          <a:srgbClr val="ABB7D7"/>
        </a:accent5>
        <a:accent6>
          <a:srgbClr val="5C00B9"/>
        </a:accent6>
        <a:hlink>
          <a:srgbClr val="CCE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CC"/>
        </a:dk1>
        <a:lt1>
          <a:srgbClr val="FFFFFF"/>
        </a:lt1>
        <a:dk2>
          <a:srgbClr val="FFFFFF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DEF6F1"/>
        </a:lt1>
        <a:dk2>
          <a:srgbClr val="CDEC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656565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F5F5F"/>
        </a:dk1>
        <a:lt1>
          <a:srgbClr val="FFFFD9"/>
        </a:lt1>
        <a:dk2>
          <a:srgbClr val="FFFFFF"/>
        </a:dk2>
        <a:lt2>
          <a:srgbClr val="777777"/>
        </a:lt2>
        <a:accent1>
          <a:srgbClr val="F7FCFF"/>
        </a:accent1>
        <a:accent2>
          <a:srgbClr val="0000FF"/>
        </a:accent2>
        <a:accent3>
          <a:srgbClr val="FFFFE9"/>
        </a:accent3>
        <a:accent4>
          <a:srgbClr val="505050"/>
        </a:accent4>
        <a:accent5>
          <a:srgbClr val="FAFDFF"/>
        </a:accent5>
        <a:accent6>
          <a:srgbClr val="0000E7"/>
        </a:accent6>
        <a:hlink>
          <a:srgbClr val="FF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5F5F5F"/>
        </a:dk1>
        <a:lt1>
          <a:srgbClr val="FFFFFF"/>
        </a:lt1>
        <a:dk2>
          <a:srgbClr val="B2B2B2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50505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66CC"/>
        </a:dk1>
        <a:lt1>
          <a:srgbClr val="FFFFFF"/>
        </a:lt1>
        <a:dk2>
          <a:srgbClr val="CCECFF"/>
        </a:dk2>
        <a:lt2>
          <a:srgbClr val="808080"/>
        </a:lt2>
        <a:accent1>
          <a:srgbClr val="A3D1FB"/>
        </a:accent1>
        <a:accent2>
          <a:srgbClr val="9999FF"/>
        </a:accent2>
        <a:accent3>
          <a:srgbClr val="FFFFFF"/>
        </a:accent3>
        <a:accent4>
          <a:srgbClr val="0056AE"/>
        </a:accent4>
        <a:accent5>
          <a:srgbClr val="CEE5FD"/>
        </a:accent5>
        <a:accent6>
          <a:srgbClr val="8A8AE7"/>
        </a:accent6>
        <a:hlink>
          <a:srgbClr val="3333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7923</TotalTime>
  <Words>242</Words>
  <Application>Microsoft Office PowerPoint</Application>
  <PresentationFormat>On-screen Show (4:3)</PresentationFormat>
  <Paragraphs>81</Paragraphs>
  <Slides>10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01072144</vt:lpstr>
      <vt:lpstr>The Industrial Revolution</vt:lpstr>
      <vt:lpstr>PowerPoint Presentation</vt:lpstr>
      <vt:lpstr>PowerPoint Presentation</vt:lpstr>
      <vt:lpstr>PowerPoint Presentation</vt:lpstr>
      <vt:lpstr>Causes of the  Industrial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Elaine Theus</dc:creator>
  <cp:lastModifiedBy>Elaine Theus</cp:lastModifiedBy>
  <cp:revision>126</cp:revision>
  <cp:lastPrinted>1601-01-01T00:00:00Z</cp:lastPrinted>
  <dcterms:created xsi:type="dcterms:W3CDTF">2008-03-22T02:41:04Z</dcterms:created>
  <dcterms:modified xsi:type="dcterms:W3CDTF">2014-04-01T20:04:12Z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TC010721441033</vt:lpwstr>
  </property>
</Properties>
</file>