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74" d="100"/>
          <a:sy n="7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AAB40-EC76-471E-82EE-5D51C76B09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08323-633E-4236-BAAD-87C3479512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46F2C-BB97-4839-A007-09EFF49979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72654FC-C63D-4090-BA00-DB8AF97B50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FCF5162-17C4-4E77-A238-8502FA70E3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C4238-9365-4543-A3B5-6CA8980CF0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B8EFA-1259-48F1-ACE9-80424A0A42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714CF-4B47-4D92-A60E-D3B9571621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912F8-9370-4E36-9B99-2FAD9AEB20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0CDBE-9B06-4BFA-89C2-B5813ED16D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C2BC3-97CD-48BF-8F03-31A3EFD230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EDECC-C158-4E3A-9F95-D3FCA57D5D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6CDC8-DA6F-4B3D-9F22-EE70AE3D75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74156D-3F12-460F-86E4-C11D1E47481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m/imgres?imgurl=http://www.costumes.org/history/18thcent/women/hoey'splates/louisxv.jpg&amp;imgrefurl=http://www.costumes.org/Classes/fashiondress/18thCent.htm&amp;h=757&amp;w=444&amp;sz=78&amp;hl=en&amp;start=3&amp;usg=__yVMHkA1d7tobEm5CaO-euZAQxYs=&amp;tbnid=OzjWeUdpjaImiM:&amp;tbnh=142&amp;tbnw=83&amp;prev=/images?q=French+Revolution+and+women&amp;gbv=2&amp;hl=en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hyperlink" Target="http://images.google.com/imgres?imgurl=http://faculty.fullerton.edu/nfitch/history110b/rep29.jpg&amp;imgrefurl=http://faculty.fullerton.edu/nfitch/history110b/rev.html&amp;h=338&amp;w=271&amp;sz=6&amp;hl=en&amp;start=1&amp;usg=__2kc9zr7AUtTB86qDpGMAJOehU7M=&amp;tbnid=0oxqGvaDRGULcM:&amp;tbnh=119&amp;tbnw=95&amp;prev=/images?q=French+Revolution+and+women&amp;gbv=2&amp;hl=e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google.com/imgres?imgurl=http://www.igshistoryonline.co.uk/Images/march%20to%20Versailles.jpg&amp;imgrefurl=http://www.igshistoryonline.co.uk/Students'%20work/Year%208,%20students'%20work.htm&amp;h=807&amp;w=1319&amp;sz=105&amp;hl=en&amp;start=2&amp;usg=__QR6ceY6XY_OisuvRZsyhKeYw2dM=&amp;tbnid=4soSUWn1s48r4M:&amp;tbnh=92&amp;tbnw=150&amp;prev=/images?q=French+Revolution+and+women&amp;gbv=2&amp;hl=e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genreonline.net/Genre_files/FrenchRev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838200"/>
            <a:ext cx="5791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063091" y="4419600"/>
            <a:ext cx="718017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4000" b="1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Storming of the Bastille </a:t>
            </a:r>
          </a:p>
          <a:p>
            <a:pPr lvl="0" algn="ctr"/>
            <a:r>
              <a:rPr lang="en-US" sz="4000" b="1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and the Role of Women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Storming of the Bastille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u="sng" dirty="0"/>
              <a:t>July 14, 1789</a:t>
            </a:r>
          </a:p>
          <a:p>
            <a:r>
              <a:rPr lang="en-US" dirty="0"/>
              <a:t>people were angry when King Louis XVI refused to accept the Tennis Court Oath</a:t>
            </a:r>
          </a:p>
          <a:p>
            <a:r>
              <a:rPr lang="en-US" dirty="0"/>
              <a:t>8,000 Parisian took to the streets of Paris 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</p:txBody>
      </p:sp>
      <p:pic>
        <p:nvPicPr>
          <p:cNvPr id="2055" name="Picture 7" descr="stormin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1676400"/>
            <a:ext cx="4038600" cy="44196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4038600" cy="5029200"/>
          </a:xfrm>
        </p:spPr>
        <p:txBody>
          <a:bodyPr/>
          <a:lstStyle/>
          <a:p>
            <a:r>
              <a:rPr lang="en-US" sz="2800" dirty="0"/>
              <a:t>Bastille was old state prison which also housed </a:t>
            </a:r>
            <a:r>
              <a:rPr lang="en-US" sz="2800" u="sng" dirty="0"/>
              <a:t>ammunition</a:t>
            </a:r>
          </a:p>
          <a:p>
            <a:r>
              <a:rPr lang="en-US" sz="2800" dirty="0"/>
              <a:t>Guarding troops fired into the crowd killing 98 people</a:t>
            </a:r>
          </a:p>
          <a:p>
            <a:r>
              <a:rPr lang="en-US" sz="2800" dirty="0"/>
              <a:t>Remaining people stormed the fortress, </a:t>
            </a:r>
            <a:r>
              <a:rPr lang="en-US" sz="2800" u="sng" dirty="0"/>
              <a:t>killing</a:t>
            </a:r>
            <a:r>
              <a:rPr lang="en-US" sz="2800" dirty="0"/>
              <a:t> the troops and took remaining </a:t>
            </a:r>
            <a:r>
              <a:rPr lang="en-US" sz="2800" u="sng" dirty="0" smtClean="0"/>
              <a:t>ammunition</a:t>
            </a:r>
            <a:endParaRPr lang="en-US" sz="2800" u="sng" dirty="0"/>
          </a:p>
        </p:txBody>
      </p:sp>
      <p:pic>
        <p:nvPicPr>
          <p:cNvPr id="5125" name="Picture 5" descr="the fall of the Bastil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071607" y="1752600"/>
            <a:ext cx="4822680" cy="3886200"/>
          </a:xfrm>
          <a:noFill/>
          <a:ln/>
        </p:spPr>
      </p:pic>
      <p:sp>
        <p:nvSpPr>
          <p:cNvPr id="4" name="Rectangle 3"/>
          <p:cNvSpPr/>
          <p:nvPr/>
        </p:nvSpPr>
        <p:spPr>
          <a:xfrm>
            <a:off x="2133600" y="381000"/>
            <a:ext cx="59907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/>
              <a:t>Storming of the Bastille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Why was this </a:t>
            </a:r>
            <a:r>
              <a:rPr lang="en-US" sz="4000" dirty="0" smtClean="0"/>
              <a:t>event important?</a:t>
            </a:r>
            <a:endParaRPr lang="en-US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Revolutionaries</a:t>
            </a:r>
            <a:r>
              <a:rPr lang="en-US" dirty="0"/>
              <a:t> gained a symbolic victory over the Old Regime </a:t>
            </a:r>
          </a:p>
          <a:p>
            <a:r>
              <a:rPr lang="en-US" dirty="0"/>
              <a:t>Showed they were a force to be reckoned with </a:t>
            </a:r>
          </a:p>
          <a:p>
            <a:r>
              <a:rPr lang="en-US" dirty="0"/>
              <a:t>Word of success cause more </a:t>
            </a:r>
            <a:r>
              <a:rPr lang="en-US" u="sng" dirty="0"/>
              <a:t>riots</a:t>
            </a:r>
            <a:r>
              <a:rPr lang="en-US" dirty="0"/>
              <a:t> throughout the country</a:t>
            </a:r>
          </a:p>
          <a:p>
            <a:r>
              <a:rPr lang="en-US" u="sng" dirty="0"/>
              <a:t>National Guard</a:t>
            </a:r>
            <a:r>
              <a:rPr lang="en-US" dirty="0"/>
              <a:t> was formed under the Marquis de Lafayette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Destruction of the Old Society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sz="2400" dirty="0"/>
              <a:t>Feudalism</a:t>
            </a:r>
          </a:p>
          <a:p>
            <a:pPr lvl="1"/>
            <a:r>
              <a:rPr lang="en-US" sz="2000" dirty="0"/>
              <a:t>August 4, 1789 National Assembly voted to end the rights of </a:t>
            </a:r>
            <a:r>
              <a:rPr lang="en-US" sz="2000" u="sng" dirty="0"/>
              <a:t>landlords</a:t>
            </a:r>
          </a:p>
          <a:p>
            <a:pPr lvl="1"/>
            <a:r>
              <a:rPr lang="en-US" sz="2000" dirty="0"/>
              <a:t>Financial privileges of both </a:t>
            </a:r>
            <a:r>
              <a:rPr lang="en-US" sz="2000" u="sng" dirty="0"/>
              <a:t>nobles</a:t>
            </a:r>
            <a:r>
              <a:rPr lang="en-US" sz="2000" dirty="0"/>
              <a:t> and </a:t>
            </a:r>
            <a:r>
              <a:rPr lang="en-US" sz="2000" u="sng" dirty="0"/>
              <a:t>clergy</a:t>
            </a:r>
            <a:r>
              <a:rPr lang="en-US" sz="2000" dirty="0"/>
              <a:t> are taken away</a:t>
            </a:r>
          </a:p>
          <a:p>
            <a:r>
              <a:rPr lang="en-US" sz="2400" u="sng" dirty="0"/>
              <a:t>Declaration of the Rights of Man and Citizen</a:t>
            </a:r>
          </a:p>
          <a:p>
            <a:pPr lvl="2"/>
            <a:r>
              <a:rPr lang="en-US" sz="1800" dirty="0"/>
              <a:t>proclaimed freedom and equal rights for every man</a:t>
            </a:r>
          </a:p>
          <a:p>
            <a:pPr lvl="3"/>
            <a:r>
              <a:rPr lang="en-US" sz="1600" dirty="0"/>
              <a:t>access to public office based on talent</a:t>
            </a:r>
          </a:p>
          <a:p>
            <a:pPr lvl="3"/>
            <a:r>
              <a:rPr lang="en-US" sz="1600" dirty="0"/>
              <a:t>ended tax exemptions</a:t>
            </a:r>
          </a:p>
          <a:p>
            <a:pPr lvl="1"/>
            <a:r>
              <a:rPr lang="en-US" sz="2000" dirty="0"/>
              <a:t>promoted </a:t>
            </a:r>
            <a:r>
              <a:rPr lang="en-US" sz="2000" u="sng" dirty="0"/>
              <a:t>freedom </a:t>
            </a:r>
            <a:r>
              <a:rPr lang="en-US" sz="2000" dirty="0"/>
              <a:t>of speech and of the press</a:t>
            </a:r>
            <a:r>
              <a:rPr lang="en-US" sz="1800" dirty="0"/>
              <a:t> </a:t>
            </a:r>
          </a:p>
          <a:p>
            <a:pPr lvl="1"/>
            <a:endParaRPr lang="en-US" sz="2000" dirty="0"/>
          </a:p>
          <a:p>
            <a:r>
              <a:rPr lang="en-US" sz="2400" i="1" dirty="0"/>
              <a:t>If you were the king, how would you react to this latest development?</a:t>
            </a:r>
          </a:p>
        </p:txBody>
      </p:sp>
      <p:pic>
        <p:nvPicPr>
          <p:cNvPr id="12292" name="Picture 4" descr="three estates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010400" y="3276600"/>
            <a:ext cx="1905000" cy="1447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the women?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sz="2800" dirty="0"/>
              <a:t>Rights were </a:t>
            </a:r>
            <a:r>
              <a:rPr lang="en-US" sz="2800" u="sng" dirty="0"/>
              <a:t>not</a:t>
            </a:r>
            <a:r>
              <a:rPr lang="en-US" sz="2800" dirty="0"/>
              <a:t> extending </a:t>
            </a:r>
          </a:p>
          <a:p>
            <a:pPr lvl="3"/>
            <a:r>
              <a:rPr lang="en-US" sz="1800" u="sng" dirty="0" err="1"/>
              <a:t>Olympe</a:t>
            </a:r>
            <a:r>
              <a:rPr lang="en-US" sz="1800" dirty="0"/>
              <a:t> de Gouges</a:t>
            </a:r>
          </a:p>
          <a:p>
            <a:pPr lvl="3"/>
            <a:r>
              <a:rPr lang="en-US" sz="1800" dirty="0"/>
              <a:t>Wrote Declaration of the Rights of </a:t>
            </a:r>
            <a:r>
              <a:rPr lang="en-US" sz="1800" u="sng" dirty="0"/>
              <a:t>Women</a:t>
            </a:r>
            <a:r>
              <a:rPr lang="en-US" sz="1800" dirty="0"/>
              <a:t> and the Female Citizen</a:t>
            </a:r>
          </a:p>
          <a:p>
            <a:pPr lvl="3"/>
            <a:r>
              <a:rPr lang="en-US" sz="1800" dirty="0"/>
              <a:t>Wrote many plays and pamphlets but was </a:t>
            </a:r>
            <a:r>
              <a:rPr lang="en-US" sz="1800" u="sng" dirty="0"/>
              <a:t>ignored</a:t>
            </a:r>
            <a:r>
              <a:rPr lang="en-US" sz="1800" dirty="0"/>
              <a:t> by </a:t>
            </a:r>
            <a:r>
              <a:rPr lang="en-US" sz="1800" dirty="0" smtClean="0"/>
              <a:t>National Assembly</a:t>
            </a:r>
            <a:endParaRPr lang="en-US" sz="1800" dirty="0"/>
          </a:p>
          <a:p>
            <a:pPr>
              <a:buFontTx/>
              <a:buNone/>
            </a:pPr>
            <a:endParaRPr lang="en-US" sz="2800" dirty="0"/>
          </a:p>
        </p:txBody>
      </p:sp>
      <p:pic>
        <p:nvPicPr>
          <p:cNvPr id="14341" name="Picture 5" descr="louisxv">
            <a:hlinkClick r:id="rId2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24000" y="3962400"/>
            <a:ext cx="2438400" cy="2895600"/>
          </a:xfrm>
          <a:ln/>
        </p:spPr>
      </p:pic>
      <p:pic>
        <p:nvPicPr>
          <p:cNvPr id="14344" name="Picture 8" descr="rep29">
            <a:hlinkClick r:id="rId4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638800" y="3886200"/>
            <a:ext cx="2438400" cy="2971800"/>
          </a:xfr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609600" indent="-609600"/>
            <a:r>
              <a:rPr lang="en-US" dirty="0"/>
              <a:t>October 5, 1789 </a:t>
            </a:r>
            <a:r>
              <a:rPr lang="en-US" u="sng" dirty="0"/>
              <a:t>Paris women</a:t>
            </a:r>
            <a:r>
              <a:rPr lang="en-US" dirty="0"/>
              <a:t> march on Versailles</a:t>
            </a:r>
          </a:p>
          <a:p>
            <a:pPr marL="990600" lvl="1" indent="-533400"/>
            <a:r>
              <a:rPr lang="en-US" dirty="0"/>
              <a:t>Came to discuss the high price of </a:t>
            </a:r>
            <a:r>
              <a:rPr lang="en-US" u="sng" dirty="0"/>
              <a:t>bread</a:t>
            </a:r>
            <a:r>
              <a:rPr lang="en-US" dirty="0"/>
              <a:t> and the starvation because of it</a:t>
            </a:r>
          </a:p>
          <a:p>
            <a:pPr marL="990600" lvl="1" indent="-533400"/>
            <a:r>
              <a:rPr lang="en-US" dirty="0"/>
              <a:t>Were armed with everything from broomsticks, </a:t>
            </a:r>
            <a:r>
              <a:rPr lang="en-US" dirty="0" smtClean="0"/>
              <a:t>lances, </a:t>
            </a:r>
            <a:r>
              <a:rPr lang="en-US" dirty="0"/>
              <a:t>pitchforks, </a:t>
            </a:r>
            <a:r>
              <a:rPr lang="en-US" dirty="0" smtClean="0"/>
              <a:t>swords</a:t>
            </a:r>
            <a:r>
              <a:rPr lang="en-US" dirty="0"/>
              <a:t>, pistols, to muskets</a:t>
            </a:r>
          </a:p>
          <a:p>
            <a:pPr marL="990600" lvl="1" indent="-533400"/>
            <a:r>
              <a:rPr lang="en-US" dirty="0"/>
              <a:t>Forced the King to accept the new decrees</a:t>
            </a:r>
          </a:p>
          <a:p>
            <a:pPr marL="609600" indent="-609600"/>
            <a:endParaRPr lang="en-US" dirty="0"/>
          </a:p>
        </p:txBody>
      </p:sp>
      <p:pic>
        <p:nvPicPr>
          <p:cNvPr id="17413" name="Picture 5" descr="march%2520to%2520Versailles">
            <a:hlinkClick r:id="rId2"/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057400" y="4343400"/>
            <a:ext cx="5181600" cy="2514600"/>
          </a:xfr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Constitution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dirty="0"/>
              <a:t>Completed in </a:t>
            </a:r>
            <a:r>
              <a:rPr lang="en-US" u="sng" dirty="0"/>
              <a:t>1791</a:t>
            </a:r>
          </a:p>
          <a:p>
            <a:pPr lvl="2"/>
            <a:r>
              <a:rPr lang="en-US" dirty="0"/>
              <a:t>Officially set up a </a:t>
            </a:r>
            <a:r>
              <a:rPr lang="en-US" u="sng" dirty="0"/>
              <a:t>limited monarchy</a:t>
            </a:r>
          </a:p>
          <a:p>
            <a:pPr lvl="2"/>
            <a:r>
              <a:rPr lang="en-US" u="sng" dirty="0"/>
              <a:t>Legislature</a:t>
            </a:r>
            <a:r>
              <a:rPr lang="en-US" dirty="0"/>
              <a:t> consisting of 745 members would make the laws</a:t>
            </a:r>
          </a:p>
          <a:p>
            <a:pPr lvl="2"/>
            <a:r>
              <a:rPr lang="en-US" dirty="0"/>
              <a:t>All male citizens had the same rights but only </a:t>
            </a:r>
            <a:r>
              <a:rPr lang="en-US" u="sng" dirty="0"/>
              <a:t>men over 25 who paid a specific amount in taxes</a:t>
            </a:r>
            <a:r>
              <a:rPr lang="en-US" dirty="0"/>
              <a:t> could vote</a:t>
            </a:r>
          </a:p>
          <a:p>
            <a:r>
              <a:rPr lang="en-US" i="1" dirty="0"/>
              <a:t>What did this mean for members of the Third Estate?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Catholic Church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828800"/>
            <a:ext cx="4038600" cy="4525963"/>
          </a:xfrm>
        </p:spPr>
        <p:txBody>
          <a:bodyPr/>
          <a:lstStyle/>
          <a:p>
            <a:r>
              <a:rPr lang="en-US" u="sng" dirty="0"/>
              <a:t>Church</a:t>
            </a:r>
            <a:r>
              <a:rPr lang="en-US" dirty="0"/>
              <a:t> lands were taken away and sold for the debt</a:t>
            </a:r>
          </a:p>
          <a:p>
            <a:r>
              <a:rPr lang="en-US" dirty="0"/>
              <a:t>Clergy was to be </a:t>
            </a:r>
            <a:r>
              <a:rPr lang="en-US" u="sng" dirty="0"/>
              <a:t>elected</a:t>
            </a:r>
            <a:r>
              <a:rPr lang="en-US" dirty="0"/>
              <a:t> by the people and paid by the state</a:t>
            </a:r>
          </a:p>
          <a:p>
            <a:pPr lvl="2"/>
            <a:endParaRPr lang="en-US" sz="2000" dirty="0"/>
          </a:p>
          <a:p>
            <a:pPr lvl="1"/>
            <a:endParaRPr lang="en-US" sz="2400" i="1" dirty="0"/>
          </a:p>
        </p:txBody>
      </p:sp>
      <p:pic>
        <p:nvPicPr>
          <p:cNvPr id="21509" name="Picture 5" descr="french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81600" y="2209800"/>
            <a:ext cx="2857500" cy="29051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</TotalTime>
  <Words>354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Storming of the Bastille</vt:lpstr>
      <vt:lpstr>Slide 3</vt:lpstr>
      <vt:lpstr>Why was this event important?</vt:lpstr>
      <vt:lpstr>The Destruction of the Old Society</vt:lpstr>
      <vt:lpstr>What about the women?</vt:lpstr>
      <vt:lpstr>Slide 7</vt:lpstr>
      <vt:lpstr>New Constitution</vt:lpstr>
      <vt:lpstr>Catholic Church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Storming of the Bastille</dc:title>
  <dc:creator>xxxxxx</dc:creator>
  <cp:lastModifiedBy>Elaine Theus</cp:lastModifiedBy>
  <cp:revision>13</cp:revision>
  <dcterms:created xsi:type="dcterms:W3CDTF">2002-01-01T05:07:18Z</dcterms:created>
  <dcterms:modified xsi:type="dcterms:W3CDTF">2014-03-13T05:33:54Z</dcterms:modified>
</cp:coreProperties>
</file>