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10" r:id="rId2"/>
    <p:sldId id="285" r:id="rId3"/>
    <p:sldId id="308" r:id="rId4"/>
    <p:sldId id="286" r:id="rId5"/>
    <p:sldId id="309" r:id="rId6"/>
    <p:sldId id="297" r:id="rId7"/>
    <p:sldId id="292" r:id="rId8"/>
    <p:sldId id="299" r:id="rId9"/>
    <p:sldId id="303" r:id="rId10"/>
    <p:sldId id="287" r:id="rId11"/>
  </p:sldIdLst>
  <p:sldSz cx="9144000" cy="6858000" type="screen4x3"/>
  <p:notesSz cx="6858000" cy="9296400"/>
  <p:custDataLst>
    <p:tags r:id="rId1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D65B24"/>
    <a:srgbClr val="895C3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04" autoAdjust="0"/>
    <p:restoredTop sz="88889" autoAdjust="0"/>
  </p:normalViewPr>
  <p:slideViewPr>
    <p:cSldViewPr>
      <p:cViewPr varScale="1">
        <p:scale>
          <a:sx n="65" d="100"/>
          <a:sy n="65" d="100"/>
        </p:scale>
        <p:origin x="-61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046968A-81EA-4125-A268-97D39215FDE7}" type="datetimeFigureOut">
              <a:rPr lang="en-US" smtClean="0"/>
              <a:pPr/>
              <a:t>3/17/2014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C4C7105-507A-4E43-BD52-C04DEE3F337A}" type="slidenum">
              <a:rPr lang="en-US" smtClean="0"/>
              <a:pPr/>
              <a:t>‹#›</a:t>
            </a:fld>
            <a:endParaRPr lang="en-US"/>
          </a:p>
        </p:txBody>
      </p:sp>
    </p:spTree>
    <p:extLst>
      <p:ext uri="{BB962C8B-B14F-4D97-AF65-F5344CB8AC3E}">
        <p14:creationId xmlns:p14="http://schemas.microsoft.com/office/powerpoint/2010/main" val="4087945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2947"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2951"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32244B3-309A-42BA-8780-960E6E7BCE89}" type="slidenum">
              <a:rPr lang="en-US"/>
              <a:pPr>
                <a:defRPr/>
              </a:pPr>
              <a:t>‹#›</a:t>
            </a:fld>
            <a:endParaRPr lang="en-US"/>
          </a:p>
        </p:txBody>
      </p:sp>
    </p:spTree>
    <p:extLst>
      <p:ext uri="{BB962C8B-B14F-4D97-AF65-F5344CB8AC3E}">
        <p14:creationId xmlns:p14="http://schemas.microsoft.com/office/powerpoint/2010/main" val="268651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endParaRPr lang="en-US" dirty="0" smtClean="0"/>
          </a:p>
        </p:txBody>
      </p:sp>
      <p:sp>
        <p:nvSpPr>
          <p:cNvPr id="18436" name="Slide Number Placeholder 3"/>
          <p:cNvSpPr>
            <a:spLocks noGrp="1"/>
          </p:cNvSpPr>
          <p:nvPr>
            <p:ph type="sldNum" sz="quarter" idx="5"/>
          </p:nvPr>
        </p:nvSpPr>
        <p:spPr>
          <a:noFill/>
        </p:spPr>
        <p:txBody>
          <a:bodyPr/>
          <a:lstStyle/>
          <a:p>
            <a:fld id="{665900A0-2CC3-4960-A5CE-6721C417B225}" type="slidenum">
              <a:rPr lang="en-US" smtClean="0"/>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endParaRPr lang="en-US" smtClean="0"/>
          </a:p>
        </p:txBody>
      </p:sp>
      <p:sp>
        <p:nvSpPr>
          <p:cNvPr id="18436" name="Slide Number Placeholder 3"/>
          <p:cNvSpPr>
            <a:spLocks noGrp="1"/>
          </p:cNvSpPr>
          <p:nvPr>
            <p:ph type="sldNum" sz="quarter" idx="5"/>
          </p:nvPr>
        </p:nvSpPr>
        <p:spPr>
          <a:noFill/>
        </p:spPr>
        <p:txBody>
          <a:bodyPr/>
          <a:lstStyle/>
          <a:p>
            <a:fld id="{665900A0-2CC3-4960-A5CE-6721C417B225}"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endParaRPr lang="en-US" smtClean="0"/>
          </a:p>
        </p:txBody>
      </p:sp>
      <p:sp>
        <p:nvSpPr>
          <p:cNvPr id="19460" name="Slide Number Placeholder 3"/>
          <p:cNvSpPr>
            <a:spLocks noGrp="1"/>
          </p:cNvSpPr>
          <p:nvPr>
            <p:ph type="sldNum" sz="quarter" idx="5"/>
          </p:nvPr>
        </p:nvSpPr>
        <p:spPr>
          <a:noFill/>
        </p:spPr>
        <p:txBody>
          <a:bodyPr/>
          <a:lstStyle/>
          <a:p>
            <a:fld id="{6DBD4377-14DF-49DB-99B0-965C7E6952B4}"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endParaRPr lang="en-US" smtClean="0"/>
          </a:p>
        </p:txBody>
      </p:sp>
      <p:sp>
        <p:nvSpPr>
          <p:cNvPr id="19460" name="Slide Number Placeholder 3"/>
          <p:cNvSpPr>
            <a:spLocks noGrp="1"/>
          </p:cNvSpPr>
          <p:nvPr>
            <p:ph type="sldNum" sz="quarter" idx="5"/>
          </p:nvPr>
        </p:nvSpPr>
        <p:spPr>
          <a:noFill/>
        </p:spPr>
        <p:txBody>
          <a:bodyPr/>
          <a:lstStyle/>
          <a:p>
            <a:fld id="{6DBD4377-14DF-49DB-99B0-965C7E6952B4}"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2244B3-309A-42BA-8780-960E6E7BCE89}"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smtClean="0"/>
          </a:p>
        </p:txBody>
      </p:sp>
      <p:sp>
        <p:nvSpPr>
          <p:cNvPr id="20484" name="Slide Number Placeholder 3"/>
          <p:cNvSpPr>
            <a:spLocks noGrp="1"/>
          </p:cNvSpPr>
          <p:nvPr>
            <p:ph type="sldNum" sz="quarter" idx="5"/>
          </p:nvPr>
        </p:nvSpPr>
        <p:spPr>
          <a:noFill/>
        </p:spPr>
        <p:txBody>
          <a:bodyPr/>
          <a:lstStyle/>
          <a:p>
            <a:fld id="{2F0E22F1-FC65-47C1-8032-CC719B6F12C7}"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2244B3-309A-42BA-8780-960E6E7BCE89}"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2244B3-309A-42BA-8780-960E6E7BCE8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smtClean="0"/>
          </a:p>
        </p:txBody>
      </p:sp>
      <p:sp>
        <p:nvSpPr>
          <p:cNvPr id="21508" name="Slide Number Placeholder 3"/>
          <p:cNvSpPr>
            <a:spLocks noGrp="1"/>
          </p:cNvSpPr>
          <p:nvPr>
            <p:ph type="sldNum" sz="quarter" idx="5"/>
          </p:nvPr>
        </p:nvSpPr>
        <p:spPr>
          <a:noFill/>
        </p:spPr>
        <p:txBody>
          <a:bodyPr/>
          <a:lstStyle/>
          <a:p>
            <a:fld id="{8D91D891-C7DA-4B8F-9A31-424A8A993FB2}"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B159AD-198C-43EF-BDC8-C7BCAD98C8B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F62F99-6DD7-4273-80B9-A18E310AE4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042BBA-1139-44C1-B341-17AEC1AAEB3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C1C763-8E85-4411-A1C4-EE01878A75C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C028D79-3F3C-4D2B-BEA6-A045BA48138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52823B-1817-46EF-AA34-F905DCEFBD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184198-811D-4AEE-9D8B-C66DE97279E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489032-775D-4510-AE2B-744F0EEFA9F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01D474-17CB-4116-A55E-84F1525104A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BAF88B4-57A6-4647-B70E-38DC3B00380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EBC620-5011-4C73-A4DD-8DC27E6530D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8FA845-AEFA-4F48-B2A3-8855C60DFE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06918F-ED6B-474E-B424-2475437C749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904E932-A525-431E-A2CB-AAD2A2A4AB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file:///C:\Documents%20and%20Settings\Alex\Desktop\French%20Revolution%20-%20BETA%202010-11\10_5.wmv" TargetMode="External"/><Relationship Id="rId6" Type="http://schemas.openxmlformats.org/officeDocument/2006/relationships/image" Target="../media/image9.png"/><Relationship Id="rId5" Type="http://schemas.openxmlformats.org/officeDocument/2006/relationships/hyperlink" Target="http://www.history.com/topics/french-revolution/videos/origins-of-the-french-revolution"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enreonline.net/Genre_files/FrenchRevLogo.jpg"/>
          <p:cNvPicPr/>
          <p:nvPr/>
        </p:nvPicPr>
        <p:blipFill>
          <a:blip r:embed="rId2" cstate="print"/>
          <a:srcRect/>
          <a:stretch>
            <a:fillRect/>
          </a:stretch>
        </p:blipFill>
        <p:spPr bwMode="auto">
          <a:xfrm>
            <a:off x="1676400" y="838200"/>
            <a:ext cx="5791200" cy="2895600"/>
          </a:xfrm>
          <a:prstGeom prst="rect">
            <a:avLst/>
          </a:prstGeom>
          <a:noFill/>
          <a:ln w="9525">
            <a:noFill/>
            <a:miter lim="800000"/>
            <a:headEnd/>
            <a:tailEnd/>
          </a:ln>
        </p:spPr>
      </p:pic>
      <p:sp>
        <p:nvSpPr>
          <p:cNvPr id="1025" name="Rectangle 1"/>
          <p:cNvSpPr>
            <a:spLocks noChangeArrowheads="1"/>
          </p:cNvSpPr>
          <p:nvPr/>
        </p:nvSpPr>
        <p:spPr bwMode="auto">
          <a:xfrm>
            <a:off x="1869177" y="4232702"/>
            <a:ext cx="5405647"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The First Stage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990600"/>
          </a:xfrm>
        </p:spPr>
        <p:txBody>
          <a:bodyPr/>
          <a:lstStyle/>
          <a:p>
            <a:pPr eaLnBrk="1" hangingPunct="1"/>
            <a:r>
              <a:rPr lang="en-US" sz="4000" b="1" dirty="0" smtClean="0">
                <a:solidFill>
                  <a:srgbClr val="C00000"/>
                </a:solidFill>
                <a:effectLst>
                  <a:outerShdw blurRad="38100" dist="38100" dir="2700000" algn="tl">
                    <a:srgbClr val="000000">
                      <a:alpha val="43137"/>
                    </a:srgbClr>
                  </a:outerShdw>
                </a:effectLst>
                <a:latin typeface="Georgia" pitchFamily="18" charset="0"/>
              </a:rPr>
              <a:t>Actions of the </a:t>
            </a:r>
            <a:br>
              <a:rPr lang="en-US" sz="4000" b="1" dirty="0" smtClean="0">
                <a:solidFill>
                  <a:srgbClr val="C00000"/>
                </a:solidFill>
                <a:effectLst>
                  <a:outerShdw blurRad="38100" dist="38100" dir="2700000" algn="tl">
                    <a:srgbClr val="000000">
                      <a:alpha val="43137"/>
                    </a:srgbClr>
                  </a:outerShdw>
                </a:effectLst>
                <a:latin typeface="Georgia" pitchFamily="18" charset="0"/>
              </a:rPr>
            </a:br>
            <a:r>
              <a:rPr lang="en-US" sz="4000" b="1" dirty="0" smtClean="0">
                <a:solidFill>
                  <a:srgbClr val="C00000"/>
                </a:solidFill>
                <a:effectLst>
                  <a:outerShdw blurRad="38100" dist="38100" dir="2700000" algn="tl">
                    <a:srgbClr val="000000">
                      <a:alpha val="43137"/>
                    </a:srgbClr>
                  </a:outerShdw>
                </a:effectLst>
                <a:latin typeface="Georgia" pitchFamily="18" charset="0"/>
              </a:rPr>
              <a:t>National Assembly</a:t>
            </a:r>
          </a:p>
        </p:txBody>
      </p:sp>
      <p:sp>
        <p:nvSpPr>
          <p:cNvPr id="7171" name="Rectangle 3"/>
          <p:cNvSpPr>
            <a:spLocks noGrp="1" noChangeArrowheads="1"/>
          </p:cNvSpPr>
          <p:nvPr>
            <p:ph sz="half" idx="1"/>
          </p:nvPr>
        </p:nvSpPr>
        <p:spPr>
          <a:xfrm>
            <a:off x="533400" y="2209800"/>
            <a:ext cx="4038600" cy="3733800"/>
          </a:xfrm>
        </p:spPr>
        <p:txBody>
          <a:bodyPr/>
          <a:lstStyle/>
          <a:p>
            <a:pPr eaLnBrk="1" hangingPunct="1">
              <a:buNone/>
            </a:pPr>
            <a:r>
              <a:rPr lang="en-US" sz="800" b="1" dirty="0" smtClean="0">
                <a:solidFill>
                  <a:srgbClr val="C00000"/>
                </a:solidFill>
                <a:effectLst>
                  <a:outerShdw blurRad="38100" dist="38100" dir="2700000" algn="tl">
                    <a:srgbClr val="000000">
                      <a:alpha val="43137"/>
                    </a:srgbClr>
                  </a:outerShdw>
                </a:effectLst>
              </a:rPr>
              <a:t>1. </a:t>
            </a:r>
            <a:r>
              <a:rPr lang="en-US" sz="800" dirty="0" smtClean="0">
                <a:effectLst>
                  <a:outerShdw blurRad="38100" dist="38100" dir="2700000" algn="tl">
                    <a:srgbClr val="000000">
                      <a:alpha val="43137"/>
                    </a:srgbClr>
                  </a:outerShdw>
                </a:effectLst>
              </a:rPr>
              <a:t>Men are born and remain free and equal in rights. Social distinctions may be founded only upon the general good.   </a:t>
            </a:r>
          </a:p>
          <a:p>
            <a:pPr eaLnBrk="1" hangingPunct="1">
              <a:buNone/>
            </a:pPr>
            <a:r>
              <a:rPr lang="en-US" sz="800" dirty="0" smtClean="0">
                <a:effectLst>
                  <a:outerShdw blurRad="38100" dist="38100" dir="2700000" algn="tl">
                    <a:srgbClr val="000000">
                      <a:alpha val="43137"/>
                    </a:srgbClr>
                  </a:outerShdw>
                </a:effectLst>
              </a:rPr>
              <a:t>2. The aim of all political association is the preservation of the natural and </a:t>
            </a:r>
            <a:r>
              <a:rPr lang="en-US" sz="800" dirty="0" err="1" smtClean="0">
                <a:effectLst>
                  <a:outerShdw blurRad="38100" dist="38100" dir="2700000" algn="tl">
                    <a:srgbClr val="000000">
                      <a:alpha val="43137"/>
                    </a:srgbClr>
                  </a:outerShdw>
                </a:effectLst>
              </a:rPr>
              <a:t>imprescriptible</a:t>
            </a:r>
            <a:r>
              <a:rPr lang="en-US" sz="800" dirty="0" smtClean="0">
                <a:effectLst>
                  <a:outerShdw blurRad="38100" dist="38100" dir="2700000" algn="tl">
                    <a:srgbClr val="000000">
                      <a:alpha val="43137"/>
                    </a:srgbClr>
                  </a:outerShdw>
                </a:effectLst>
              </a:rPr>
              <a:t> rights of man. These rights are liberty, property, security, and resistance to oppression.   </a:t>
            </a:r>
          </a:p>
          <a:p>
            <a:pPr eaLnBrk="1" hangingPunct="1">
              <a:buNone/>
            </a:pPr>
            <a:r>
              <a:rPr lang="en-US" sz="800" dirty="0" smtClean="0">
                <a:effectLst>
                  <a:outerShdw blurRad="38100" dist="38100" dir="2700000" algn="tl">
                    <a:srgbClr val="000000">
                      <a:alpha val="43137"/>
                    </a:srgbClr>
                  </a:outerShdw>
                </a:effectLst>
              </a:rPr>
              <a:t>3. The principle of all sovereignty resides essentially in the nation. Nobody nor individual may exercise any authority which does not proceed directly from the nation.  </a:t>
            </a:r>
          </a:p>
          <a:p>
            <a:pPr eaLnBrk="1" hangingPunct="1">
              <a:buNone/>
            </a:pPr>
            <a:r>
              <a:rPr lang="en-US" sz="800" dirty="0" smtClean="0">
                <a:effectLst>
                  <a:outerShdw blurRad="38100" dist="38100" dir="2700000" algn="tl">
                    <a:srgbClr val="000000">
                      <a:alpha val="43137"/>
                    </a:srgbClr>
                  </a:outerShdw>
                </a:effectLst>
              </a:rPr>
              <a:t>4. Liberty consists in the freedom to do everything which injures no one else; hence the exercise of the natural rights of each man has no limits except those which assure to the other members of the society the enjoyment of the same rights. These limits can only be determined by law.   </a:t>
            </a:r>
          </a:p>
          <a:p>
            <a:pPr eaLnBrk="1" hangingPunct="1">
              <a:buNone/>
            </a:pPr>
            <a:r>
              <a:rPr lang="en-US" sz="800" dirty="0" smtClean="0">
                <a:effectLst>
                  <a:outerShdw blurRad="38100" dist="38100" dir="2700000" algn="tl">
                    <a:srgbClr val="000000">
                      <a:alpha val="43137"/>
                    </a:srgbClr>
                  </a:outerShdw>
                </a:effectLst>
              </a:rPr>
              <a:t>5. Law can only prohibit such actions as are hurtful to society. Nothing may be prevented which is not forbidden by law, and no one may be forced to do anything not provided for by law.   </a:t>
            </a:r>
          </a:p>
          <a:p>
            <a:pPr eaLnBrk="1" hangingPunct="1">
              <a:buNone/>
            </a:pPr>
            <a:r>
              <a:rPr lang="en-US" sz="800" dirty="0" smtClean="0">
                <a:effectLst>
                  <a:outerShdw blurRad="38100" dist="38100" dir="2700000" algn="tl">
                    <a:srgbClr val="000000">
                      <a:alpha val="43137"/>
                    </a:srgbClr>
                  </a:outerShdw>
                </a:effectLst>
              </a:rPr>
              <a:t>6. Law is the expression of the general will. Every citizen has a right to participate personally, or through his representative, in its formation. It must be the same for all, whether it protects or punishes. All citizens, being equal in the eyes of the law, are equally eligible to all dignities and to all public positions and occupations, according to their abilities, and without distinction except that of their virtues and talents.   </a:t>
            </a:r>
          </a:p>
          <a:p>
            <a:pPr eaLnBrk="1" hangingPunct="1">
              <a:buNone/>
            </a:pPr>
            <a:r>
              <a:rPr lang="en-US" sz="800" dirty="0" smtClean="0">
                <a:effectLst>
                  <a:outerShdw blurRad="38100" dist="38100" dir="2700000" algn="tl">
                    <a:srgbClr val="000000">
                      <a:alpha val="43137"/>
                    </a:srgbClr>
                  </a:outerShdw>
                </a:effectLst>
              </a:rPr>
              <a:t>7. No person shall be accused, arrested, or imprisoned except in the cases and according to the forms prescribed by law. Any one soliciting, transmitting, executing, or causing to be executed, any arbitrary order, shall be punished. But any citizen summoned or arrested in virtue of the law shall submit without delay, as resistance constitutes an offense.   </a:t>
            </a:r>
          </a:p>
          <a:p>
            <a:pPr eaLnBrk="1" hangingPunct="1">
              <a:buNone/>
            </a:pPr>
            <a:r>
              <a:rPr lang="en-US" sz="800" dirty="0" smtClean="0">
                <a:effectLst>
                  <a:outerShdw blurRad="38100" dist="38100" dir="2700000" algn="tl">
                    <a:srgbClr val="000000">
                      <a:alpha val="43137"/>
                    </a:srgbClr>
                  </a:outerShdw>
                </a:effectLst>
              </a:rPr>
              <a:t>8. The law shall provide for such punishments only as are strictly and obviously necessary....  </a:t>
            </a:r>
          </a:p>
        </p:txBody>
      </p:sp>
      <p:sp>
        <p:nvSpPr>
          <p:cNvPr id="5" name="Content Placeholder 4"/>
          <p:cNvSpPr>
            <a:spLocks noGrp="1"/>
          </p:cNvSpPr>
          <p:nvPr>
            <p:ph sz="half" idx="2"/>
          </p:nvPr>
        </p:nvSpPr>
        <p:spPr>
          <a:xfrm>
            <a:off x="4648200" y="2209800"/>
            <a:ext cx="4038600" cy="3733800"/>
          </a:xfrm>
        </p:spPr>
        <p:txBody>
          <a:bodyPr/>
          <a:lstStyle/>
          <a:p>
            <a:pPr>
              <a:buNone/>
            </a:pPr>
            <a:r>
              <a:rPr lang="en-US" sz="800" dirty="0" smtClean="0">
                <a:effectLst>
                  <a:outerShdw blurRad="38100" dist="38100" dir="2700000" algn="tl">
                    <a:srgbClr val="000000">
                      <a:alpha val="43137"/>
                    </a:srgbClr>
                  </a:outerShdw>
                </a:effectLst>
              </a:rPr>
              <a:t>9. As all persons are held innocent until they shall have been declared guilty, if arrest shall be deemed indispensable, all harshness not essential to the securing of the prisoner's person shall be severely repressed by law. </a:t>
            </a:r>
          </a:p>
          <a:p>
            <a:pPr>
              <a:buNone/>
            </a:pPr>
            <a:r>
              <a:rPr lang="en-US" sz="800" dirty="0" smtClean="0"/>
              <a:t>10. No one shall be disquieted on account of his opinions, including his religious views, provided their manifestation does not disturb the public order established by law.   </a:t>
            </a:r>
          </a:p>
          <a:p>
            <a:pPr>
              <a:buNone/>
            </a:pPr>
            <a:r>
              <a:rPr lang="en-US" sz="800" dirty="0" smtClean="0"/>
              <a:t>11. The free communication of ideas and opinions is one of the most precious of the rights of man. Every citizen may, accordingly, speak, write, and print with freedom, but shall be responsible for such abuses of this freedom as shall be defined by law.   </a:t>
            </a:r>
          </a:p>
          <a:p>
            <a:pPr>
              <a:buNone/>
            </a:pPr>
            <a:r>
              <a:rPr lang="en-US" sz="800" dirty="0" smtClean="0"/>
              <a:t>12. The security of the rights of man and of the citizen requires public military forces. These forces are, therefore, established for the good of all and not for the personal advantage of those to whom they shall be instructed.   </a:t>
            </a:r>
          </a:p>
          <a:p>
            <a:pPr>
              <a:buNone/>
            </a:pPr>
            <a:r>
              <a:rPr lang="en-US" sz="800" dirty="0" smtClean="0"/>
              <a:t>13. A common contribution is essential for the maintenance of the public forces and for the cost of administration. This should be equitably distributed among all the citizens in proportion to their means.   </a:t>
            </a:r>
          </a:p>
          <a:p>
            <a:pPr>
              <a:buNone/>
            </a:pPr>
            <a:r>
              <a:rPr lang="en-US" sz="800" dirty="0" smtClean="0"/>
              <a:t>14. All the citizens have a right to decide, either personally or by their representatives, as to the necessity of the public contribution; to grant this freely; to know to what uses it is put: and to fix the proportion, the mode of assessment and of collection and the duration of the taxes.   </a:t>
            </a:r>
          </a:p>
          <a:p>
            <a:pPr>
              <a:buNone/>
            </a:pPr>
            <a:r>
              <a:rPr lang="en-US" sz="800" dirty="0" smtClean="0"/>
              <a:t>15. Society has the right to require of every public agent an account of his administration.   </a:t>
            </a:r>
          </a:p>
          <a:p>
            <a:pPr>
              <a:buNone/>
            </a:pPr>
            <a:r>
              <a:rPr lang="en-US" sz="800" dirty="0" smtClean="0"/>
              <a:t>16. A society in which the observance of the law is not assured, nor the separation of powers defined, has no constitution at all.   </a:t>
            </a:r>
          </a:p>
          <a:p>
            <a:pPr>
              <a:buNone/>
            </a:pPr>
            <a:r>
              <a:rPr lang="en-US" sz="800" dirty="0" smtClean="0"/>
              <a:t>17. Since property is an inviolable and sacred right, no one shall be deprived thereof except where public necessity, legally determined, shall clearly demand it, and then only on condition that the owner shall have been previously and equitably indemnified</a:t>
            </a:r>
            <a:r>
              <a:rPr lang="en-US" sz="700" dirty="0" smtClean="0"/>
              <a:t>.</a:t>
            </a:r>
            <a:endParaRPr lang="en-US" sz="700" dirty="0"/>
          </a:p>
        </p:txBody>
      </p:sp>
      <p:sp>
        <p:nvSpPr>
          <p:cNvPr id="7172" name="Line 4"/>
          <p:cNvSpPr>
            <a:spLocks noChangeShapeType="1"/>
          </p:cNvSpPr>
          <p:nvPr/>
        </p:nvSpPr>
        <p:spPr bwMode="auto">
          <a:xfrm>
            <a:off x="228600" y="1295400"/>
            <a:ext cx="8686800" cy="0"/>
          </a:xfrm>
          <a:prstGeom prst="line">
            <a:avLst/>
          </a:prstGeom>
          <a:noFill/>
          <a:ln w="28575">
            <a:solidFill>
              <a:schemeClr val="tx1"/>
            </a:solidFill>
            <a:round/>
            <a:headEnd/>
            <a:tailEnd/>
          </a:ln>
        </p:spPr>
        <p:txBody>
          <a:bodyPr/>
          <a:lstStyle/>
          <a:p>
            <a:endParaRPr lang="en-US"/>
          </a:p>
        </p:txBody>
      </p:sp>
      <p:sp>
        <p:nvSpPr>
          <p:cNvPr id="6" name="TextBox 5"/>
          <p:cNvSpPr txBox="1"/>
          <p:nvPr/>
        </p:nvSpPr>
        <p:spPr>
          <a:xfrm>
            <a:off x="1066800" y="1371600"/>
            <a:ext cx="6934200" cy="707886"/>
          </a:xfrm>
          <a:prstGeom prst="rect">
            <a:avLst/>
          </a:prstGeom>
          <a:noFill/>
        </p:spPr>
        <p:txBody>
          <a:bodyPr wrap="square" rtlCol="0">
            <a:spAutoFit/>
          </a:bodyPr>
          <a:lstStyle/>
          <a:p>
            <a:pPr algn="ctr" eaLnBrk="1" hangingPunct="1">
              <a:buFont typeface="Arial" pitchFamily="34" charset="0"/>
              <a:buChar char="•"/>
            </a:pPr>
            <a:r>
              <a:rPr lang="en-US" sz="2000" b="1" dirty="0" smtClean="0">
                <a:effectLst>
                  <a:outerShdw blurRad="38100" dist="38100" dir="2700000" algn="tl">
                    <a:srgbClr val="000000">
                      <a:alpha val="43137"/>
                    </a:srgbClr>
                  </a:outerShdw>
                </a:effectLst>
                <a:latin typeface="Verdana" pitchFamily="34" charset="0"/>
              </a:rPr>
              <a:t>Destruction of privilege (nobility)</a:t>
            </a:r>
          </a:p>
          <a:p>
            <a:pPr algn="ctr">
              <a:buFont typeface="Arial" pitchFamily="34" charset="0"/>
              <a:buChar char="•"/>
            </a:pPr>
            <a:r>
              <a:rPr lang="en-US" sz="2000" b="1" i="1" dirty="0" smtClean="0">
                <a:solidFill>
                  <a:srgbClr val="C00000"/>
                </a:solidFill>
                <a:effectLst>
                  <a:outerShdw blurRad="38100" dist="38100" dir="2700000" algn="tl">
                    <a:srgbClr val="000000">
                      <a:alpha val="43137"/>
                    </a:srgbClr>
                  </a:outerShdw>
                </a:effectLst>
                <a:latin typeface="Verdana" pitchFamily="34" charset="0"/>
              </a:rPr>
              <a:t>Declaration of the Rights of Man</a:t>
            </a:r>
          </a:p>
        </p:txBody>
      </p:sp>
      <p:sp>
        <p:nvSpPr>
          <p:cNvPr id="7" name="TextBox 6"/>
          <p:cNvSpPr txBox="1"/>
          <p:nvPr/>
        </p:nvSpPr>
        <p:spPr>
          <a:xfrm>
            <a:off x="914400" y="5867400"/>
            <a:ext cx="6934200" cy="707886"/>
          </a:xfrm>
          <a:prstGeom prst="rect">
            <a:avLst/>
          </a:prstGeom>
          <a:noFill/>
        </p:spPr>
        <p:txBody>
          <a:bodyPr wrap="square" rtlCol="0">
            <a:spAutoFit/>
          </a:bodyPr>
          <a:lstStyle/>
          <a:p>
            <a:pPr algn="ctr" eaLnBrk="1" hangingPunct="1">
              <a:buFont typeface="Arial" pitchFamily="34" charset="0"/>
              <a:buChar char="•"/>
            </a:pPr>
            <a:r>
              <a:rPr lang="en-US" sz="2000" b="1" dirty="0" smtClean="0">
                <a:effectLst>
                  <a:outerShdw blurRad="38100" dist="38100" dir="2700000" algn="tl">
                    <a:srgbClr val="000000">
                      <a:alpha val="43137"/>
                    </a:srgbClr>
                  </a:outerShdw>
                </a:effectLst>
                <a:latin typeface="Verdana" pitchFamily="34" charset="0"/>
              </a:rPr>
              <a:t>Secularization of the church</a:t>
            </a:r>
          </a:p>
          <a:p>
            <a:pPr algn="ctr" eaLnBrk="1" hangingPunct="1">
              <a:buFont typeface="Arial" pitchFamily="34" charset="0"/>
              <a:buChar char="•"/>
            </a:pPr>
            <a:r>
              <a:rPr lang="en-US" sz="2000" b="1" dirty="0" smtClean="0">
                <a:solidFill>
                  <a:srgbClr val="C00000"/>
                </a:solidFill>
                <a:effectLst>
                  <a:outerShdw blurRad="38100" dist="38100" dir="2700000" algn="tl">
                    <a:srgbClr val="000000">
                      <a:alpha val="43137"/>
                    </a:srgbClr>
                  </a:outerShdw>
                </a:effectLst>
                <a:latin typeface="Verdana" pitchFamily="34" charset="0"/>
              </a:rPr>
              <a:t>New Constitution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0" end="0"/>
                                            </p:txEl>
                                          </p:spTgt>
                                        </p:tgtEl>
                                        <p:attrNameLst>
                                          <p:attrName>style.visibility</p:attrName>
                                        </p:attrNameLst>
                                      </p:cBhvr>
                                      <p:to>
                                        <p:strVal val="visible"/>
                                      </p:to>
                                    </p:set>
                                    <p:anim calcmode="lin" valueType="num">
                                      <p:cBhvr additive="base">
                                        <p:cTn id="19"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171">
                                            <p:txEl>
                                              <p:pRg st="1" end="1"/>
                                            </p:txEl>
                                          </p:spTgt>
                                        </p:tgtEl>
                                        <p:attrNameLst>
                                          <p:attrName>style.visibility</p:attrName>
                                        </p:attrNameLst>
                                      </p:cBhvr>
                                      <p:to>
                                        <p:strVal val="visible"/>
                                      </p:to>
                                    </p:set>
                                    <p:anim calcmode="lin" valueType="num">
                                      <p:cBhvr additive="base">
                                        <p:cTn id="2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171">
                                            <p:txEl>
                                              <p:pRg st="2" end="2"/>
                                            </p:txEl>
                                          </p:spTgt>
                                        </p:tgtEl>
                                        <p:attrNameLst>
                                          <p:attrName>style.visibility</p:attrName>
                                        </p:attrNameLst>
                                      </p:cBhvr>
                                      <p:to>
                                        <p:strVal val="visible"/>
                                      </p:to>
                                    </p:set>
                                    <p:anim calcmode="lin" valueType="num">
                                      <p:cBhvr additive="base">
                                        <p:cTn id="2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171">
                                            <p:txEl>
                                              <p:pRg st="3" end="3"/>
                                            </p:txEl>
                                          </p:spTgt>
                                        </p:tgtEl>
                                        <p:attrNameLst>
                                          <p:attrName>style.visibility</p:attrName>
                                        </p:attrNameLst>
                                      </p:cBhvr>
                                      <p:to>
                                        <p:strVal val="visible"/>
                                      </p:to>
                                    </p:set>
                                    <p:anim calcmode="lin" valueType="num">
                                      <p:cBhvr additive="base">
                                        <p:cTn id="3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 calcmode="lin" valueType="num">
                                      <p:cBhvr additive="base">
                                        <p:cTn id="3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171">
                                            <p:txEl>
                                              <p:pRg st="5" end="5"/>
                                            </p:txEl>
                                          </p:spTgt>
                                        </p:tgtEl>
                                        <p:attrNameLst>
                                          <p:attrName>style.visibility</p:attrName>
                                        </p:attrNameLst>
                                      </p:cBhvr>
                                      <p:to>
                                        <p:strVal val="visible"/>
                                      </p:to>
                                    </p:set>
                                    <p:anim calcmode="lin" valueType="num">
                                      <p:cBhvr additive="base">
                                        <p:cTn id="39"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1">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171">
                                            <p:txEl>
                                              <p:pRg st="7" end="7"/>
                                            </p:txEl>
                                          </p:spTgt>
                                        </p:tgtEl>
                                        <p:attrNameLst>
                                          <p:attrName>style.visibility</p:attrName>
                                        </p:attrNameLst>
                                      </p:cBhvr>
                                      <p:to>
                                        <p:strVal val="visible"/>
                                      </p:to>
                                    </p:set>
                                    <p:anim calcmode="lin" valueType="num">
                                      <p:cBhvr additive="base">
                                        <p:cTn id="47"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 calcmode="lin" valueType="num">
                                      <p:cBhvr additive="base">
                                        <p:cTn id="5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 calcmode="lin" valueType="num">
                                      <p:cBhvr additive="base">
                                        <p:cTn id="5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 calcmode="lin" valueType="num">
                                      <p:cBhvr additive="base">
                                        <p:cTn id="6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
                                            <p:txEl>
                                              <p:pRg st="3" end="3"/>
                                            </p:txEl>
                                          </p:spTgt>
                                        </p:tgtEl>
                                        <p:attrNameLst>
                                          <p:attrName>style.visibility</p:attrName>
                                        </p:attrNameLst>
                                      </p:cBhvr>
                                      <p:to>
                                        <p:strVal val="visible"/>
                                      </p:to>
                                    </p:set>
                                    <p:anim calcmode="lin" valueType="num">
                                      <p:cBhvr additive="base">
                                        <p:cTn id="6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
                                            <p:txEl>
                                              <p:pRg st="4" end="4"/>
                                            </p:txEl>
                                          </p:spTgt>
                                        </p:tgtEl>
                                        <p:attrNameLst>
                                          <p:attrName>style.visibility</p:attrName>
                                        </p:attrNameLst>
                                      </p:cBhvr>
                                      <p:to>
                                        <p:strVal val="visible"/>
                                      </p:to>
                                    </p:set>
                                    <p:anim calcmode="lin" valueType="num">
                                      <p:cBhvr additive="base">
                                        <p:cTn id="6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
                                            <p:txEl>
                                              <p:pRg st="5" end="5"/>
                                            </p:txEl>
                                          </p:spTgt>
                                        </p:tgtEl>
                                        <p:attrNameLst>
                                          <p:attrName>style.visibility</p:attrName>
                                        </p:attrNameLst>
                                      </p:cBhvr>
                                      <p:to>
                                        <p:strVal val="visible"/>
                                      </p:to>
                                    </p:set>
                                    <p:anim calcmode="lin" valueType="num">
                                      <p:cBhvr additive="base">
                                        <p:cTn id="7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
                                            <p:txEl>
                                              <p:pRg st="6" end="6"/>
                                            </p:txEl>
                                          </p:spTgt>
                                        </p:tgtEl>
                                        <p:attrNameLst>
                                          <p:attrName>style.visibility</p:attrName>
                                        </p:attrNameLst>
                                      </p:cBhvr>
                                      <p:to>
                                        <p:strVal val="visible"/>
                                      </p:to>
                                    </p:set>
                                    <p:anim calcmode="lin" valueType="num">
                                      <p:cBhvr additive="base">
                                        <p:cTn id="7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
                                            <p:txEl>
                                              <p:pRg st="7" end="7"/>
                                            </p:txEl>
                                          </p:spTgt>
                                        </p:tgtEl>
                                        <p:attrNameLst>
                                          <p:attrName>style.visibility</p:attrName>
                                        </p:attrNameLst>
                                      </p:cBhvr>
                                      <p:to>
                                        <p:strVal val="visible"/>
                                      </p:to>
                                    </p:set>
                                    <p:anim calcmode="lin" valueType="num">
                                      <p:cBhvr additive="base">
                                        <p:cTn id="8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
                                            <p:txEl>
                                              <p:pRg st="8" end="8"/>
                                            </p:txEl>
                                          </p:spTgt>
                                        </p:tgtEl>
                                        <p:attrNameLst>
                                          <p:attrName>style.visibility</p:attrName>
                                        </p:attrNameLst>
                                      </p:cBhvr>
                                      <p:to>
                                        <p:strVal val="visible"/>
                                      </p:to>
                                    </p:set>
                                    <p:anim calcmode="lin" valueType="num">
                                      <p:cBhvr additive="base">
                                        <p:cTn id="8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7">
                                            <p:txEl>
                                              <p:pRg st="0" end="0"/>
                                            </p:txEl>
                                          </p:spTgt>
                                        </p:tgtEl>
                                        <p:attrNameLst>
                                          <p:attrName>style.visibility</p:attrName>
                                        </p:attrNameLst>
                                      </p:cBhvr>
                                      <p:to>
                                        <p:strVal val="visible"/>
                                      </p:to>
                                    </p:set>
                                    <p:anim calcmode="lin" valueType="num">
                                      <p:cBhvr additive="base">
                                        <p:cTn id="9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7">
                                            <p:txEl>
                                              <p:pRg st="1" end="1"/>
                                            </p:txEl>
                                          </p:spTgt>
                                        </p:tgtEl>
                                        <p:attrNameLst>
                                          <p:attrName>style.visibility</p:attrName>
                                        </p:attrNameLst>
                                      </p:cBhvr>
                                      <p:to>
                                        <p:strVal val="visible"/>
                                      </p:to>
                                    </p:set>
                                    <p:anim calcmode="lin" valueType="num">
                                      <p:cBhvr additive="base">
                                        <p:cTn id="9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P spid="5" grpId="0" uiExpand="1" build="p"/>
      <p:bldP spid="6"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solidFill>
                  <a:srgbClr val="C00000"/>
                </a:solidFill>
                <a:effectLst>
                  <a:outerShdw blurRad="38100" dist="38100" dir="2700000" algn="tl">
                    <a:srgbClr val="000000">
                      <a:alpha val="43137"/>
                    </a:srgbClr>
                  </a:outerShdw>
                </a:effectLst>
                <a:latin typeface="Georgia" pitchFamily="18" charset="0"/>
              </a:rPr>
              <a:t>First Stage (1789-1793)</a:t>
            </a:r>
          </a:p>
        </p:txBody>
      </p:sp>
      <p:sp>
        <p:nvSpPr>
          <p:cNvPr id="4099" name="Rectangle 3"/>
          <p:cNvSpPr>
            <a:spLocks noGrp="1" noChangeArrowheads="1"/>
          </p:cNvSpPr>
          <p:nvPr>
            <p:ph type="body" sz="half" idx="1"/>
          </p:nvPr>
        </p:nvSpPr>
        <p:spPr>
          <a:xfrm>
            <a:off x="304800" y="1447800"/>
            <a:ext cx="3810000" cy="4953000"/>
          </a:xfrm>
        </p:spPr>
        <p:txBody>
          <a:bodyPr/>
          <a:lstStyle/>
          <a:p>
            <a:pPr eaLnBrk="1" hangingPunct="1">
              <a:lnSpc>
                <a:spcPct val="90000"/>
              </a:lnSpc>
            </a:pPr>
            <a:r>
              <a:rPr lang="en-US" sz="2400" b="1" dirty="0" smtClean="0">
                <a:effectLst>
                  <a:outerShdw blurRad="38100" dist="38100" dir="2700000" algn="tl">
                    <a:srgbClr val="000000">
                      <a:alpha val="43137"/>
                    </a:srgbClr>
                  </a:outerShdw>
                </a:effectLst>
                <a:latin typeface="Verdana" pitchFamily="34" charset="0"/>
              </a:rPr>
              <a:t>King Louis XVI desired raising new </a:t>
            </a:r>
            <a:r>
              <a:rPr lang="en-US" sz="2400" b="1" dirty="0" smtClean="0">
                <a:solidFill>
                  <a:srgbClr val="C00000"/>
                </a:solidFill>
                <a:effectLst>
                  <a:outerShdw blurRad="38100" dist="38100" dir="2700000" algn="tl">
                    <a:srgbClr val="000000">
                      <a:alpha val="43137"/>
                    </a:srgbClr>
                  </a:outerShdw>
                </a:effectLst>
                <a:latin typeface="Verdana" pitchFamily="34" charset="0"/>
              </a:rPr>
              <a:t>taxes</a:t>
            </a:r>
          </a:p>
          <a:p>
            <a:pPr lvl="1" eaLnBrk="1" hangingPunct="1">
              <a:lnSpc>
                <a:spcPct val="90000"/>
              </a:lnSpc>
              <a:buFont typeface="Verdana" pitchFamily="34" charset="0"/>
              <a:buChar char="—"/>
            </a:pPr>
            <a:r>
              <a:rPr lang="en-US" sz="2000" dirty="0" smtClean="0">
                <a:latin typeface="Verdana" pitchFamily="34" charset="0"/>
              </a:rPr>
              <a:t>to stabilize economy</a:t>
            </a:r>
          </a:p>
          <a:p>
            <a:pPr eaLnBrk="1" hangingPunct="1">
              <a:lnSpc>
                <a:spcPct val="90000"/>
              </a:lnSpc>
            </a:pPr>
            <a:r>
              <a:rPr lang="en-US" sz="2400" b="1" dirty="0" smtClean="0">
                <a:effectLst>
                  <a:outerShdw blurRad="38100" dist="38100" dir="2700000" algn="tl">
                    <a:srgbClr val="000000">
                      <a:alpha val="43137"/>
                    </a:srgbClr>
                  </a:outerShdw>
                </a:effectLst>
                <a:latin typeface="Verdana" pitchFamily="34" charset="0"/>
              </a:rPr>
              <a:t>King called the </a:t>
            </a:r>
            <a:r>
              <a:rPr lang="en-US" sz="2400" b="1" dirty="0" smtClean="0">
                <a:solidFill>
                  <a:srgbClr val="C00000"/>
                </a:solidFill>
                <a:effectLst>
                  <a:outerShdw blurRad="38100" dist="38100" dir="2700000" algn="tl">
                    <a:srgbClr val="000000">
                      <a:alpha val="43137"/>
                    </a:srgbClr>
                  </a:outerShdw>
                </a:effectLst>
                <a:latin typeface="Verdana" pitchFamily="34" charset="0"/>
              </a:rPr>
              <a:t>Estates General</a:t>
            </a:r>
          </a:p>
          <a:p>
            <a:pPr eaLnBrk="1" hangingPunct="1">
              <a:lnSpc>
                <a:spcPct val="90000"/>
              </a:lnSpc>
              <a:buNone/>
            </a:pPr>
            <a:endParaRPr lang="en-US" sz="800" b="1" i="1" dirty="0" smtClean="0">
              <a:solidFill>
                <a:srgbClr val="C00000"/>
              </a:solidFill>
              <a:effectLst>
                <a:outerShdw blurRad="38100" dist="38100" dir="2700000" algn="tl">
                  <a:srgbClr val="000000">
                    <a:alpha val="43137"/>
                  </a:srgbClr>
                </a:outerShdw>
              </a:effectLst>
              <a:latin typeface="Verdana" pitchFamily="34" charset="0"/>
            </a:endParaRPr>
          </a:p>
          <a:p>
            <a:pPr lvl="1" eaLnBrk="1" hangingPunct="1">
              <a:lnSpc>
                <a:spcPct val="90000"/>
              </a:lnSpc>
            </a:pPr>
            <a:r>
              <a:rPr lang="en-US" sz="1800" dirty="0" smtClean="0">
                <a:effectLst>
                  <a:outerShdw blurRad="38100" dist="38100" dir="2700000" algn="tl">
                    <a:srgbClr val="000000">
                      <a:alpha val="43137"/>
                    </a:srgbClr>
                  </a:outerShdw>
                </a:effectLst>
                <a:latin typeface="Verdana" pitchFamily="34" charset="0"/>
              </a:rPr>
              <a:t>3 estates = 3 Classes</a:t>
            </a:r>
          </a:p>
          <a:p>
            <a:pPr lvl="1" eaLnBrk="1" hangingPunct="1">
              <a:lnSpc>
                <a:spcPct val="90000"/>
              </a:lnSpc>
              <a:buNone/>
            </a:pPr>
            <a:endParaRPr lang="en-US" sz="500" b="1" dirty="0" smtClean="0">
              <a:solidFill>
                <a:srgbClr val="C00000"/>
              </a:solidFill>
              <a:effectLst>
                <a:outerShdw blurRad="38100" dist="38100" dir="2700000" algn="tl">
                  <a:srgbClr val="000000">
                    <a:alpha val="43137"/>
                  </a:srgbClr>
                </a:outerShdw>
              </a:effectLst>
              <a:latin typeface="Verdana" pitchFamily="34" charset="0"/>
            </a:endParaRPr>
          </a:p>
          <a:p>
            <a:pPr lvl="1" eaLnBrk="1" hangingPunct="1">
              <a:lnSpc>
                <a:spcPct val="90000"/>
              </a:lnSpc>
              <a:buFont typeface="Arial" pitchFamily="34" charset="0"/>
              <a:buChar char="•"/>
            </a:pPr>
            <a:r>
              <a:rPr lang="en-US" sz="2000" dirty="0" smtClean="0"/>
              <a:t>Made up of members from the Three Estates</a:t>
            </a:r>
          </a:p>
          <a:p>
            <a:pPr lvl="1" eaLnBrk="1" hangingPunct="1">
              <a:lnSpc>
                <a:spcPct val="90000"/>
              </a:lnSpc>
              <a:buNone/>
            </a:pPr>
            <a:endParaRPr lang="en-US" sz="500" dirty="0" smtClean="0"/>
          </a:p>
          <a:p>
            <a:pPr lvl="1" eaLnBrk="1" hangingPunct="1">
              <a:lnSpc>
                <a:spcPct val="90000"/>
              </a:lnSpc>
              <a:buFont typeface="Arial" pitchFamily="34" charset="0"/>
              <a:buChar char="•"/>
            </a:pPr>
            <a:r>
              <a:rPr lang="en-US" sz="2000" dirty="0" smtClean="0"/>
              <a:t>Each estate had </a:t>
            </a:r>
            <a:r>
              <a:rPr lang="en-US" sz="2000" b="1" dirty="0" smtClean="0">
                <a:solidFill>
                  <a:srgbClr val="C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one</a:t>
            </a:r>
            <a:r>
              <a:rPr lang="en-US" sz="2000" dirty="0" smtClean="0"/>
              <a:t> vote</a:t>
            </a:r>
          </a:p>
          <a:p>
            <a:pPr lvl="1" eaLnBrk="1" hangingPunct="1">
              <a:lnSpc>
                <a:spcPct val="90000"/>
              </a:lnSpc>
              <a:buNone/>
            </a:pPr>
            <a:r>
              <a:rPr lang="en-US" sz="500" b="1" i="1" dirty="0" smtClean="0">
                <a:solidFill>
                  <a:srgbClr val="C00000"/>
                </a:solidFill>
                <a:effectLst>
                  <a:outerShdw blurRad="38100" dist="38100" dir="2700000" algn="tl">
                    <a:srgbClr val="000000">
                      <a:alpha val="43137"/>
                    </a:srgbClr>
                  </a:outerShdw>
                </a:effectLst>
                <a:latin typeface="Verdana" pitchFamily="34" charset="0"/>
              </a:rPr>
              <a:t> </a:t>
            </a:r>
          </a:p>
          <a:p>
            <a:pPr lvl="1" eaLnBrk="1" hangingPunct="1">
              <a:lnSpc>
                <a:spcPct val="90000"/>
              </a:lnSpc>
            </a:pPr>
            <a:r>
              <a:rPr lang="en-US" sz="2000" dirty="0" smtClean="0">
                <a:latin typeface="Verdana" pitchFamily="34" charset="0"/>
              </a:rPr>
              <a:t>Not met for 150 years</a:t>
            </a:r>
          </a:p>
          <a:p>
            <a:pPr lvl="1" eaLnBrk="1" hangingPunct="1">
              <a:lnSpc>
                <a:spcPct val="90000"/>
              </a:lnSpc>
              <a:buNone/>
            </a:pPr>
            <a:endParaRPr lang="en-US" sz="500" b="1" dirty="0" smtClean="0">
              <a:solidFill>
                <a:srgbClr val="C00000"/>
              </a:solidFill>
              <a:effectLst>
                <a:outerShdw blurRad="38100" dist="38100" dir="2700000" algn="tl">
                  <a:srgbClr val="000000">
                    <a:alpha val="43137"/>
                  </a:srgbClr>
                </a:outerShdw>
              </a:effectLst>
              <a:latin typeface="Verdana" pitchFamily="34" charset="0"/>
            </a:endParaRPr>
          </a:p>
          <a:p>
            <a:pPr lvl="1" eaLnBrk="1" hangingPunct="1">
              <a:lnSpc>
                <a:spcPct val="90000"/>
              </a:lnSpc>
            </a:pPr>
            <a:r>
              <a:rPr lang="en-US" sz="2000" dirty="0" smtClean="0">
                <a:latin typeface="Verdana" pitchFamily="34" charset="0"/>
              </a:rPr>
              <a:t>Needed to meet</a:t>
            </a:r>
          </a:p>
        </p:txBody>
      </p:sp>
      <p:sp>
        <p:nvSpPr>
          <p:cNvPr id="4100" name="Line 4"/>
          <p:cNvSpPr>
            <a:spLocks noChangeShapeType="1"/>
          </p:cNvSpPr>
          <p:nvPr/>
        </p:nvSpPr>
        <p:spPr bwMode="auto">
          <a:xfrm>
            <a:off x="228600" y="1219200"/>
            <a:ext cx="8686800" cy="0"/>
          </a:xfrm>
          <a:prstGeom prst="line">
            <a:avLst/>
          </a:prstGeom>
          <a:noFill/>
          <a:ln w="28575">
            <a:solidFill>
              <a:schemeClr val="tx1"/>
            </a:solidFill>
            <a:round/>
            <a:headEnd/>
            <a:tailEnd/>
          </a:ln>
        </p:spPr>
        <p:txBody>
          <a:bodyPr/>
          <a:lstStyle/>
          <a:p>
            <a:endParaRPr lang="en-US"/>
          </a:p>
        </p:txBody>
      </p:sp>
      <p:pic>
        <p:nvPicPr>
          <p:cNvPr id="4101" name="Picture 6" descr="kagan631"/>
          <p:cNvPicPr>
            <a:picLocks noGrp="1" noChangeAspect="1" noChangeArrowheads="1"/>
          </p:cNvPicPr>
          <p:nvPr>
            <p:ph sz="half" idx="2"/>
          </p:nvPr>
        </p:nvPicPr>
        <p:blipFill>
          <a:blip r:embed="rId3" cstate="print"/>
          <a:srcRect/>
          <a:stretch>
            <a:fillRect/>
          </a:stretch>
        </p:blipFill>
        <p:spPr>
          <a:xfrm>
            <a:off x="4191000" y="1524000"/>
            <a:ext cx="4689106" cy="3276600"/>
          </a:xfrm>
          <a:effectLst>
            <a:outerShdw blurRad="292100" dist="139700" dir="2700000" algn="tl" rotWithShape="0">
              <a:srgbClr val="333333">
                <a:alpha val="65000"/>
              </a:srgbClr>
            </a:outerShdw>
          </a:effectLst>
        </p:spPr>
      </p:pic>
      <p:sp>
        <p:nvSpPr>
          <p:cNvPr id="7" name="TextBox 6"/>
          <p:cNvSpPr txBox="1"/>
          <p:nvPr/>
        </p:nvSpPr>
        <p:spPr>
          <a:xfrm>
            <a:off x="4191000" y="5029200"/>
            <a:ext cx="4800600" cy="1505027"/>
          </a:xfrm>
          <a:prstGeom prst="rect">
            <a:avLst/>
          </a:prstGeom>
          <a:noFill/>
        </p:spPr>
        <p:txBody>
          <a:bodyPr wrap="square" rtlCol="0">
            <a:spAutoFit/>
          </a:bodyPr>
          <a:lstStyle/>
          <a:p>
            <a:pPr eaLnBrk="1" hangingPunct="1">
              <a:lnSpc>
                <a:spcPct val="90000"/>
              </a:lnSpc>
              <a:buFont typeface="Arial" pitchFamily="34" charset="0"/>
              <a:buChar char="•"/>
            </a:pPr>
            <a:r>
              <a:rPr lang="en-US" sz="2400" dirty="0" smtClean="0">
                <a:latin typeface="Verdana" pitchFamily="34" charset="0"/>
              </a:rPr>
              <a:t> Certified by Parliament </a:t>
            </a:r>
          </a:p>
          <a:p>
            <a:pPr eaLnBrk="1" hangingPunct="1">
              <a:lnSpc>
                <a:spcPct val="90000"/>
              </a:lnSpc>
            </a:pPr>
            <a:r>
              <a:rPr lang="en-US" sz="2400" dirty="0" smtClean="0">
                <a:latin typeface="Verdana" pitchFamily="34" charset="0"/>
              </a:rPr>
              <a:t>  (high court)</a:t>
            </a:r>
          </a:p>
          <a:p>
            <a:pPr eaLnBrk="1" hangingPunct="1">
              <a:lnSpc>
                <a:spcPct val="90000"/>
              </a:lnSpc>
            </a:pPr>
            <a:endParaRPr lang="en-US" sz="1000" dirty="0" smtClean="0">
              <a:latin typeface="Verdana" pitchFamily="34" charset="0"/>
            </a:endParaRPr>
          </a:p>
          <a:p>
            <a:pPr eaLnBrk="1" hangingPunct="1">
              <a:lnSpc>
                <a:spcPct val="90000"/>
              </a:lnSpc>
              <a:buFont typeface="Arial" pitchFamily="34" charset="0"/>
              <a:buChar char="•"/>
            </a:pPr>
            <a:r>
              <a:rPr lang="en-US" sz="2400" dirty="0" smtClean="0">
                <a:latin typeface="Verdana" pitchFamily="34" charset="0"/>
              </a:rPr>
              <a:t> Election in early 1789</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anim calcmode="lin" valueType="num">
                                      <p:cBhvr additive="base">
                                        <p:cTn id="31"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099">
                                            <p:txEl>
                                              <p:pRg st="8" end="8"/>
                                            </p:txEl>
                                          </p:spTgt>
                                        </p:tgtEl>
                                        <p:attrNameLst>
                                          <p:attrName>style.visibility</p:attrName>
                                        </p:attrNameLst>
                                      </p:cBhvr>
                                      <p:to>
                                        <p:strVal val="visible"/>
                                      </p:to>
                                    </p:set>
                                    <p:anim calcmode="lin" valueType="num">
                                      <p:cBhvr additive="base">
                                        <p:cTn id="37" dur="500" fill="hold"/>
                                        <p:tgtEl>
                                          <p:spTgt spid="4099">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099">
                                            <p:txEl>
                                              <p:pRg st="10" end="10"/>
                                            </p:txEl>
                                          </p:spTgt>
                                        </p:tgtEl>
                                        <p:attrNameLst>
                                          <p:attrName>style.visibility</p:attrName>
                                        </p:attrNameLst>
                                      </p:cBhvr>
                                      <p:to>
                                        <p:strVal val="visible"/>
                                      </p:to>
                                    </p:set>
                                    <p:anim calcmode="lin" valueType="num">
                                      <p:cBhvr additive="base">
                                        <p:cTn id="43" dur="500" fill="hold"/>
                                        <p:tgtEl>
                                          <p:spTgt spid="4099">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099">
                                            <p:txEl>
                                              <p:pRg st="12" end="12"/>
                                            </p:txEl>
                                          </p:spTgt>
                                        </p:tgtEl>
                                        <p:attrNameLst>
                                          <p:attrName>style.visibility</p:attrName>
                                        </p:attrNameLst>
                                      </p:cBhvr>
                                      <p:to>
                                        <p:strVal val="visible"/>
                                      </p:to>
                                    </p:set>
                                    <p:anim calcmode="lin" valueType="num">
                                      <p:cBhvr additive="base">
                                        <p:cTn id="49" dur="500" fill="hold"/>
                                        <p:tgtEl>
                                          <p:spTgt spid="4099">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99">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 calcmode="lin" valueType="num">
                                      <p:cBhvr additive="base">
                                        <p:cTn id="5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0" end="0"/>
                                            </p:txEl>
                                          </p:spTgt>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0"/>
                                  </p:stCondLst>
                                  <p:childTnLst>
                                    <p:set>
                                      <p:cBhvr>
                                        <p:cTn id="58" dur="1" fill="hold">
                                          <p:stCondLst>
                                            <p:cond delay="0"/>
                                          </p:stCondLst>
                                        </p:cTn>
                                        <p:tgtEl>
                                          <p:spTgt spid="7">
                                            <p:txEl>
                                              <p:pRg st="1" end="1"/>
                                            </p:txEl>
                                          </p:spTgt>
                                        </p:tgtEl>
                                        <p:attrNameLst>
                                          <p:attrName>style.visibility</p:attrName>
                                        </p:attrNameLst>
                                      </p:cBhvr>
                                      <p:to>
                                        <p:strVal val="visible"/>
                                      </p:to>
                                    </p:set>
                                    <p:anim calcmode="lin" valueType="num">
                                      <p:cBhvr additive="base">
                                        <p:cTn id="5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7">
                                            <p:txEl>
                                              <p:pRg st="3" end="3"/>
                                            </p:txEl>
                                          </p:spTgt>
                                        </p:tgtEl>
                                        <p:attrNameLst>
                                          <p:attrName>style.visibility</p:attrName>
                                        </p:attrNameLst>
                                      </p:cBhvr>
                                      <p:to>
                                        <p:strVal val="visible"/>
                                      </p:to>
                                    </p:set>
                                    <p:anim calcmode="lin" valueType="num">
                                      <p:cBhvr additive="base">
                                        <p:cTn id="6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solidFill>
                  <a:srgbClr val="C00000"/>
                </a:solidFill>
                <a:latin typeface="Georgia" pitchFamily="18" charset="0"/>
              </a:rPr>
              <a:t>The Estates-General Meets</a:t>
            </a:r>
            <a:endParaRPr lang="en-US" b="1" dirty="0" smtClean="0">
              <a:solidFill>
                <a:srgbClr val="C00000"/>
              </a:solidFill>
              <a:effectLst>
                <a:outerShdw blurRad="38100" dist="38100" dir="2700000" algn="tl">
                  <a:srgbClr val="000000">
                    <a:alpha val="43137"/>
                  </a:srgbClr>
                </a:outerShdw>
              </a:effectLst>
              <a:latin typeface="Georgia" pitchFamily="18" charset="0"/>
            </a:endParaRPr>
          </a:p>
        </p:txBody>
      </p:sp>
      <p:sp>
        <p:nvSpPr>
          <p:cNvPr id="4099" name="Rectangle 3"/>
          <p:cNvSpPr>
            <a:spLocks noGrp="1" noChangeArrowheads="1"/>
          </p:cNvSpPr>
          <p:nvPr>
            <p:ph type="body" sz="half" idx="1"/>
          </p:nvPr>
        </p:nvSpPr>
        <p:spPr>
          <a:xfrm>
            <a:off x="152400" y="1219200"/>
            <a:ext cx="4191000" cy="5334000"/>
          </a:xfrm>
        </p:spPr>
        <p:txBody>
          <a:bodyPr/>
          <a:lstStyle/>
          <a:p>
            <a:r>
              <a:rPr lang="en-US" sz="2300" dirty="0" smtClean="0">
                <a:latin typeface="Verdana" pitchFamily="34" charset="0"/>
                <a:ea typeface="Verdana" pitchFamily="34" charset="0"/>
                <a:cs typeface="Verdana" pitchFamily="34" charset="0"/>
              </a:rPr>
              <a:t>The matter at hand was </a:t>
            </a:r>
            <a:r>
              <a:rPr lang="en-US" sz="2300" b="1" dirty="0" smtClean="0">
                <a:solidFill>
                  <a:srgbClr val="C00000"/>
                </a:solidFill>
                <a:latin typeface="Verdana" pitchFamily="34" charset="0"/>
                <a:ea typeface="Verdana" pitchFamily="34" charset="0"/>
                <a:cs typeface="Verdana" pitchFamily="34" charset="0"/>
              </a:rPr>
              <a:t>taxes</a:t>
            </a:r>
          </a:p>
          <a:p>
            <a:r>
              <a:rPr lang="en-US" sz="2300" dirty="0" smtClean="0">
                <a:latin typeface="Verdana" pitchFamily="34" charset="0"/>
                <a:ea typeface="Verdana" pitchFamily="34" charset="0"/>
                <a:cs typeface="Verdana" pitchFamily="34" charset="0"/>
              </a:rPr>
              <a:t>The King intended for the </a:t>
            </a:r>
            <a:r>
              <a:rPr lang="en-US" sz="2300" b="1" dirty="0" smtClean="0">
                <a:solidFill>
                  <a:srgbClr val="C00000"/>
                </a:solidFill>
                <a:latin typeface="Verdana" pitchFamily="34" charset="0"/>
                <a:ea typeface="Verdana" pitchFamily="34" charset="0"/>
                <a:cs typeface="Verdana" pitchFamily="34" charset="0"/>
              </a:rPr>
              <a:t>Third Estate </a:t>
            </a:r>
            <a:r>
              <a:rPr lang="en-US" sz="2300" dirty="0" smtClean="0">
                <a:latin typeface="Verdana" pitchFamily="34" charset="0"/>
                <a:ea typeface="Verdana" pitchFamily="34" charset="0"/>
                <a:cs typeface="Verdana" pitchFamily="34" charset="0"/>
              </a:rPr>
              <a:t>to be there as a Symbol, </a:t>
            </a:r>
          </a:p>
          <a:p>
            <a:pPr lvl="1"/>
            <a:r>
              <a:rPr lang="en-US" sz="2000" b="1" dirty="0" smtClean="0">
                <a:solidFill>
                  <a:srgbClr val="C00000"/>
                </a:solidFill>
                <a:latin typeface="Verdana" pitchFamily="34" charset="0"/>
                <a:ea typeface="Verdana" pitchFamily="34" charset="0"/>
                <a:cs typeface="Verdana" pitchFamily="34" charset="0"/>
              </a:rPr>
              <a:t>no power</a:t>
            </a:r>
          </a:p>
          <a:p>
            <a:pPr lvl="1"/>
            <a:r>
              <a:rPr lang="en-US" sz="2000" dirty="0" smtClean="0">
                <a:latin typeface="Verdana" pitchFamily="34" charset="0"/>
                <a:ea typeface="Verdana" pitchFamily="34" charset="0"/>
                <a:cs typeface="Verdana" pitchFamily="34" charset="0"/>
              </a:rPr>
              <a:t>The Third Estate wanted to meet as one body, and</a:t>
            </a:r>
            <a:r>
              <a:rPr lang="en-US" sz="2000" b="1" dirty="0" smtClean="0">
                <a:solidFill>
                  <a:srgbClr val="C00000"/>
                </a:solidFill>
                <a:latin typeface="Verdana" pitchFamily="34" charset="0"/>
                <a:ea typeface="Verdana" pitchFamily="34" charset="0"/>
                <a:cs typeface="Verdana" pitchFamily="34" charset="0"/>
              </a:rPr>
              <a:t> 1 vote per person</a:t>
            </a:r>
          </a:p>
          <a:p>
            <a:pPr eaLnBrk="1" hangingPunct="1">
              <a:lnSpc>
                <a:spcPct val="90000"/>
              </a:lnSpc>
            </a:pPr>
            <a:r>
              <a:rPr lang="en-US" sz="2300" dirty="0" smtClean="0">
                <a:latin typeface="Verdana" pitchFamily="34" charset="0"/>
              </a:rPr>
              <a:t>Finally met in Spring 1789</a:t>
            </a:r>
          </a:p>
          <a:p>
            <a:pPr lvl="1">
              <a:lnSpc>
                <a:spcPct val="90000"/>
              </a:lnSpc>
              <a:buFont typeface="Verdana" pitchFamily="34" charset="0"/>
              <a:buChar char="—"/>
            </a:pPr>
            <a:r>
              <a:rPr lang="en-US" sz="2000" dirty="0" smtClean="0">
                <a:latin typeface="Verdana" pitchFamily="34" charset="0"/>
              </a:rPr>
              <a:t>1</a:t>
            </a:r>
            <a:r>
              <a:rPr lang="en-US" sz="2000" baseline="30000" dirty="0" smtClean="0">
                <a:latin typeface="Verdana" pitchFamily="34" charset="0"/>
              </a:rPr>
              <a:t>st</a:t>
            </a:r>
            <a:r>
              <a:rPr lang="en-US" sz="2000" dirty="0" smtClean="0">
                <a:latin typeface="Verdana" pitchFamily="34" charset="0"/>
              </a:rPr>
              <a:t> &amp; 2</a:t>
            </a:r>
            <a:r>
              <a:rPr lang="en-US" sz="2000" baseline="30000" dirty="0" smtClean="0">
                <a:latin typeface="Verdana" pitchFamily="34" charset="0"/>
              </a:rPr>
              <a:t>nd</a:t>
            </a:r>
            <a:r>
              <a:rPr lang="en-US" sz="2000" dirty="0" smtClean="0">
                <a:latin typeface="Verdana" pitchFamily="34" charset="0"/>
              </a:rPr>
              <a:t> Estate voted against</a:t>
            </a:r>
            <a:r>
              <a:rPr lang="en-US" sz="2000" dirty="0" smtClean="0">
                <a:solidFill>
                  <a:srgbClr val="C00000"/>
                </a:solidFill>
                <a:effectLst>
                  <a:outerShdw blurRad="38100" dist="38100" dir="2700000" algn="tl">
                    <a:srgbClr val="000000">
                      <a:alpha val="43137"/>
                    </a:srgbClr>
                  </a:outerShdw>
                </a:effectLst>
                <a:latin typeface="Verdana" pitchFamily="34" charset="0"/>
              </a:rPr>
              <a:t> 3</a:t>
            </a:r>
            <a:r>
              <a:rPr lang="en-US" sz="2000" baseline="30000" dirty="0" smtClean="0">
                <a:solidFill>
                  <a:srgbClr val="C00000"/>
                </a:solidFill>
                <a:effectLst>
                  <a:outerShdw blurRad="38100" dist="38100" dir="2700000" algn="tl">
                    <a:srgbClr val="000000">
                      <a:alpha val="43137"/>
                    </a:srgbClr>
                  </a:outerShdw>
                </a:effectLst>
                <a:latin typeface="Verdana" pitchFamily="34" charset="0"/>
              </a:rPr>
              <a:t>rd</a:t>
            </a:r>
            <a:r>
              <a:rPr lang="en-US" sz="2000" dirty="0" smtClean="0">
                <a:solidFill>
                  <a:srgbClr val="C00000"/>
                </a:solidFill>
                <a:effectLst>
                  <a:outerShdw blurRad="38100" dist="38100" dir="2700000" algn="tl">
                    <a:srgbClr val="000000">
                      <a:alpha val="43137"/>
                    </a:srgbClr>
                  </a:outerShdw>
                </a:effectLst>
                <a:latin typeface="Verdana" pitchFamily="34" charset="0"/>
              </a:rPr>
              <a:t> Estate </a:t>
            </a:r>
          </a:p>
          <a:p>
            <a:pPr lvl="1">
              <a:lnSpc>
                <a:spcPct val="90000"/>
              </a:lnSpc>
              <a:buFont typeface="Verdana" pitchFamily="34" charset="0"/>
              <a:buChar char="—"/>
            </a:pPr>
            <a:r>
              <a:rPr lang="en-US" sz="2000" dirty="0" smtClean="0">
                <a:effectLst>
                  <a:outerShdw blurRad="38100" dist="38100" dir="2700000" algn="tl">
                    <a:srgbClr val="000000">
                      <a:alpha val="43137"/>
                    </a:srgbClr>
                  </a:outerShdw>
                </a:effectLst>
                <a:latin typeface="Verdana" pitchFamily="34" charset="0"/>
              </a:rPr>
              <a:t> 2 to 1 vote</a:t>
            </a:r>
          </a:p>
          <a:p>
            <a:pPr lvl="1">
              <a:lnSpc>
                <a:spcPct val="90000"/>
              </a:lnSpc>
              <a:buFont typeface="Verdana" pitchFamily="34" charset="0"/>
              <a:buChar char="—"/>
            </a:pPr>
            <a:r>
              <a:rPr lang="en-US" sz="2000" dirty="0" smtClean="0">
                <a:effectLst>
                  <a:outerShdw blurRad="38100" dist="38100" dir="2700000" algn="tl">
                    <a:srgbClr val="000000">
                      <a:alpha val="43137"/>
                    </a:srgbClr>
                  </a:outerShdw>
                </a:effectLst>
                <a:latin typeface="Verdana" pitchFamily="34" charset="0"/>
              </a:rPr>
              <a:t>3</a:t>
            </a:r>
            <a:r>
              <a:rPr lang="en-US" sz="2000" baseline="30000" dirty="0" smtClean="0">
                <a:effectLst>
                  <a:outerShdw blurRad="38100" dist="38100" dir="2700000" algn="tl">
                    <a:srgbClr val="000000">
                      <a:alpha val="43137"/>
                    </a:srgbClr>
                  </a:outerShdw>
                </a:effectLst>
                <a:latin typeface="Verdana" pitchFamily="34" charset="0"/>
              </a:rPr>
              <a:t>rd</a:t>
            </a:r>
            <a:r>
              <a:rPr lang="en-US" sz="2000" dirty="0" smtClean="0">
                <a:effectLst>
                  <a:outerShdw blurRad="38100" dist="38100" dir="2700000" algn="tl">
                    <a:srgbClr val="000000">
                      <a:alpha val="43137"/>
                    </a:srgbClr>
                  </a:outerShdw>
                </a:effectLst>
                <a:latin typeface="Verdana" pitchFamily="34" charset="0"/>
              </a:rPr>
              <a:t> Estate walked out</a:t>
            </a:r>
          </a:p>
          <a:p>
            <a:endParaRPr lang="en-US" sz="2400" b="1" dirty="0" smtClean="0">
              <a:solidFill>
                <a:srgbClr val="C00000"/>
              </a:solidFill>
              <a:latin typeface="Verdana" pitchFamily="34" charset="0"/>
              <a:ea typeface="Verdana" pitchFamily="34" charset="0"/>
              <a:cs typeface="Verdana" pitchFamily="34" charset="0"/>
            </a:endParaRPr>
          </a:p>
        </p:txBody>
      </p:sp>
      <p:sp>
        <p:nvSpPr>
          <p:cNvPr id="4100" name="Line 4"/>
          <p:cNvSpPr>
            <a:spLocks noChangeShapeType="1"/>
          </p:cNvSpPr>
          <p:nvPr/>
        </p:nvSpPr>
        <p:spPr bwMode="auto">
          <a:xfrm>
            <a:off x="228600" y="1219200"/>
            <a:ext cx="8686800" cy="0"/>
          </a:xfrm>
          <a:prstGeom prst="line">
            <a:avLst/>
          </a:prstGeom>
          <a:noFill/>
          <a:ln w="28575">
            <a:solidFill>
              <a:schemeClr val="tx1"/>
            </a:solidFill>
            <a:round/>
            <a:headEnd/>
            <a:tailEnd/>
          </a:ln>
        </p:spPr>
        <p:txBody>
          <a:bodyPr/>
          <a:lstStyle/>
          <a:p>
            <a:endParaRPr lang="en-US"/>
          </a:p>
        </p:txBody>
      </p:sp>
      <p:pic>
        <p:nvPicPr>
          <p:cNvPr id="4101" name="Picture 6" descr="kagan631"/>
          <p:cNvPicPr>
            <a:picLocks noGrp="1" noChangeAspect="1" noChangeArrowheads="1"/>
          </p:cNvPicPr>
          <p:nvPr>
            <p:ph sz="half" idx="2"/>
          </p:nvPr>
        </p:nvPicPr>
        <p:blipFill>
          <a:blip r:embed="rId3" cstate="print"/>
          <a:srcRect/>
          <a:stretch>
            <a:fillRect/>
          </a:stretch>
        </p:blipFill>
        <p:spPr>
          <a:xfrm>
            <a:off x="4343400" y="1524000"/>
            <a:ext cx="4572000" cy="2974975"/>
          </a:xfrm>
          <a:effectLst>
            <a:outerShdw blurRad="292100" dist="139700" dir="2700000" algn="tl" rotWithShape="0">
              <a:srgbClr val="333333">
                <a:alpha val="65000"/>
              </a:srgbClr>
            </a:outerShdw>
          </a:effectLst>
        </p:spPr>
      </p:pic>
      <p:sp>
        <p:nvSpPr>
          <p:cNvPr id="6" name="TextBox 5"/>
          <p:cNvSpPr txBox="1"/>
          <p:nvPr/>
        </p:nvSpPr>
        <p:spPr>
          <a:xfrm>
            <a:off x="4267200" y="4572001"/>
            <a:ext cx="4648200" cy="1726627"/>
          </a:xfrm>
          <a:prstGeom prst="rect">
            <a:avLst/>
          </a:prstGeom>
          <a:noFill/>
        </p:spPr>
        <p:txBody>
          <a:bodyPr wrap="square" rtlCol="0">
            <a:spAutoFit/>
          </a:bodyPr>
          <a:lstStyle/>
          <a:p>
            <a:pPr>
              <a:lnSpc>
                <a:spcPct val="90000"/>
              </a:lnSpc>
              <a:buFont typeface="Verdana" pitchFamily="34" charset="0"/>
              <a:buChar char="—"/>
            </a:pPr>
            <a:endParaRPr lang="en-US" sz="2000" b="1" dirty="0" smtClean="0">
              <a:solidFill>
                <a:srgbClr val="C00000"/>
              </a:solidFill>
              <a:effectLst>
                <a:outerShdw blurRad="38100" dist="38100" dir="2700000" algn="tl">
                  <a:srgbClr val="000000">
                    <a:alpha val="43137"/>
                  </a:srgbClr>
                </a:outerShdw>
              </a:effectLst>
              <a:latin typeface="Verdana" pitchFamily="34" charset="0"/>
            </a:endParaRPr>
          </a:p>
          <a:p>
            <a:pPr>
              <a:lnSpc>
                <a:spcPct val="90000"/>
              </a:lnSpc>
              <a:buFont typeface="Verdana" pitchFamily="34" charset="0"/>
              <a:buChar char="•"/>
            </a:pPr>
            <a:r>
              <a:rPr lang="en-US" sz="2200" dirty="0" smtClean="0">
                <a:latin typeface="Verdana" pitchFamily="34" charset="0"/>
                <a:ea typeface="Verdana" pitchFamily="34" charset="0"/>
                <a:cs typeface="Verdana" pitchFamily="34" charset="0"/>
              </a:rPr>
              <a:t> Not being allowed to air their </a:t>
            </a:r>
            <a:r>
              <a:rPr lang="en-US" sz="2200" b="1" dirty="0" smtClean="0">
                <a:solidFill>
                  <a:srgbClr val="C00000"/>
                </a:solidFill>
                <a:latin typeface="Verdana" pitchFamily="34" charset="0"/>
                <a:ea typeface="Verdana" pitchFamily="34" charset="0"/>
                <a:cs typeface="Verdana" pitchFamily="34" charset="0"/>
              </a:rPr>
              <a:t>grievances</a:t>
            </a:r>
            <a:r>
              <a:rPr lang="en-US" sz="2200" dirty="0" smtClean="0">
                <a:latin typeface="Verdana" pitchFamily="34" charset="0"/>
                <a:ea typeface="Verdana" pitchFamily="34" charset="0"/>
                <a:cs typeface="Verdana" pitchFamily="34" charset="0"/>
              </a:rPr>
              <a:t>, the Third Estate moved to the Tennis Court</a:t>
            </a:r>
          </a:p>
          <a:p>
            <a:pPr>
              <a:lnSpc>
                <a:spcPct val="90000"/>
              </a:lnSpc>
            </a:pPr>
            <a:endParaRPr lang="en-US" sz="1000" b="1" dirty="0" smtClean="0">
              <a:solidFill>
                <a:srgbClr val="C00000"/>
              </a:solidFill>
              <a:latin typeface="Verdana" pitchFamily="34" charset="0"/>
              <a:ea typeface="Verdana" pitchFamily="34" charset="0"/>
              <a:cs typeface="Verdana" pitchFamily="34" charset="0"/>
            </a:endParaRPr>
          </a:p>
          <a:p>
            <a:pPr>
              <a:lnSpc>
                <a:spcPct val="90000"/>
              </a:lnSpc>
              <a:buFont typeface="Verdana" pitchFamily="34" charset="0"/>
              <a:buChar char="―"/>
            </a:pPr>
            <a:r>
              <a:rPr lang="en-US" sz="2200" dirty="0" smtClean="0">
                <a:latin typeface="Verdana" pitchFamily="34" charset="0"/>
                <a:ea typeface="Verdana" pitchFamily="34" charset="0"/>
                <a:cs typeface="Verdana" pitchFamily="34" charset="0"/>
              </a:rPr>
              <a:t>now the </a:t>
            </a:r>
            <a:r>
              <a:rPr lang="en-US" sz="2200" b="1" dirty="0" smtClean="0">
                <a:solidFill>
                  <a:srgbClr val="C00000"/>
                </a:solidFill>
                <a:latin typeface="Verdana" pitchFamily="34" charset="0"/>
                <a:ea typeface="Verdana" pitchFamily="34" charset="0"/>
                <a:cs typeface="Verdana" pitchFamily="34" charset="0"/>
              </a:rPr>
              <a:t>National Assembly</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099">
                                            <p:txEl>
                                              <p:pRg st="6" end="6"/>
                                            </p:txEl>
                                          </p:spTgt>
                                        </p:tgtEl>
                                        <p:attrNameLst>
                                          <p:attrName>style.visibility</p:attrName>
                                        </p:attrNameLst>
                                      </p:cBhvr>
                                      <p:to>
                                        <p:strVal val="visible"/>
                                      </p:to>
                                    </p:set>
                                    <p:anim calcmode="lin" valueType="num">
                                      <p:cBhvr additive="base">
                                        <p:cTn id="43"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099">
                                            <p:txEl>
                                              <p:pRg st="7" end="7"/>
                                            </p:txEl>
                                          </p:spTgt>
                                        </p:tgtEl>
                                        <p:attrNameLst>
                                          <p:attrName>style.visibility</p:attrName>
                                        </p:attrNameLst>
                                      </p:cBhvr>
                                      <p:to>
                                        <p:strVal val="visible"/>
                                      </p:to>
                                    </p:set>
                                    <p:anim calcmode="lin" valueType="num">
                                      <p:cBhvr additive="base">
                                        <p:cTn id="49"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 calcmode="lin" valueType="num">
                                      <p:cBhvr additive="base">
                                        <p:cTn id="5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 calcmode="lin" valueType="num">
                                      <p:cBhvr additive="base">
                                        <p:cTn id="6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1066800"/>
          </a:xfrm>
        </p:spPr>
        <p:txBody>
          <a:bodyPr/>
          <a:lstStyle/>
          <a:p>
            <a:pPr eaLnBrk="1" hangingPunct="1"/>
            <a:r>
              <a:rPr lang="en-US" b="1" dirty="0" smtClean="0">
                <a:solidFill>
                  <a:srgbClr val="C00000"/>
                </a:solidFill>
                <a:latin typeface="Georgia" pitchFamily="18" charset="0"/>
              </a:rPr>
              <a:t>National Assembly </a:t>
            </a:r>
            <a:br>
              <a:rPr lang="en-US" b="1" dirty="0" smtClean="0">
                <a:solidFill>
                  <a:srgbClr val="C00000"/>
                </a:solidFill>
                <a:latin typeface="Georgia" pitchFamily="18" charset="0"/>
              </a:rPr>
            </a:br>
            <a:r>
              <a:rPr lang="en-US" b="1" dirty="0" smtClean="0">
                <a:solidFill>
                  <a:srgbClr val="C00000"/>
                </a:solidFill>
                <a:latin typeface="Georgia" pitchFamily="18" charset="0"/>
              </a:rPr>
              <a:t>(1789-1793)</a:t>
            </a:r>
          </a:p>
        </p:txBody>
      </p:sp>
      <p:sp>
        <p:nvSpPr>
          <p:cNvPr id="5123" name="Rectangle 3"/>
          <p:cNvSpPr>
            <a:spLocks noGrp="1" noChangeArrowheads="1"/>
          </p:cNvSpPr>
          <p:nvPr>
            <p:ph type="body" sz="half" idx="1"/>
          </p:nvPr>
        </p:nvSpPr>
        <p:spPr>
          <a:xfrm>
            <a:off x="0" y="1371600"/>
            <a:ext cx="4267200" cy="5257800"/>
          </a:xfrm>
        </p:spPr>
        <p:txBody>
          <a:bodyPr/>
          <a:lstStyle/>
          <a:p>
            <a:pPr eaLnBrk="1" hangingPunct="1"/>
            <a:r>
              <a:rPr lang="en-US" sz="2400" b="1" dirty="0" smtClean="0">
                <a:effectLst>
                  <a:outerShdw blurRad="38100" dist="38100" dir="2700000" algn="tl">
                    <a:srgbClr val="000000">
                      <a:alpha val="43137"/>
                    </a:srgbClr>
                  </a:outerShdw>
                </a:effectLst>
                <a:latin typeface="Verdana" pitchFamily="34" charset="0"/>
              </a:rPr>
              <a:t>3</a:t>
            </a:r>
            <a:r>
              <a:rPr lang="en-US" sz="2400" b="1" baseline="30000" dirty="0" smtClean="0">
                <a:effectLst>
                  <a:outerShdw blurRad="38100" dist="38100" dir="2700000" algn="tl">
                    <a:srgbClr val="000000">
                      <a:alpha val="43137"/>
                    </a:srgbClr>
                  </a:outerShdw>
                </a:effectLst>
                <a:latin typeface="Verdana" pitchFamily="34" charset="0"/>
              </a:rPr>
              <a:t>rd</a:t>
            </a:r>
            <a:r>
              <a:rPr lang="en-US" sz="2400" b="1" dirty="0" smtClean="0">
                <a:effectLst>
                  <a:outerShdw blurRad="38100" dist="38100" dir="2700000" algn="tl">
                    <a:srgbClr val="000000">
                      <a:alpha val="43137"/>
                    </a:srgbClr>
                  </a:outerShdw>
                </a:effectLst>
                <a:latin typeface="Verdana" pitchFamily="34" charset="0"/>
              </a:rPr>
              <a:t> estate met in indoor </a:t>
            </a:r>
            <a:r>
              <a:rPr lang="en-US" sz="2400" b="1" dirty="0" smtClean="0">
                <a:solidFill>
                  <a:srgbClr val="C00000"/>
                </a:solidFill>
                <a:effectLst>
                  <a:outerShdw blurRad="38100" dist="38100" dir="2700000" algn="tl">
                    <a:srgbClr val="000000">
                      <a:alpha val="43137"/>
                    </a:srgbClr>
                  </a:outerShdw>
                </a:effectLst>
                <a:latin typeface="Verdana" pitchFamily="34" charset="0"/>
              </a:rPr>
              <a:t>tennis court</a:t>
            </a:r>
          </a:p>
          <a:p>
            <a:pPr lvl="1" eaLnBrk="1" hangingPunct="1">
              <a:buFont typeface="Verdana" pitchFamily="34" charset="0"/>
              <a:buChar char="—"/>
            </a:pPr>
            <a:r>
              <a:rPr lang="en-US" sz="1800" b="1" dirty="0" smtClean="0">
                <a:latin typeface="Verdana" pitchFamily="34" charset="0"/>
              </a:rPr>
              <a:t>Resolved to stay in session until constitution could be written</a:t>
            </a:r>
          </a:p>
          <a:p>
            <a:pPr eaLnBrk="1" hangingPunct="1"/>
            <a:r>
              <a:rPr lang="en-US" sz="2400" b="1" dirty="0" smtClean="0">
                <a:latin typeface="Verdana" pitchFamily="34" charset="0"/>
              </a:rPr>
              <a:t>King couldn't get money</a:t>
            </a:r>
          </a:p>
          <a:p>
            <a:pPr lvl="1" eaLnBrk="1" hangingPunct="1">
              <a:buFont typeface="Verdana" pitchFamily="34" charset="0"/>
              <a:buChar char="—"/>
            </a:pPr>
            <a:r>
              <a:rPr lang="en-US" sz="1800" b="1" dirty="0" smtClean="0">
                <a:latin typeface="Verdana" pitchFamily="34" charset="0"/>
              </a:rPr>
              <a:t>King instructed 1</a:t>
            </a:r>
            <a:r>
              <a:rPr lang="en-US" sz="1800" b="1" baseline="30000" dirty="0" smtClean="0">
                <a:latin typeface="Verdana" pitchFamily="34" charset="0"/>
              </a:rPr>
              <a:t>st</a:t>
            </a:r>
            <a:r>
              <a:rPr lang="en-US" sz="1800" b="1" dirty="0" smtClean="0">
                <a:latin typeface="Verdana" pitchFamily="34" charset="0"/>
              </a:rPr>
              <a:t> and 2</a:t>
            </a:r>
            <a:r>
              <a:rPr lang="en-US" sz="1800" b="1" baseline="30000" dirty="0" smtClean="0">
                <a:latin typeface="Verdana" pitchFamily="34" charset="0"/>
              </a:rPr>
              <a:t>nd</a:t>
            </a:r>
            <a:r>
              <a:rPr lang="en-US" sz="1800" b="1" dirty="0" smtClean="0">
                <a:latin typeface="Verdana" pitchFamily="34" charset="0"/>
              </a:rPr>
              <a:t> estates to meet with National Assembly</a:t>
            </a:r>
          </a:p>
          <a:p>
            <a:pPr eaLnBrk="1" hangingPunct="1"/>
            <a:r>
              <a:rPr lang="en-US" sz="2400" b="1" dirty="0" smtClean="0">
                <a:latin typeface="Verdana" pitchFamily="34" charset="0"/>
              </a:rPr>
              <a:t>3</a:t>
            </a:r>
            <a:r>
              <a:rPr lang="en-US" sz="2400" b="1" baseline="30000" dirty="0" smtClean="0">
                <a:latin typeface="Verdana" pitchFamily="34" charset="0"/>
              </a:rPr>
              <a:t>rd</a:t>
            </a:r>
            <a:r>
              <a:rPr lang="en-US" sz="2400" b="1" dirty="0" smtClean="0">
                <a:latin typeface="Verdana" pitchFamily="34" charset="0"/>
              </a:rPr>
              <a:t> estate </a:t>
            </a:r>
            <a:r>
              <a:rPr lang="en-US" sz="2400" b="1" dirty="0" smtClean="0">
                <a:solidFill>
                  <a:srgbClr val="C00000"/>
                </a:solidFill>
                <a:latin typeface="Verdana" pitchFamily="34" charset="0"/>
              </a:rPr>
              <a:t>doubled</a:t>
            </a:r>
            <a:r>
              <a:rPr lang="en-US" sz="2400" b="1" dirty="0" smtClean="0">
                <a:latin typeface="Verdana" pitchFamily="34" charset="0"/>
              </a:rPr>
              <a:t> their numbers</a:t>
            </a:r>
          </a:p>
          <a:p>
            <a:pPr eaLnBrk="1" hangingPunct="1"/>
            <a:r>
              <a:rPr lang="en-US" sz="2400" b="1" dirty="0" smtClean="0">
                <a:latin typeface="Verdana" pitchFamily="34" charset="0"/>
              </a:rPr>
              <a:t>1</a:t>
            </a:r>
            <a:r>
              <a:rPr lang="en-US" sz="2400" b="1" baseline="30000" dirty="0" smtClean="0">
                <a:latin typeface="Verdana" pitchFamily="34" charset="0"/>
              </a:rPr>
              <a:t>st</a:t>
            </a:r>
            <a:r>
              <a:rPr lang="en-US" sz="2400" b="1" dirty="0" smtClean="0">
                <a:latin typeface="Verdana" pitchFamily="34" charset="0"/>
              </a:rPr>
              <a:t> and 2</a:t>
            </a:r>
            <a:r>
              <a:rPr lang="en-US" sz="2400" b="1" baseline="30000" dirty="0" smtClean="0">
                <a:latin typeface="Verdana" pitchFamily="34" charset="0"/>
              </a:rPr>
              <a:t>nd</a:t>
            </a:r>
            <a:r>
              <a:rPr lang="en-US" sz="2400" b="1" dirty="0" smtClean="0">
                <a:latin typeface="Verdana" pitchFamily="34" charset="0"/>
              </a:rPr>
              <a:t> sat on right, 3</a:t>
            </a:r>
            <a:r>
              <a:rPr lang="en-US" sz="2400" b="1" baseline="30000" dirty="0" smtClean="0">
                <a:latin typeface="Verdana" pitchFamily="34" charset="0"/>
              </a:rPr>
              <a:t>rd</a:t>
            </a:r>
            <a:r>
              <a:rPr lang="en-US" sz="2400" b="1" dirty="0" smtClean="0">
                <a:latin typeface="Verdana" pitchFamily="34" charset="0"/>
              </a:rPr>
              <a:t> sat on left</a:t>
            </a:r>
          </a:p>
          <a:p>
            <a:pPr lvl="1" eaLnBrk="1" hangingPunct="1"/>
            <a:endParaRPr lang="en-US" sz="2000" dirty="0" smtClean="0">
              <a:latin typeface="Verdana" pitchFamily="34" charset="0"/>
            </a:endParaRPr>
          </a:p>
        </p:txBody>
      </p:sp>
      <p:sp>
        <p:nvSpPr>
          <p:cNvPr id="5124" name="Line 4"/>
          <p:cNvSpPr>
            <a:spLocks noChangeShapeType="1"/>
          </p:cNvSpPr>
          <p:nvPr/>
        </p:nvSpPr>
        <p:spPr bwMode="auto">
          <a:xfrm>
            <a:off x="228600" y="1295400"/>
            <a:ext cx="8686800" cy="0"/>
          </a:xfrm>
          <a:prstGeom prst="line">
            <a:avLst/>
          </a:prstGeom>
          <a:noFill/>
          <a:ln w="28575">
            <a:solidFill>
              <a:schemeClr val="tx1"/>
            </a:solidFill>
            <a:round/>
            <a:headEnd/>
            <a:tailEnd/>
          </a:ln>
        </p:spPr>
        <p:txBody>
          <a:bodyPr/>
          <a:lstStyle/>
          <a:p>
            <a:endParaRPr lang="en-US"/>
          </a:p>
        </p:txBody>
      </p:sp>
      <p:pic>
        <p:nvPicPr>
          <p:cNvPr id="5125" name="Picture 12" descr="tennis_court_oath"/>
          <p:cNvPicPr>
            <a:picLocks noGrp="1" noChangeAspect="1" noChangeArrowheads="1"/>
          </p:cNvPicPr>
          <p:nvPr>
            <p:ph sz="half" idx="2"/>
          </p:nvPr>
        </p:nvPicPr>
        <p:blipFill>
          <a:blip r:embed="rId3" cstate="print"/>
          <a:srcRect/>
          <a:stretch>
            <a:fillRect/>
          </a:stretch>
        </p:blipFill>
        <p:spPr>
          <a:xfrm>
            <a:off x="4145120" y="1676400"/>
            <a:ext cx="4770280" cy="3200400"/>
          </a:xfrm>
          <a:ln w="38100" cap="sq">
            <a:solidFill>
              <a:srgbClr val="000000"/>
            </a:solidFill>
          </a:ln>
          <a:effectLst>
            <a:outerShdw blurRad="50800" dist="38100" dir="2700000" algn="tl" rotWithShape="0">
              <a:srgbClr val="000000">
                <a:alpha val="43000"/>
              </a:srgbClr>
            </a:outerShdw>
          </a:effectLst>
        </p:spPr>
      </p:pic>
      <p:sp>
        <p:nvSpPr>
          <p:cNvPr id="6" name="TextBox 5"/>
          <p:cNvSpPr txBox="1"/>
          <p:nvPr/>
        </p:nvSpPr>
        <p:spPr>
          <a:xfrm>
            <a:off x="4495800" y="5181600"/>
            <a:ext cx="4419600" cy="954107"/>
          </a:xfrm>
          <a:prstGeom prst="rect">
            <a:avLst/>
          </a:prstGeom>
          <a:noFill/>
        </p:spPr>
        <p:txBody>
          <a:bodyPr wrap="square" rtlCol="0">
            <a:spAutoFit/>
          </a:bodyPr>
          <a:lstStyle/>
          <a:p>
            <a:pPr eaLnBrk="1" hangingPunct="1"/>
            <a:r>
              <a:rPr lang="en-US" sz="2800" b="1" dirty="0" smtClean="0">
                <a:latin typeface="Verdana" pitchFamily="34" charset="0"/>
              </a:rPr>
              <a:t>Formed municipal (city) government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1066800"/>
          </a:xfrm>
        </p:spPr>
        <p:txBody>
          <a:bodyPr/>
          <a:lstStyle/>
          <a:p>
            <a:pPr eaLnBrk="1" hangingPunct="1"/>
            <a:r>
              <a:rPr lang="en-US" b="1" dirty="0" smtClean="0">
                <a:solidFill>
                  <a:srgbClr val="C00000"/>
                </a:solidFill>
                <a:latin typeface="Georgia" pitchFamily="18" charset="0"/>
              </a:rPr>
              <a:t>National Assembly </a:t>
            </a:r>
            <a:br>
              <a:rPr lang="en-US" b="1" dirty="0" smtClean="0">
                <a:solidFill>
                  <a:srgbClr val="C00000"/>
                </a:solidFill>
                <a:latin typeface="Georgia" pitchFamily="18" charset="0"/>
              </a:rPr>
            </a:br>
            <a:r>
              <a:rPr lang="en-US" b="1" dirty="0" smtClean="0">
                <a:solidFill>
                  <a:srgbClr val="C00000"/>
                </a:solidFill>
                <a:latin typeface="Georgia" pitchFamily="18" charset="0"/>
              </a:rPr>
              <a:t>(1789-1793)</a:t>
            </a:r>
          </a:p>
        </p:txBody>
      </p:sp>
      <p:sp>
        <p:nvSpPr>
          <p:cNvPr id="5123" name="Rectangle 3"/>
          <p:cNvSpPr>
            <a:spLocks noGrp="1" noChangeArrowheads="1"/>
          </p:cNvSpPr>
          <p:nvPr>
            <p:ph type="body" sz="half" idx="1"/>
          </p:nvPr>
        </p:nvSpPr>
        <p:spPr>
          <a:xfrm>
            <a:off x="0" y="1295400"/>
            <a:ext cx="4114800" cy="5562600"/>
          </a:xfrm>
        </p:spPr>
        <p:txBody>
          <a:bodyPr/>
          <a:lstStyle/>
          <a:p>
            <a:r>
              <a:rPr lang="en-US" sz="2400" dirty="0" smtClean="0">
                <a:latin typeface="Verdana" pitchFamily="34" charset="0"/>
                <a:ea typeface="Verdana" pitchFamily="34" charset="0"/>
                <a:cs typeface="Verdana" pitchFamily="34" charset="0"/>
              </a:rPr>
              <a:t>Locked out of the Estates-General, the National Assembly signed the </a:t>
            </a:r>
            <a:r>
              <a:rPr lang="en-US" sz="2400" b="1" dirty="0" smtClean="0">
                <a:solidFill>
                  <a:srgbClr val="C00000"/>
                </a:solidFill>
                <a:latin typeface="Verdana" pitchFamily="34" charset="0"/>
                <a:ea typeface="Verdana" pitchFamily="34" charset="0"/>
                <a:cs typeface="Verdana" pitchFamily="34" charset="0"/>
              </a:rPr>
              <a:t>Tennis Court Oath</a:t>
            </a:r>
          </a:p>
          <a:p>
            <a:pPr lvl="1"/>
            <a:r>
              <a:rPr lang="en-US" sz="2000" dirty="0" smtClean="0">
                <a:latin typeface="Verdana" pitchFamily="34" charset="0"/>
                <a:ea typeface="Verdana" pitchFamily="34" charset="0"/>
                <a:cs typeface="Verdana" pitchFamily="34" charset="0"/>
              </a:rPr>
              <a:t>They agreed not to separate till there was a new </a:t>
            </a:r>
            <a:r>
              <a:rPr lang="en-US" sz="2000" b="1" dirty="0" smtClean="0">
                <a:solidFill>
                  <a:srgbClr val="C00000"/>
                </a:solidFill>
                <a:latin typeface="Verdana" pitchFamily="34" charset="0"/>
                <a:ea typeface="Verdana" pitchFamily="34" charset="0"/>
                <a:cs typeface="Verdana" pitchFamily="34" charset="0"/>
              </a:rPr>
              <a:t>constitution </a:t>
            </a:r>
            <a:r>
              <a:rPr lang="en-US" sz="2000" dirty="0" smtClean="0">
                <a:latin typeface="Verdana" pitchFamily="34" charset="0"/>
                <a:ea typeface="Verdana" pitchFamily="34" charset="0"/>
                <a:cs typeface="Verdana" pitchFamily="34" charset="0"/>
              </a:rPr>
              <a:t>for France</a:t>
            </a:r>
          </a:p>
          <a:p>
            <a:r>
              <a:rPr lang="en-US" sz="2400" dirty="0" smtClean="0">
                <a:latin typeface="Verdana" pitchFamily="34" charset="0"/>
                <a:ea typeface="Verdana" pitchFamily="34" charset="0"/>
                <a:cs typeface="Verdana" pitchFamily="34" charset="0"/>
              </a:rPr>
              <a:t>The King supported</a:t>
            </a:r>
            <a:r>
              <a:rPr lang="en-US" sz="2400" b="1" dirty="0" smtClean="0">
                <a:solidFill>
                  <a:srgbClr val="C00000"/>
                </a:solidFill>
                <a:latin typeface="Verdana" pitchFamily="34" charset="0"/>
                <a:ea typeface="Verdana" pitchFamily="34" charset="0"/>
                <a:cs typeface="Verdana" pitchFamily="34" charset="0"/>
              </a:rPr>
              <a:t> both sides</a:t>
            </a:r>
            <a:r>
              <a:rPr lang="en-US" sz="2400" dirty="0" smtClean="0">
                <a:latin typeface="Verdana" pitchFamily="34" charset="0"/>
                <a:ea typeface="Verdana" pitchFamily="34" charset="0"/>
                <a:cs typeface="Verdana" pitchFamily="34" charset="0"/>
              </a:rPr>
              <a:t> at the same time</a:t>
            </a:r>
          </a:p>
          <a:p>
            <a:r>
              <a:rPr lang="en-US" sz="2400" dirty="0" smtClean="0">
                <a:latin typeface="Verdana" pitchFamily="34" charset="0"/>
                <a:ea typeface="Verdana" pitchFamily="34" charset="0"/>
                <a:cs typeface="Verdana" pitchFamily="34" charset="0"/>
              </a:rPr>
              <a:t>The </a:t>
            </a:r>
            <a:r>
              <a:rPr lang="en-US" sz="2400" dirty="0" smtClean="0">
                <a:solidFill>
                  <a:srgbClr val="C00000"/>
                </a:solidFill>
                <a:latin typeface="Verdana" pitchFamily="34" charset="0"/>
                <a:ea typeface="Verdana" pitchFamily="34" charset="0"/>
                <a:cs typeface="Verdana" pitchFamily="34" charset="0"/>
              </a:rPr>
              <a:t>Estates-General no longer exist</a:t>
            </a:r>
            <a:r>
              <a:rPr lang="en-US" sz="2400" dirty="0" smtClean="0">
                <a:latin typeface="Verdana" pitchFamily="34" charset="0"/>
                <a:ea typeface="Verdana" pitchFamily="34" charset="0"/>
                <a:cs typeface="Verdana" pitchFamily="34" charset="0"/>
              </a:rPr>
              <a:t>, as of 9, July 1789 </a:t>
            </a:r>
          </a:p>
        </p:txBody>
      </p:sp>
      <p:sp>
        <p:nvSpPr>
          <p:cNvPr id="5124" name="Line 4"/>
          <p:cNvSpPr>
            <a:spLocks noChangeShapeType="1"/>
          </p:cNvSpPr>
          <p:nvPr/>
        </p:nvSpPr>
        <p:spPr bwMode="auto">
          <a:xfrm>
            <a:off x="228600" y="1295400"/>
            <a:ext cx="8686800" cy="0"/>
          </a:xfrm>
          <a:prstGeom prst="line">
            <a:avLst/>
          </a:prstGeom>
          <a:noFill/>
          <a:ln w="28575">
            <a:solidFill>
              <a:schemeClr val="tx1"/>
            </a:solidFill>
            <a:round/>
            <a:headEnd/>
            <a:tailEnd/>
          </a:ln>
        </p:spPr>
        <p:txBody>
          <a:bodyPr/>
          <a:lstStyle/>
          <a:p>
            <a:endParaRPr lang="en-US"/>
          </a:p>
        </p:txBody>
      </p:sp>
      <p:pic>
        <p:nvPicPr>
          <p:cNvPr id="5125" name="Picture 12" descr="tennis_court_oath"/>
          <p:cNvPicPr>
            <a:picLocks noGrp="1" noChangeAspect="1" noChangeArrowheads="1"/>
          </p:cNvPicPr>
          <p:nvPr>
            <p:ph sz="half" idx="2"/>
          </p:nvPr>
        </p:nvPicPr>
        <p:blipFill>
          <a:blip r:embed="rId3" cstate="print"/>
          <a:srcRect/>
          <a:stretch>
            <a:fillRect/>
          </a:stretch>
        </p:blipFill>
        <p:spPr>
          <a:xfrm>
            <a:off x="4114800" y="1600200"/>
            <a:ext cx="4800600" cy="3505200"/>
          </a:xfrm>
          <a:ln w="38100" cap="sq">
            <a:solidFill>
              <a:srgbClr val="000000"/>
            </a:solidFill>
          </a:ln>
          <a:effectLst>
            <a:outerShdw blurRad="50800" dist="38100" dir="2700000" algn="tl" rotWithShape="0">
              <a:srgbClr val="000000">
                <a:alpha val="43000"/>
              </a:srgbClr>
            </a:outerShdw>
          </a:effectLst>
        </p:spPr>
      </p:pic>
      <p:sp>
        <p:nvSpPr>
          <p:cNvPr id="6" name="TextBox 5"/>
          <p:cNvSpPr txBox="1"/>
          <p:nvPr/>
        </p:nvSpPr>
        <p:spPr>
          <a:xfrm>
            <a:off x="4495800" y="5334000"/>
            <a:ext cx="4419600" cy="1384995"/>
          </a:xfrm>
          <a:prstGeom prst="rect">
            <a:avLst/>
          </a:prstGeom>
          <a:noFill/>
        </p:spPr>
        <p:txBody>
          <a:bodyPr wrap="square" rtlCol="0">
            <a:spAutoFit/>
          </a:bodyPr>
          <a:lstStyle/>
          <a:p>
            <a:pPr algn="ctr"/>
            <a:r>
              <a:rPr lang="en-US" sz="2800" b="1" dirty="0" smtClean="0">
                <a:solidFill>
                  <a:srgbClr val="C00000"/>
                </a:solidFill>
                <a:latin typeface="Verdana" pitchFamily="34" charset="0"/>
                <a:ea typeface="Verdana" pitchFamily="34" charset="0"/>
                <a:cs typeface="Verdana" pitchFamily="34" charset="0"/>
              </a:rPr>
              <a:t>National Assembly </a:t>
            </a:r>
            <a:r>
              <a:rPr lang="en-US" sz="2800" dirty="0" smtClean="0">
                <a:latin typeface="Verdana" pitchFamily="34" charset="0"/>
                <a:ea typeface="Verdana" pitchFamily="34" charset="0"/>
                <a:cs typeface="Verdana" pitchFamily="34" charset="0"/>
              </a:rPr>
              <a:t>consists of </a:t>
            </a:r>
          </a:p>
          <a:p>
            <a:pPr algn="ctr"/>
            <a:r>
              <a:rPr lang="en-US" sz="2800" dirty="0" smtClean="0">
                <a:latin typeface="Verdana" pitchFamily="34" charset="0"/>
                <a:ea typeface="Verdana" pitchFamily="34" charset="0"/>
                <a:cs typeface="Verdana" pitchFamily="34" charset="0"/>
              </a:rPr>
              <a:t>all</a:t>
            </a:r>
            <a:r>
              <a:rPr lang="en-US" sz="2800" b="1" dirty="0" smtClean="0">
                <a:solidFill>
                  <a:srgbClr val="C00000"/>
                </a:solidFill>
                <a:latin typeface="Verdana" pitchFamily="34" charset="0"/>
                <a:ea typeface="Verdana" pitchFamily="34" charset="0"/>
                <a:cs typeface="Verdana" pitchFamily="34" charset="0"/>
              </a:rPr>
              <a:t> equal </a:t>
            </a:r>
            <a:r>
              <a:rPr lang="en-US" sz="2800" dirty="0" smtClean="0">
                <a:latin typeface="Verdana" pitchFamily="34" charset="0"/>
                <a:ea typeface="Verdana" pitchFamily="34" charset="0"/>
                <a:cs typeface="Verdana" pitchFamily="34" charset="0"/>
              </a:rPr>
              <a:t>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descr="TennisCourtOath"/>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1"/>
          </p:nvPr>
        </p:nvSpPr>
        <p:spPr>
          <a:xfrm>
            <a:off x="457200" y="1295400"/>
            <a:ext cx="3581400" cy="5334000"/>
          </a:xfrm>
        </p:spPr>
        <p:txBody>
          <a:bodyPr/>
          <a:lstStyle/>
          <a:p>
            <a:pPr eaLnBrk="1" hangingPunct="1"/>
            <a:r>
              <a:rPr lang="en-US" dirty="0" smtClean="0">
                <a:latin typeface="Verdana" pitchFamily="34" charset="0"/>
              </a:rPr>
              <a:t>Events at Bastille</a:t>
            </a:r>
            <a:br>
              <a:rPr lang="en-US" dirty="0" smtClean="0">
                <a:latin typeface="Verdana" pitchFamily="34" charset="0"/>
              </a:rPr>
            </a:br>
            <a:r>
              <a:rPr lang="en-US" dirty="0" smtClean="0">
                <a:latin typeface="Verdana" pitchFamily="34" charset="0"/>
              </a:rPr>
              <a:t>Prison </a:t>
            </a:r>
          </a:p>
          <a:p>
            <a:pPr lvl="1" eaLnBrk="1" hangingPunct="1"/>
            <a:r>
              <a:rPr lang="en-US" dirty="0" smtClean="0">
                <a:latin typeface="Verdana" pitchFamily="34" charset="0"/>
              </a:rPr>
              <a:t>July 14, 1789</a:t>
            </a:r>
          </a:p>
          <a:p>
            <a:pPr lvl="1" eaLnBrk="1" hangingPunct="1"/>
            <a:r>
              <a:rPr lang="en-US" dirty="0" smtClean="0">
                <a:latin typeface="Verdana" pitchFamily="34" charset="0"/>
              </a:rPr>
              <a:t>Municipal government trying to get </a:t>
            </a:r>
            <a:r>
              <a:rPr lang="en-US" b="1" dirty="0" smtClean="0">
                <a:solidFill>
                  <a:srgbClr val="C00000"/>
                </a:solidFill>
                <a:effectLst>
                  <a:outerShdw blurRad="38100" dist="38100" dir="2700000" algn="tl">
                    <a:srgbClr val="000000">
                      <a:alpha val="43137"/>
                    </a:srgbClr>
                  </a:outerShdw>
                </a:effectLst>
                <a:latin typeface="Verdana" pitchFamily="34" charset="0"/>
              </a:rPr>
              <a:t>arms</a:t>
            </a:r>
          </a:p>
          <a:p>
            <a:pPr eaLnBrk="1" hangingPunct="1"/>
            <a:r>
              <a:rPr lang="en-US" dirty="0" smtClean="0">
                <a:latin typeface="Verdana" pitchFamily="34" charset="0"/>
              </a:rPr>
              <a:t>Revolts in the countryside</a:t>
            </a:r>
          </a:p>
        </p:txBody>
      </p:sp>
      <p:pic>
        <p:nvPicPr>
          <p:cNvPr id="6149" name="Picture 8" descr="spielvogel560"/>
          <p:cNvPicPr>
            <a:picLocks noGrp="1" noChangeAspect="1" noChangeArrowheads="1"/>
          </p:cNvPicPr>
          <p:nvPr>
            <p:ph sz="half" idx="2"/>
          </p:nvPr>
        </p:nvPicPr>
        <p:blipFill>
          <a:blip r:embed="rId3" cstate="print"/>
          <a:srcRect/>
          <a:stretch>
            <a:fillRect/>
          </a:stretch>
        </p:blipFill>
        <p:spPr>
          <a:xfrm>
            <a:off x="3962400" y="1676400"/>
            <a:ext cx="4648200" cy="3775075"/>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150" name="Picture 6"/>
          <p:cNvPicPr>
            <a:picLocks noChangeAspect="1" noChangeArrowheads="1"/>
          </p:cNvPicPr>
          <p:nvPr/>
        </p:nvPicPr>
        <p:blipFill>
          <a:blip r:embed="rId4" cstate="print"/>
          <a:srcRect/>
          <a:stretch>
            <a:fillRect/>
          </a:stretch>
        </p:blipFill>
        <p:spPr bwMode="auto">
          <a:xfrm>
            <a:off x="3962400" y="1295400"/>
            <a:ext cx="4779963" cy="4983737"/>
          </a:xfrm>
          <a:prstGeom prst="rect">
            <a:avLst/>
          </a:prstGeom>
          <a:noFill/>
          <a:ln w="9525">
            <a:noFill/>
            <a:miter lim="800000"/>
            <a:headEnd/>
            <a:tailEnd/>
          </a:ln>
        </p:spPr>
      </p:pic>
      <p:sp>
        <p:nvSpPr>
          <p:cNvPr id="8" name="Rectangle 2"/>
          <p:cNvSpPr>
            <a:spLocks noGrp="1" noChangeArrowheads="1"/>
          </p:cNvSpPr>
          <p:nvPr>
            <p:ph type="title"/>
          </p:nvPr>
        </p:nvSpPr>
        <p:spPr>
          <a:xfrm>
            <a:off x="457200" y="152400"/>
            <a:ext cx="8229600" cy="1066800"/>
          </a:xfrm>
        </p:spPr>
        <p:txBody>
          <a:bodyPr/>
          <a:lstStyle/>
          <a:p>
            <a:pPr eaLnBrk="1" hangingPunct="1"/>
            <a:r>
              <a:rPr lang="en-US" sz="4000" b="1" dirty="0" smtClean="0">
                <a:solidFill>
                  <a:schemeClr val="tx1"/>
                </a:solidFill>
                <a:latin typeface="Georgia" pitchFamily="18" charset="0"/>
              </a:rPr>
              <a:t>Fall of the Bastille</a:t>
            </a:r>
          </a:p>
        </p:txBody>
      </p:sp>
      <p:sp>
        <p:nvSpPr>
          <p:cNvPr id="9" name="Line 4"/>
          <p:cNvSpPr>
            <a:spLocks noChangeShapeType="1"/>
          </p:cNvSpPr>
          <p:nvPr/>
        </p:nvSpPr>
        <p:spPr bwMode="auto">
          <a:xfrm>
            <a:off x="228600" y="1295400"/>
            <a:ext cx="8686800" cy="0"/>
          </a:xfrm>
          <a:prstGeom prst="line">
            <a:avLst/>
          </a:prstGeom>
          <a:no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6150"/>
                                        </p:tgtEl>
                                        <p:attrNameLst>
                                          <p:attrName>style.visibility</p:attrName>
                                        </p:attrNameLst>
                                      </p:cBhvr>
                                      <p:to>
                                        <p:strVal val="visible"/>
                                      </p:to>
                                    </p:set>
                                    <p:animEffect transition="in" filter="dissolve">
                                      <p:cBhvr>
                                        <p:cTn id="3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2" name="10_5.wmv">
            <a:hlinkClick r:id="" action="ppaction://media"/>
          </p:cNvPr>
          <p:cNvPicPr>
            <a:picLocks noRot="1" noChangeAspect="1"/>
          </p:cNvPicPr>
          <p:nvPr>
            <a:videoFile r:link="rId1"/>
          </p:nvPr>
        </p:nvPicPr>
        <p:blipFill>
          <a:blip r:embed="rId4" cstate="print"/>
          <a:stretch>
            <a:fillRect/>
          </a:stretch>
        </p:blipFill>
        <p:spPr>
          <a:xfrm>
            <a:off x="609600" y="457200"/>
            <a:ext cx="7848600" cy="4267200"/>
          </a:xfrm>
          <a:prstGeom prst="rect">
            <a:avLst/>
          </a:prstGeom>
        </p:spPr>
      </p:pic>
      <p:sp>
        <p:nvSpPr>
          <p:cNvPr id="4" name="TextBox 3"/>
          <p:cNvSpPr txBox="1"/>
          <p:nvPr/>
        </p:nvSpPr>
        <p:spPr>
          <a:xfrm>
            <a:off x="228600" y="4800600"/>
            <a:ext cx="8458200" cy="1754326"/>
          </a:xfrm>
          <a:prstGeom prst="rect">
            <a:avLst/>
          </a:prstGeom>
          <a:noFill/>
        </p:spPr>
        <p:txBody>
          <a:bodyPr wrap="square" rtlCol="0">
            <a:spAutoFit/>
          </a:bodyPr>
          <a:lstStyle/>
          <a:p>
            <a:pPr>
              <a:buFont typeface="Arial" pitchFamily="34" charset="0"/>
              <a:buChar char="•"/>
            </a:pPr>
            <a:endParaRPr lang="en-US" dirty="0" smtClean="0">
              <a:solidFill>
                <a:schemeClr val="bg1"/>
              </a:solidFill>
            </a:endParaRPr>
          </a:p>
          <a:p>
            <a:pPr algn="ctr"/>
            <a:r>
              <a:rPr lang="en-US" sz="2400" dirty="0" smtClean="0">
                <a:solidFill>
                  <a:schemeClr val="bg1"/>
                </a:solidFill>
              </a:rPr>
              <a:t>Take notes on the video. Write five (5) important details from the video about the French Revolution</a:t>
            </a:r>
          </a:p>
          <a:p>
            <a:pPr algn="ctr"/>
            <a:endParaRPr lang="en-US" sz="2400" dirty="0" smtClean="0">
              <a:solidFill>
                <a:schemeClr val="bg1"/>
              </a:solidFill>
            </a:endParaRPr>
          </a:p>
          <a:p>
            <a:pPr>
              <a:buFont typeface="Arial" pitchFamily="34" charset="0"/>
              <a:buChar char="•"/>
            </a:pPr>
            <a:endParaRPr lang="en-US" dirty="0">
              <a:solidFill>
                <a:schemeClr val="bg1"/>
              </a:solidFill>
            </a:endParaRPr>
          </a:p>
        </p:txBody>
      </p:sp>
      <p:sp>
        <p:nvSpPr>
          <p:cNvPr id="6" name="Rectangle 5"/>
          <p:cNvSpPr/>
          <p:nvPr/>
        </p:nvSpPr>
        <p:spPr>
          <a:xfrm>
            <a:off x="5029200" y="1066800"/>
            <a:ext cx="3200400" cy="2123658"/>
          </a:xfrm>
          <a:prstGeom prst="rect">
            <a:avLst/>
          </a:prstGeom>
        </p:spPr>
        <p:txBody>
          <a:bodyPr wrap="square">
            <a:spAutoFit/>
          </a:bodyPr>
          <a:lstStyle/>
          <a:p>
            <a:pPr algn="ctr"/>
            <a:r>
              <a:rPr lang="en-US" sz="4400" dirty="0" smtClean="0">
                <a:solidFill>
                  <a:schemeClr val="bg1"/>
                </a:solidFill>
                <a:hlinkClick r:id="rId5"/>
              </a:rPr>
              <a:t>Origins of the French Revolution</a:t>
            </a:r>
            <a:endParaRPr lang="en-US" sz="4400" dirty="0">
              <a:solidFill>
                <a:schemeClr val="bg1"/>
              </a:solidFill>
            </a:endParaRPr>
          </a:p>
        </p:txBody>
      </p:sp>
      <p:pic>
        <p:nvPicPr>
          <p:cNvPr id="7" name="Picture 2"/>
          <p:cNvPicPr>
            <a:picLocks noChangeAspect="1" noChangeArrowheads="1"/>
          </p:cNvPicPr>
          <p:nvPr/>
        </p:nvPicPr>
        <p:blipFill>
          <a:blip r:embed="rId6" cstate="print"/>
          <a:srcRect/>
          <a:stretch>
            <a:fillRect/>
          </a:stretch>
        </p:blipFill>
        <p:spPr bwMode="auto">
          <a:xfrm>
            <a:off x="381000" y="457200"/>
            <a:ext cx="4410958" cy="4086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40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50007"/>
            <a:ext cx="9144000" cy="6807993"/>
          </a:xfrm>
          <a:prstGeom prst="rect">
            <a:avLst/>
          </a:prstGeom>
          <a:noFill/>
          <a:ln w="9525">
            <a:noFill/>
            <a:miter lim="800000"/>
            <a:headEnd/>
            <a:tailEnd/>
          </a:ln>
          <a:effectLst/>
        </p:spPr>
      </p:pic>
      <p:sp>
        <p:nvSpPr>
          <p:cNvPr id="3" name="Rectangle 2"/>
          <p:cNvSpPr/>
          <p:nvPr/>
        </p:nvSpPr>
        <p:spPr>
          <a:xfrm>
            <a:off x="0" y="228600"/>
            <a:ext cx="3733800" cy="914400"/>
          </a:xfrm>
          <a:prstGeom prst="rect">
            <a:avLst/>
          </a:prstGeom>
          <a:solidFill>
            <a:srgbClr val="D65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0" y="1752600"/>
            <a:ext cx="1295400" cy="381000"/>
          </a:xfrm>
          <a:prstGeom prst="rect">
            <a:avLst/>
          </a:prstGeom>
          <a:solidFill>
            <a:schemeClr val="accent3"/>
          </a:solidFill>
        </p:spPr>
        <p:txBody>
          <a:bodyPr wrap="square" rtlCol="0">
            <a:spAutoFit/>
          </a:bodyPr>
          <a:lstStyle/>
          <a:p>
            <a:endParaRPr lang="en-US" dirty="0"/>
          </a:p>
        </p:txBody>
      </p:sp>
      <p:sp>
        <p:nvSpPr>
          <p:cNvPr id="5" name="TextBox 4"/>
          <p:cNvSpPr txBox="1"/>
          <p:nvPr/>
        </p:nvSpPr>
        <p:spPr>
          <a:xfrm>
            <a:off x="685800" y="2133600"/>
            <a:ext cx="8001000" cy="523220"/>
          </a:xfrm>
          <a:prstGeom prst="rect">
            <a:avLst/>
          </a:prstGeom>
          <a:solidFill>
            <a:schemeClr val="accent3"/>
          </a:solidFill>
        </p:spPr>
        <p:txBody>
          <a:bodyPr wrap="square" rtlCol="0">
            <a:spAutoFit/>
          </a:bodyPr>
          <a:lstStyle/>
          <a:p>
            <a:r>
              <a:rPr lang="en-US" sz="2800" b="1" dirty="0" smtClean="0"/>
              <a:t>The French Revolution from the Video</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French Revolution &amp;quot;&quot;/&gt;&lt;property id=&quot;20307&quot; value=&quot;283&quot;/&gt;&lt;/object&gt;&lt;object type=&quot;3&quot; unique_id=&quot;10005&quot;&gt;&lt;property id=&quot;20148&quot; value=&quot;5&quot;/&gt;&lt;property id=&quot;20300&quot; value=&quot;Slide 8 - &amp;quot;Causes and Attitudes&amp;quot;&quot;/&gt;&lt;property id=&quot;20307&quot; value=&quot;284&quot;/&gt;&lt;/object&gt;&lt;object type=&quot;3&quot; unique_id=&quot;10006&quot;&gt;&lt;property id=&quot;20148&quot; value=&quot;5&quot;/&gt;&lt;property id=&quot;20300&quot; value=&quot;Slide 9 - &amp;quot;First Stage (1789-1793)&amp;quot;&quot;/&gt;&lt;property id=&quot;20307&quot; value=&quot;285&quot;/&gt;&lt;/object&gt;&lt;object type=&quot;3&quot; unique_id=&quot;10007&quot;&gt;&lt;property id=&quot;20148&quot; value=&quot;5&quot;/&gt;&lt;property id=&quot;20300&quot; value=&quot;Slide 10 - &amp;quot;First Stage&amp;quot;&quot;/&gt;&lt;property id=&quot;20307&quot; value=&quot;286&quot;/&gt;&lt;/object&gt;&lt;object type=&quot;3&quot; unique_id=&quot;10008&quot;&gt;&lt;property id=&quot;20148&quot; value=&quot;5&quot;/&gt;&lt;property id=&quot;20300&quot; value=&quot;Slide 12 - &amp;quot;First Stage&amp;quot;&quot;/&gt;&lt;property id=&quot;20307&quot; value=&quot;292&quot;/&gt;&lt;/object&gt;&lt;object type=&quot;3&quot; unique_id=&quot;10009&quot;&gt;&lt;property id=&quot;20148&quot; value=&quot;5&quot;/&gt;&lt;property id=&quot;20300&quot; value=&quot;Slide 13 - &amp;quot;Actions of the &amp;#x0D;&amp;#x0A;National Assembly&amp;quot;&quot;/&gt;&lt;property id=&quot;20307&quot; value=&quot;287&quot;/&gt;&lt;/object&gt;&lt;object type=&quot;3&quot; unique_id=&quot;10332&quot;&gt;&lt;property id=&quot;20148&quot; value=&quot;5&quot;/&gt;&lt;property id=&quot;20300&quot; value=&quot;Slide 4&quot;/&gt;&lt;property id=&quot;20307&quot; value=&quot;296&quot;/&gt;&lt;/object&gt;&lt;object type=&quot;3&quot; unique_id=&quot;10423&quot;&gt;&lt;property id=&quot;20148&quot; value=&quot;5&quot;/&gt;&lt;property id=&quot;20300&quot; value=&quot;Slide 11&quot;/&gt;&lt;property id=&quot;20307&quot; value=&quot;297&quot;/&gt;&lt;/object&gt;&lt;object type=&quot;3&quot; unique_id=&quot;10454&quot;&gt;&lt;property id=&quot;20148&quot; value=&quot;5&quot;/&gt;&lt;property id=&quot;20300&quot; value=&quot;Slide 3&quot;/&gt;&lt;property id=&quot;20307&quot; value=&quot;298&quot;/&gt;&lt;/object&gt;&lt;object type=&quot;3&quot; unique_id=&quot;10455&quot;&gt;&lt;property id=&quot;20148&quot; value=&quot;5&quot;/&gt;&lt;property id=&quot;20300&quot; value=&quot;Slide 5&quot;/&gt;&lt;property id=&quot;20307&quot; value=&quot;299&quot;/&gt;&lt;/object&gt;&lt;object type=&quot;3&quot; unique_id=&quot;10516&quot;&gt;&lt;property id=&quot;20148&quot; value=&quot;5&quot;/&gt;&lt;property id=&quot;20300&quot; value=&quot;Slide 2&quot;/&gt;&lt;property id=&quot;20307&quot; value=&quot;300&quot;/&gt;&lt;/object&gt;&lt;object type=&quot;3&quot; unique_id=&quot;10517&quot;&gt;&lt;property id=&quot;20148&quot; value=&quot;5&quot;/&gt;&lt;property id=&quot;20300&quot; value=&quot;Slide 6&quot;/&gt;&lt;property id=&quot;20307&quot; value=&quot;301&quot;/&gt;&lt;/object&gt;&lt;object type=&quot;3&quot; unique_id=&quot;10574&quot;&gt;&lt;property id=&quot;20148&quot; value=&quot;5&quot;/&gt;&lt;property id=&quot;20300&quot; value=&quot;Slide 7&quot;/&gt;&lt;property id=&quot;20307&quot; value=&quot;303&quot;/&gt;&lt;/object&gt;&lt;object type=&quot;3&quot; unique_id=&quot;10575&quot;&gt;&lt;property id=&quot;20148&quot; value=&quot;5&quot;/&gt;&lt;property id=&quot;20300&quot; value=&quot;Slide 14&quot;/&gt;&lt;property id=&quot;20307&quot; value=&quot;302&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12587</TotalTime>
  <Words>1041</Words>
  <Application>Microsoft Office PowerPoint</Application>
  <PresentationFormat>On-screen Show (4:3)</PresentationFormat>
  <Paragraphs>87</Paragraphs>
  <Slides>10</Slides>
  <Notes>9</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PowerPoint Presentation</vt:lpstr>
      <vt:lpstr>First Stage (1789-1793)</vt:lpstr>
      <vt:lpstr>The Estates-General Meets</vt:lpstr>
      <vt:lpstr>National Assembly  (1789-1793)</vt:lpstr>
      <vt:lpstr>National Assembly  (1789-1793)</vt:lpstr>
      <vt:lpstr>PowerPoint Presentation</vt:lpstr>
      <vt:lpstr>Fall of the Bastille</vt:lpstr>
      <vt:lpstr>PowerPoint Presentation</vt:lpstr>
      <vt:lpstr>PowerPoint Presentation</vt:lpstr>
      <vt:lpstr>Actions of the  National Assembly</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Creativity</dc:title>
  <dc:creator>strongb</dc:creator>
  <cp:lastModifiedBy>Elaine Theus</cp:lastModifiedBy>
  <cp:revision>222</cp:revision>
  <dcterms:created xsi:type="dcterms:W3CDTF">2003-12-02T21:31:48Z</dcterms:created>
  <dcterms:modified xsi:type="dcterms:W3CDTF">2014-03-17T19:16:44Z</dcterms:modified>
</cp:coreProperties>
</file>