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12/5/2013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Energy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November 26th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30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Thermal Energy cont.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higher the temperature, the </a:t>
            </a:r>
            <a:r>
              <a:rPr lang="en-US" sz="4000" u="sng" dirty="0"/>
              <a:t>faster</a:t>
            </a:r>
            <a:r>
              <a:rPr lang="en-US" sz="4000" dirty="0"/>
              <a:t> the particles move, the </a:t>
            </a:r>
            <a:r>
              <a:rPr lang="en-US" sz="4000" u="sng" dirty="0"/>
              <a:t>greater</a:t>
            </a:r>
            <a:r>
              <a:rPr lang="en-US" sz="4000" dirty="0"/>
              <a:t> their kinetic energy, and the </a:t>
            </a:r>
            <a:r>
              <a:rPr lang="en-US" sz="4000" u="sng" dirty="0"/>
              <a:t>greater</a:t>
            </a:r>
            <a:r>
              <a:rPr lang="en-US" sz="4000" dirty="0"/>
              <a:t> the object’s thermal energy.</a:t>
            </a:r>
          </a:p>
          <a:p>
            <a:r>
              <a:rPr lang="en-US" sz="4000" dirty="0" smtClean="0"/>
              <a:t>The </a:t>
            </a:r>
            <a:r>
              <a:rPr lang="en-US" sz="4000" u="sng" dirty="0" smtClean="0"/>
              <a:t>higher</a:t>
            </a:r>
            <a:r>
              <a:rPr lang="en-US" sz="4000" dirty="0" smtClean="0"/>
              <a:t> number of particles the </a:t>
            </a:r>
            <a:r>
              <a:rPr lang="en-US" sz="4000" u="sng" dirty="0" smtClean="0"/>
              <a:t>more</a:t>
            </a:r>
            <a:r>
              <a:rPr lang="en-US" sz="4000" dirty="0" smtClean="0"/>
              <a:t> thermal energy.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563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Chemical 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</a:t>
            </a:r>
            <a:r>
              <a:rPr lang="en-US" sz="4000" u="sng" dirty="0" smtClean="0"/>
              <a:t>energy</a:t>
            </a:r>
            <a:r>
              <a:rPr lang="en-US" sz="4000" dirty="0" smtClean="0"/>
              <a:t> of a compound that changes as its atoms are </a:t>
            </a:r>
            <a:r>
              <a:rPr lang="en-US" sz="4000" u="sng" dirty="0" smtClean="0"/>
              <a:t>rearranged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The energy in </a:t>
            </a:r>
            <a:r>
              <a:rPr lang="en-US" sz="4000" u="sng" dirty="0" smtClean="0"/>
              <a:t>food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116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Electrical 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energy of </a:t>
            </a:r>
            <a:r>
              <a:rPr lang="en-US" sz="4000" u="sng" dirty="0" smtClean="0"/>
              <a:t>moving electrons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Is considered as potential energy that is </a:t>
            </a:r>
            <a:r>
              <a:rPr lang="en-US" sz="4000" u="sng" dirty="0" smtClean="0"/>
              <a:t>used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04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Sound 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Caused by an object’s </a:t>
            </a:r>
            <a:r>
              <a:rPr lang="en-US" sz="4000" u="sng" dirty="0" smtClean="0"/>
              <a:t>vibrations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A vibrating object transmits </a:t>
            </a:r>
            <a:r>
              <a:rPr lang="en-US" sz="4000" u="sng" dirty="0" smtClean="0"/>
              <a:t>kinetic</a:t>
            </a:r>
            <a:r>
              <a:rPr lang="en-US" sz="4000" dirty="0" smtClean="0"/>
              <a:t> energy through the </a:t>
            </a:r>
            <a:r>
              <a:rPr lang="en-US" sz="4000" u="sng" dirty="0" smtClean="0"/>
              <a:t>air</a:t>
            </a:r>
            <a:r>
              <a:rPr lang="en-US" sz="4000" dirty="0" smtClean="0"/>
              <a:t> around it.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583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Light 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Light</a:t>
            </a:r>
            <a:r>
              <a:rPr lang="en-US" sz="4000" dirty="0" smtClean="0"/>
              <a:t> energy is produced by the vibrations of </a:t>
            </a:r>
            <a:r>
              <a:rPr lang="en-US" sz="4000" u="sng" dirty="0" smtClean="0"/>
              <a:t>electrically</a:t>
            </a:r>
            <a:r>
              <a:rPr lang="en-US" sz="4000" dirty="0" smtClean="0"/>
              <a:t> charged particles.</a:t>
            </a:r>
          </a:p>
          <a:p>
            <a:r>
              <a:rPr lang="en-US" sz="4000" dirty="0" smtClean="0"/>
              <a:t>Light energy does not need </a:t>
            </a:r>
            <a:r>
              <a:rPr lang="en-US" sz="4000" u="sng" dirty="0" smtClean="0"/>
              <a:t>matter</a:t>
            </a:r>
            <a:r>
              <a:rPr lang="en-US" sz="4000" dirty="0" smtClean="0"/>
              <a:t> to be transmitted; it can move through a </a:t>
            </a:r>
            <a:r>
              <a:rPr lang="en-US" sz="4000" u="sng" dirty="0" smtClean="0"/>
              <a:t>vacuum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4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Nuclear 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energy that comes from changes in the </a:t>
            </a:r>
            <a:r>
              <a:rPr lang="en-US" sz="4000" u="sng" dirty="0" smtClean="0"/>
              <a:t>nucleus</a:t>
            </a:r>
            <a:r>
              <a:rPr lang="en-US" sz="4000" dirty="0" smtClean="0"/>
              <a:t> of an atom.</a:t>
            </a:r>
          </a:p>
          <a:p>
            <a:r>
              <a:rPr lang="en-US" sz="4000" dirty="0" smtClean="0"/>
              <a:t>Energy of the </a:t>
            </a:r>
            <a:r>
              <a:rPr lang="en-US" sz="4000" u="sng" dirty="0" smtClean="0"/>
              <a:t>sun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506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Nuclear Energy cont.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Nuclear </a:t>
            </a:r>
            <a:r>
              <a:rPr lang="en-US" sz="4000" u="sng" dirty="0" smtClean="0"/>
              <a:t>fusion</a:t>
            </a:r>
            <a:r>
              <a:rPr lang="en-US" sz="4000" dirty="0" smtClean="0"/>
              <a:t>: a hydrogen nuclei </a:t>
            </a:r>
            <a:r>
              <a:rPr lang="en-US" sz="4000" u="sng" dirty="0" smtClean="0"/>
              <a:t>join together</a:t>
            </a:r>
            <a:r>
              <a:rPr lang="en-US" sz="4000" dirty="0" smtClean="0"/>
              <a:t> to make a larger helium nucleus and gives off a huge amount of energy.</a:t>
            </a:r>
          </a:p>
          <a:p>
            <a:r>
              <a:rPr lang="en-US" sz="4000" dirty="0" smtClean="0"/>
              <a:t>Nuclear </a:t>
            </a:r>
            <a:r>
              <a:rPr lang="en-US" sz="4000" u="sng" dirty="0" smtClean="0"/>
              <a:t>fissio</a:t>
            </a:r>
            <a:r>
              <a:rPr lang="en-US" sz="4000" dirty="0" smtClean="0"/>
              <a:t>n: a nucleus of a heavy element is </a:t>
            </a:r>
            <a:r>
              <a:rPr lang="en-US" sz="4000" u="sng" dirty="0" smtClean="0"/>
              <a:t>split apart </a:t>
            </a:r>
            <a:r>
              <a:rPr lang="en-US" sz="4000" dirty="0" smtClean="0"/>
              <a:t>and the potential energy in the nucleus is given off.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25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Energy is </a:t>
            </a:r>
            <a:r>
              <a:rPr lang="en-US" sz="4000" u="sng" dirty="0" smtClean="0"/>
              <a:t>the ability to do work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Work is done when a </a:t>
            </a:r>
            <a:r>
              <a:rPr lang="en-US" sz="4000" u="sng" dirty="0" smtClean="0"/>
              <a:t>force</a:t>
            </a:r>
            <a:r>
              <a:rPr lang="en-US" sz="4000" dirty="0" smtClean="0"/>
              <a:t> causes an object to </a:t>
            </a:r>
            <a:r>
              <a:rPr lang="en-US" sz="4000" u="sng" dirty="0" smtClean="0"/>
              <a:t>move in the direction of the force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Energy is expressed in units of </a:t>
            </a:r>
            <a:r>
              <a:rPr lang="en-US" sz="4000" u="sng" dirty="0" smtClean="0"/>
              <a:t>joules (J)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14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Kinetic 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Kinetic energy is the energy of an object that is due to </a:t>
            </a:r>
            <a:r>
              <a:rPr lang="en-US" sz="4000" u="sng" dirty="0" smtClean="0"/>
              <a:t>the object’s motion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All moving objects have </a:t>
            </a:r>
            <a:r>
              <a:rPr lang="en-US" sz="4000" u="sng" dirty="0" smtClean="0"/>
              <a:t>kinetic energy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598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Kinetic Energy cont.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1187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Kinetic energy depends on </a:t>
            </a:r>
            <a:r>
              <a:rPr lang="en-US" sz="4000" u="sng" dirty="0" smtClean="0"/>
              <a:t>mass</a:t>
            </a:r>
            <a:r>
              <a:rPr lang="en-US" sz="4000" dirty="0" smtClean="0"/>
              <a:t> and </a:t>
            </a:r>
            <a:r>
              <a:rPr lang="en-US" sz="4000" u="sng" dirty="0" smtClean="0"/>
              <a:t>speed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This relationship can be represented by the following equation: </a:t>
            </a:r>
            <a:r>
              <a:rPr lang="en-US" sz="4000" u="sng" dirty="0" smtClean="0"/>
              <a:t>KE=(mv</a:t>
            </a:r>
            <a:r>
              <a:rPr lang="en-US" sz="4000" u="sng" baseline="30000" dirty="0" smtClean="0"/>
              <a:t>2</a:t>
            </a:r>
            <a:r>
              <a:rPr lang="en-US" sz="4000" u="sng" dirty="0" smtClean="0"/>
              <a:t>)/2</a:t>
            </a:r>
            <a:r>
              <a:rPr lang="en-US" sz="4000" dirty="0" smtClean="0"/>
              <a:t>.</a:t>
            </a:r>
          </a:p>
          <a:p>
            <a:pPr lvl="1"/>
            <a:r>
              <a:rPr lang="en-US" sz="3600" dirty="0" smtClean="0"/>
              <a:t>M = </a:t>
            </a:r>
            <a:r>
              <a:rPr lang="en-US" sz="3600" u="sng" dirty="0" smtClean="0"/>
              <a:t>mass in kilograms</a:t>
            </a:r>
          </a:p>
          <a:p>
            <a:pPr lvl="1"/>
            <a:r>
              <a:rPr lang="en-US" sz="3600" dirty="0" smtClean="0"/>
              <a:t>V = </a:t>
            </a:r>
            <a:r>
              <a:rPr lang="en-US" sz="3600" u="sng" dirty="0" smtClean="0"/>
              <a:t>object’s speed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76154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Kinetic Energy cont.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</a:t>
            </a:r>
            <a:r>
              <a:rPr lang="en-US" sz="4000" u="sng" dirty="0" smtClean="0"/>
              <a:t>faster</a:t>
            </a:r>
            <a:r>
              <a:rPr lang="en-US" sz="4000" dirty="0" smtClean="0"/>
              <a:t> something is moving, the </a:t>
            </a:r>
            <a:r>
              <a:rPr lang="en-US" sz="4000" u="sng" dirty="0" smtClean="0"/>
              <a:t>more</a:t>
            </a:r>
            <a:r>
              <a:rPr lang="en-US" sz="4000" dirty="0" smtClean="0"/>
              <a:t> kinetic energy it has.</a:t>
            </a:r>
          </a:p>
          <a:p>
            <a:r>
              <a:rPr lang="en-US" sz="4000" dirty="0" smtClean="0"/>
              <a:t>The </a:t>
            </a:r>
            <a:r>
              <a:rPr lang="en-US" sz="4000" u="sng" dirty="0" smtClean="0"/>
              <a:t>greater</a:t>
            </a:r>
            <a:r>
              <a:rPr lang="en-US" sz="4000" dirty="0" smtClean="0"/>
              <a:t> the mass of a moving object, the </a:t>
            </a:r>
            <a:r>
              <a:rPr lang="en-US" sz="4000" u="sng" dirty="0" smtClean="0"/>
              <a:t>greater</a:t>
            </a:r>
            <a:r>
              <a:rPr lang="en-US" sz="4000" dirty="0" smtClean="0"/>
              <a:t> the kinetic energy is.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302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Potential 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energy that an object has because of the </a:t>
            </a:r>
            <a:r>
              <a:rPr lang="en-US" sz="4000" u="sng" dirty="0" smtClean="0"/>
              <a:t>position</a:t>
            </a:r>
            <a:r>
              <a:rPr lang="en-US" sz="4000" dirty="0" smtClean="0"/>
              <a:t>, </a:t>
            </a:r>
            <a:r>
              <a:rPr lang="en-US" sz="4000" u="sng" dirty="0" smtClean="0"/>
              <a:t>shape</a:t>
            </a:r>
            <a:r>
              <a:rPr lang="en-US" sz="4000" dirty="0" smtClean="0"/>
              <a:t> or </a:t>
            </a:r>
            <a:r>
              <a:rPr lang="en-US" sz="4000" u="sng" dirty="0" smtClean="0"/>
              <a:t>condition</a:t>
            </a:r>
            <a:r>
              <a:rPr lang="en-US" sz="4000" dirty="0" smtClean="0"/>
              <a:t> of the object.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6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Gravitational Potential 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You give an object </a:t>
            </a:r>
            <a:r>
              <a:rPr lang="en-US" sz="4000" u="sng" dirty="0" smtClean="0"/>
              <a:t>gravitational</a:t>
            </a:r>
            <a:r>
              <a:rPr lang="en-US" sz="4000" dirty="0" smtClean="0"/>
              <a:t> potential energy when you </a:t>
            </a:r>
            <a:r>
              <a:rPr lang="en-US" sz="4000" u="sng" dirty="0" smtClean="0"/>
              <a:t>lift</a:t>
            </a:r>
            <a:r>
              <a:rPr lang="en-US" sz="4000" dirty="0" smtClean="0"/>
              <a:t> an object and use a force that is </a:t>
            </a:r>
            <a:r>
              <a:rPr lang="en-US" sz="4000" u="sng" dirty="0" smtClean="0"/>
              <a:t>against</a:t>
            </a:r>
            <a:r>
              <a:rPr lang="en-US" sz="4000" dirty="0" smtClean="0"/>
              <a:t> the force of gravity.</a:t>
            </a:r>
          </a:p>
          <a:p>
            <a:r>
              <a:rPr lang="en-US" sz="4000" dirty="0" smtClean="0"/>
              <a:t>Gravitational potential energy is equal to the amount of </a:t>
            </a:r>
            <a:r>
              <a:rPr lang="en-US" sz="4000" u="sng" dirty="0" smtClean="0"/>
              <a:t>work</a:t>
            </a:r>
            <a:r>
              <a:rPr lang="en-US" sz="4000" dirty="0" smtClean="0"/>
              <a:t> done on the object to lift it to a certain height.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433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Mechanical 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amount of work an object can do because of the object’s </a:t>
            </a:r>
            <a:r>
              <a:rPr lang="en-US" sz="4000" u="sng" dirty="0" smtClean="0"/>
              <a:t>kinetic</a:t>
            </a:r>
            <a:r>
              <a:rPr lang="en-US" sz="4000" dirty="0" smtClean="0"/>
              <a:t> and </a:t>
            </a:r>
            <a:r>
              <a:rPr lang="en-US" sz="4000" u="sng" dirty="0" smtClean="0"/>
              <a:t>potential</a:t>
            </a:r>
            <a:r>
              <a:rPr lang="en-US" sz="4000" dirty="0" smtClean="0"/>
              <a:t> energies.</a:t>
            </a:r>
          </a:p>
          <a:p>
            <a:r>
              <a:rPr lang="en-US" sz="4000" dirty="0" smtClean="0"/>
              <a:t>The total energy of </a:t>
            </a:r>
            <a:r>
              <a:rPr lang="en-US" sz="4000" u="sng" dirty="0" smtClean="0"/>
              <a:t>motion</a:t>
            </a:r>
            <a:r>
              <a:rPr lang="en-US" sz="4000" dirty="0" smtClean="0"/>
              <a:t> and </a:t>
            </a:r>
            <a:r>
              <a:rPr lang="en-US" sz="4000" u="sng" dirty="0" smtClean="0"/>
              <a:t>position</a:t>
            </a:r>
            <a:r>
              <a:rPr lang="en-US" sz="4000" dirty="0" smtClean="0"/>
              <a:t> of an object.</a:t>
            </a:r>
          </a:p>
          <a:p>
            <a:r>
              <a:rPr lang="en-US" sz="4000" u="sng" dirty="0" smtClean="0"/>
              <a:t>ME</a:t>
            </a:r>
            <a:r>
              <a:rPr lang="en-US" sz="4000" dirty="0" smtClean="0"/>
              <a:t> = </a:t>
            </a:r>
            <a:r>
              <a:rPr lang="en-US" sz="4000" u="sng" dirty="0" smtClean="0"/>
              <a:t>PE</a:t>
            </a:r>
            <a:r>
              <a:rPr lang="en-US" sz="4000" dirty="0" smtClean="0"/>
              <a:t> + </a:t>
            </a:r>
            <a:r>
              <a:rPr lang="en-US" sz="4000" u="sng" dirty="0" smtClean="0"/>
              <a:t>KE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379456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Thermal 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19561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Thermal energy is all of the kinetic energy due to </a:t>
            </a:r>
            <a:r>
              <a:rPr lang="en-US" sz="4000" u="sng" dirty="0" smtClean="0"/>
              <a:t>random motion</a:t>
            </a:r>
            <a:r>
              <a:rPr lang="en-US" sz="4000" dirty="0" smtClean="0"/>
              <a:t> of the particles that make up an object.</a:t>
            </a:r>
          </a:p>
        </p:txBody>
      </p:sp>
    </p:spTree>
    <p:extLst>
      <p:ext uri="{BB962C8B-B14F-4D97-AF65-F5344CB8AC3E}">
        <p14:creationId xmlns:p14="http://schemas.microsoft.com/office/powerpoint/2010/main" val="9993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292</TotalTime>
  <Words>461</Words>
  <Application>Microsoft Office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Energy</vt:lpstr>
      <vt:lpstr>Energy</vt:lpstr>
      <vt:lpstr>Kinetic Energy</vt:lpstr>
      <vt:lpstr>Kinetic Energy cont.</vt:lpstr>
      <vt:lpstr>Kinetic Energy cont.</vt:lpstr>
      <vt:lpstr>Potential Energy</vt:lpstr>
      <vt:lpstr>Gravitational Potential Energy</vt:lpstr>
      <vt:lpstr>Mechanical Energy</vt:lpstr>
      <vt:lpstr>Thermal Energy</vt:lpstr>
      <vt:lpstr>Thermal Energy cont.</vt:lpstr>
      <vt:lpstr>Chemical Energy</vt:lpstr>
      <vt:lpstr>Electrical Energy</vt:lpstr>
      <vt:lpstr>Sound Energy</vt:lpstr>
      <vt:lpstr>Light Energy</vt:lpstr>
      <vt:lpstr>Nuclear Energy</vt:lpstr>
      <vt:lpstr>Nuclear Energy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Jessica Wright</dc:creator>
  <cp:lastModifiedBy>Elaine Theus</cp:lastModifiedBy>
  <cp:revision>22</cp:revision>
  <dcterms:created xsi:type="dcterms:W3CDTF">2012-11-21T17:24:14Z</dcterms:created>
  <dcterms:modified xsi:type="dcterms:W3CDTF">2013-12-05T16:55:46Z</dcterms:modified>
</cp:coreProperties>
</file>