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92" r:id="rId2"/>
    <p:sldId id="320" r:id="rId3"/>
    <p:sldId id="321" r:id="rId4"/>
    <p:sldId id="256" r:id="rId5"/>
    <p:sldId id="257" r:id="rId6"/>
    <p:sldId id="262" r:id="rId7"/>
    <p:sldId id="258" r:id="rId8"/>
    <p:sldId id="268" r:id="rId9"/>
    <p:sldId id="259" r:id="rId10"/>
    <p:sldId id="269" r:id="rId11"/>
    <p:sldId id="260" r:id="rId12"/>
    <p:sldId id="270" r:id="rId13"/>
    <p:sldId id="261"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316" r:id="rId36"/>
    <p:sldId id="295" r:id="rId37"/>
    <p:sldId id="317" r:id="rId38"/>
    <p:sldId id="302" r:id="rId39"/>
    <p:sldId id="318" r:id="rId40"/>
    <p:sldId id="303" r:id="rId41"/>
    <p:sldId id="319" r:id="rId42"/>
    <p:sldId id="304" r:id="rId43"/>
    <p:sldId id="301" r:id="rId44"/>
    <p:sldId id="305" r:id="rId45"/>
    <p:sldId id="306" r:id="rId46"/>
    <p:sldId id="307" r:id="rId47"/>
    <p:sldId id="308" r:id="rId48"/>
    <p:sldId id="309" r:id="rId49"/>
    <p:sldId id="310" r:id="rId50"/>
    <p:sldId id="311" r:id="rId51"/>
    <p:sldId id="312" r:id="rId52"/>
    <p:sldId id="313" r:id="rId53"/>
    <p:sldId id="314" r:id="rId54"/>
    <p:sldId id="315" r:id="rId55"/>
    <p:sldId id="324" r:id="rId56"/>
    <p:sldId id="323" r:id="rId57"/>
    <p:sldId id="325" r:id="rId58"/>
    <p:sldId id="326" r:id="rId59"/>
  </p:sldIdLst>
  <p:sldSz cx="10972800" cy="6858000"/>
  <p:notesSz cx="6858000" cy="9144000"/>
  <p:defaultTextStyle>
    <a:defPPr>
      <a:defRPr lang="en-US"/>
    </a:defPPr>
    <a:lvl1pPr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1pPr>
    <a:lvl2pPr marL="4572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2pPr>
    <a:lvl3pPr marL="9144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3pPr>
    <a:lvl4pPr marL="13716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4pPr>
    <a:lvl5pPr marL="18288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5pPr>
    <a:lvl6pPr marL="2286000" algn="l" defTabSz="914400" rtl="0" eaLnBrk="1" latinLnBrk="0" hangingPunct="1">
      <a:defRPr sz="1600" b="1" i="1" kern="1200">
        <a:solidFill>
          <a:srgbClr val="DFC505"/>
        </a:solidFill>
        <a:latin typeface="Times New Roman" pitchFamily="18" charset="0"/>
        <a:ea typeface="ＭＳ Ｐゴシック" charset="-128"/>
        <a:cs typeface="+mn-cs"/>
      </a:defRPr>
    </a:lvl6pPr>
    <a:lvl7pPr marL="2743200" algn="l" defTabSz="914400" rtl="0" eaLnBrk="1" latinLnBrk="0" hangingPunct="1">
      <a:defRPr sz="1600" b="1" i="1" kern="1200">
        <a:solidFill>
          <a:srgbClr val="DFC505"/>
        </a:solidFill>
        <a:latin typeface="Times New Roman" pitchFamily="18" charset="0"/>
        <a:ea typeface="ＭＳ Ｐゴシック" charset="-128"/>
        <a:cs typeface="+mn-cs"/>
      </a:defRPr>
    </a:lvl7pPr>
    <a:lvl8pPr marL="3200400" algn="l" defTabSz="914400" rtl="0" eaLnBrk="1" latinLnBrk="0" hangingPunct="1">
      <a:defRPr sz="1600" b="1" i="1" kern="1200">
        <a:solidFill>
          <a:srgbClr val="DFC505"/>
        </a:solidFill>
        <a:latin typeface="Times New Roman" pitchFamily="18" charset="0"/>
        <a:ea typeface="ＭＳ Ｐゴシック" charset="-128"/>
        <a:cs typeface="+mn-cs"/>
      </a:defRPr>
    </a:lvl8pPr>
    <a:lvl9pPr marL="3657600" algn="l" defTabSz="914400" rtl="0" eaLnBrk="1" latinLnBrk="0" hangingPunct="1">
      <a:defRPr sz="1600" b="1" i="1" kern="1200">
        <a:solidFill>
          <a:srgbClr val="DFC505"/>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FC505"/>
    <a:srgbClr val="FF3300"/>
    <a:srgbClr val="FFFF00"/>
    <a:srgbClr val="F9DC07"/>
    <a:srgbClr val="0066FF"/>
    <a:srgbClr val="99FF33"/>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p:scale>
          <a:sx n="70" d="100"/>
          <a:sy n="70" d="100"/>
        </p:scale>
        <p:origin x="-114" y="-78"/>
      </p:cViewPr>
      <p:guideLst>
        <p:guide orient="horz" pos="2160"/>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5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481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A087326E-45D5-49AD-B92A-605755545B29}" type="slidenum">
              <a:rPr lang="en-US"/>
              <a:pPr/>
              <a:t>‹#›</a:t>
            </a:fld>
            <a:endParaRPr lang="en-US"/>
          </a:p>
        </p:txBody>
      </p:sp>
    </p:spTree>
    <p:extLst>
      <p:ext uri="{BB962C8B-B14F-4D97-AF65-F5344CB8AC3E}">
        <p14:creationId xmlns:p14="http://schemas.microsoft.com/office/powerpoint/2010/main" xmlns="" val="784729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8500B0E5-BA5A-4F94-A669-503E2857B621}" type="slidenum">
              <a:rPr lang="en-US"/>
              <a:pPr/>
              <a:t>‹#›</a:t>
            </a:fld>
            <a:endParaRPr lang="en-US"/>
          </a:p>
        </p:txBody>
      </p:sp>
    </p:spTree>
    <p:extLst>
      <p:ext uri="{BB962C8B-B14F-4D97-AF65-F5344CB8AC3E}">
        <p14:creationId xmlns:p14="http://schemas.microsoft.com/office/powerpoint/2010/main" xmlns="" val="483918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p>
            <a:fld id="{F53D8FFF-16AD-4552-9DE0-233E1E09BF0B}"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pPr>
              <a:buFontTx/>
              <a:buChar char="•"/>
            </a:pPr>
            <a:r>
              <a:rPr lang="en-US" smtClean="0">
                <a:ea typeface="ＭＳ Ｐゴシック" charset="-128"/>
              </a:rPr>
              <a:t>Theme music downloaded from:  http://www.angelfire.com/d20/boominc/</a:t>
            </a:r>
          </a:p>
          <a:p>
            <a:pPr>
              <a:buFontTx/>
              <a:buChar char="•"/>
            </a:pPr>
            <a:endParaRPr lang="en-US" smtClean="0">
              <a:ea typeface="ＭＳ Ｐゴシック" charset="-128"/>
            </a:endParaRPr>
          </a:p>
          <a:p>
            <a:pPr>
              <a:buFontTx/>
              <a:buChar char="•"/>
            </a:pPr>
            <a:r>
              <a:rPr lang="en-US" smtClean="0">
                <a:ea typeface="ＭＳ Ｐゴシック" charset="-128"/>
              </a:rPr>
              <a:t>To change the title, click on it, pause and click again.  The Word Art menu will appear.  Click on Edit Text to change the text.  Click Word Art Gallery button or the Word Art Shape button to change the look.  Click on the format button to change the color pattern.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B8FCD96A-029A-4935-B3AA-13362635E270}" type="slidenum">
              <a:rPr lang="en-US"/>
              <a:pPr/>
              <a:t>10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E1031E3-832C-4E10-A88B-643C2EB9EE06}"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413C1E88-BE38-4319-8D64-691E04658435}" type="slidenum">
              <a:rPr lang="en-US"/>
              <a:pPr/>
              <a:t>12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48E90C9-DC36-4ECD-896A-06FC73EA134D}" type="slidenum">
              <a:rPr lang="en-US"/>
              <a:pPr/>
              <a:t>13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BD14B759-EE78-450C-B74E-7C0A4BBEAE80}" type="slidenum">
              <a:rPr lang="en-US"/>
              <a:pPr/>
              <a:t>14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32A1CF41-085B-4E2F-8A6B-2B3BF8C1F332}"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CE5D4860-7788-413D-AF46-E516D8B3D06A}" type="slidenum">
              <a:rPr lang="en-US"/>
              <a:pPr/>
              <a:t>16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7CCCE475-BEE8-453D-8924-6198FEE16D64}" type="slidenum">
              <a:rPr lang="en-US"/>
              <a:pPr/>
              <a:t>17</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A42807EC-8650-429C-B128-01764F32B42D}" type="slidenum">
              <a:rPr lang="en-US"/>
              <a:pPr/>
              <a:t>18</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A24EA230-D306-46A9-B25D-7E0C9C0475C2}" type="slidenum">
              <a:rPr lang="en-US"/>
              <a:pPr/>
              <a:t>19</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p:spPr>
        <p:txBody>
          <a:bodyPr/>
          <a:lstStyle/>
          <a:p>
            <a:fld id="{5B72CF66-915F-4434-A348-E8D8B4E9F8EE}" type="slidenum">
              <a:rPr lang="en-US"/>
              <a:pPr/>
              <a:t>2</a:t>
            </a:fld>
            <a:endParaRPr lang="en-US"/>
          </a:p>
        </p:txBody>
      </p:sp>
      <p:sp>
        <p:nvSpPr>
          <p:cNvPr id="7170" name="Rectangle 2050"/>
          <p:cNvSpPr>
            <a:spLocks noGrp="1" noRot="1" noChangeAspect="1" noChangeArrowheads="1" noTextEdit="1"/>
          </p:cNvSpPr>
          <p:nvPr>
            <p:ph type="sldImg"/>
          </p:nvPr>
        </p:nvSpPr>
        <p:spPr>
          <a:ln/>
        </p:spPr>
      </p:sp>
      <p:sp>
        <p:nvSpPr>
          <p:cNvPr id="7171" name="Rectangle 2051"/>
          <p:cNvSpPr>
            <a:spLocks noGrp="1" noChangeArrowheads="1"/>
          </p:cNvSpPr>
          <p:nvPr>
            <p:ph type="body" idx="1"/>
          </p:nvPr>
        </p:nvSpPr>
        <p:spPr>
          <a:noFill/>
          <a:ln/>
        </p:spPr>
        <p:txBody>
          <a:bodyPr/>
          <a:lstStyle/>
          <a:p>
            <a:pPr>
              <a:buFontTx/>
              <a:buChar char="•"/>
            </a:pPr>
            <a:r>
              <a:rPr lang="en-US" smtClean="0">
                <a:ea typeface="ＭＳ Ｐゴシック" charset="-128"/>
              </a:rPr>
              <a:t>To change the font, style, color of text, click and highlight by dragging across the text and select the change using the format toolbar above or by clicking on Format and selecting Font.</a:t>
            </a:r>
          </a:p>
          <a:p>
            <a:pPr>
              <a:buFontTx/>
              <a:buChar char="•"/>
            </a:pPr>
            <a:r>
              <a:rPr lang="en-US" smtClean="0">
                <a:ea typeface="ＭＳ Ｐゴシック" charset="-128"/>
              </a:rPr>
              <a:t>To enhance your game insert clipart and graphics where appropriate.  Click on Insert, select Picture and either browse the clipart for a picture or insert a picture from your files.  Movie clips and sounds can be added in the same manner.</a:t>
            </a:r>
          </a:p>
          <a:p>
            <a:endParaRPr lang="en-US"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E2B504CA-9D6A-4E63-B494-005CD610EDC8}" type="slidenum">
              <a:rPr lang="en-US"/>
              <a:pPr/>
              <a:t>20</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C0897AF4-9A6E-4F26-9CC4-DC94A4C9E38B}" type="slidenum">
              <a:rPr lang="en-US"/>
              <a:pPr/>
              <a:t>21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C8A6DE9C-9C23-43D0-AFD9-15D8C16B1B08}" type="slidenum">
              <a:rPr lang="en-US"/>
              <a:pPr/>
              <a:t>22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35C268B-0D92-4FCB-9A12-38A4D1C17C59}" type="slidenum">
              <a:rPr lang="en-US"/>
              <a:pPr/>
              <a:t>23</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D2A7C65E-9862-4CF3-AAF5-07FCB978524C}" type="slidenum">
              <a:rPr lang="en-US"/>
              <a:pPr/>
              <a:t>24</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C27885E8-FD76-4980-8702-61313E1C6E43}" type="slidenum">
              <a:rPr lang="en-US"/>
              <a:pPr/>
              <a:t>25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13A3F29A-3771-4F89-B2C2-83EC5F7301AA}" type="slidenum">
              <a:rPr lang="en-US"/>
              <a:pPr/>
              <a:t>26</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02EEA998-E9AD-4871-98D6-02EC36B71535}" type="slidenum">
              <a:rPr lang="en-US"/>
              <a:pPr/>
              <a:t>27</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0847937F-1C99-4A88-9E7B-05F57329DCC1}" type="slidenum">
              <a:rPr lang="en-US"/>
              <a:pPr/>
              <a:t>28</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5D005B32-B318-461A-ABAA-B5E83B682EB6}" type="slidenum">
              <a:rPr lang="en-US"/>
              <a:pPr/>
              <a:t>29</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9184E921-405E-4B0E-A326-F6BB2E215AFF}"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a:buFontTx/>
              <a:buChar char="•"/>
            </a:pPr>
            <a:r>
              <a:rPr lang="en-US" smtClean="0">
                <a:ea typeface="ＭＳ Ｐゴシック" charset="-128"/>
              </a:rPr>
              <a:t>To animate text or an object, click on the item and select Custom Animation from the Slide Show menu.  Select the effect, speed and timing for the animation.</a:t>
            </a:r>
          </a:p>
          <a:p>
            <a:pPr>
              <a:buFontTx/>
              <a:buChar char="•"/>
            </a:pPr>
            <a:r>
              <a:rPr lang="en-US" smtClean="0">
                <a:ea typeface="ＭＳ Ｐゴシック" charset="-128"/>
              </a:rPr>
              <a:t>To insert sound, click on Insert, select Movies and Sound and choose the source of your sound.  Scroll through the list and select the sound you want to play.   You will be asked if you want to play the sound automatically.  Select OK.  </a:t>
            </a:r>
          </a:p>
          <a:p>
            <a:endParaRPr lang="en-US" smtClean="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5A6BE75D-8F6E-419E-873C-48EC43A76414}" type="slidenum">
              <a:rPr lang="en-US"/>
              <a:pPr/>
              <a:t>30</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FE2589F0-9610-442E-B9C4-3C6ED95EF5AA}" type="slidenum">
              <a:rPr lang="en-US"/>
              <a:pPr/>
              <a:t>31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F63A6F96-9C07-4E1B-8208-56528FF8D83B}" type="slidenum">
              <a:rPr lang="en-US"/>
              <a:pPr/>
              <a:t>32</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3BCCF3-1A2C-4619-90AD-B13FA7E0DF37}" type="slidenum">
              <a:rPr lang="en-US"/>
              <a:pPr/>
              <a:t>33</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58A6A026-22AE-46F9-B317-10ED6454A78A}" type="slidenum">
              <a:rPr lang="en-US"/>
              <a:pPr/>
              <a:t>34</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102DB7B4-91B9-4E77-8FDB-F6EF396A2F23}" type="slidenum">
              <a:rPr lang="en-US"/>
              <a:pPr/>
              <a:t>35</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D2C98135-E81B-454D-839B-7539CDBEE8C3}" type="slidenum">
              <a:rPr lang="en-US"/>
              <a:pPr/>
              <a:t>36</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427FFBEA-9BC5-40B5-98C7-E2B9EDE6DC32}" type="slidenum">
              <a:rPr lang="en-US"/>
              <a:pPr/>
              <a:t>37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1FD77D0A-21DF-4115-A106-20997B559179}" type="slidenum">
              <a:rPr lang="en-US"/>
              <a:pPr/>
              <a:t>38</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DB605961-080B-46E8-AFA2-B3AE3962E075}" type="slidenum">
              <a:rPr lang="en-US"/>
              <a:pPr/>
              <a:t>39</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p>
            <a:fld id="{398C600C-9936-4061-B1B3-F6495EA2DCA6}"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pPr>
              <a:buFontTx/>
              <a:buChar char="•"/>
            </a:pPr>
            <a:r>
              <a:rPr lang="en-US" smtClean="0">
                <a:ea typeface="ＭＳ Ｐゴシック" charset="-128"/>
              </a:rPr>
              <a:t>To go to Final Jeopardy, click on the arrow on the bottom right of the slide.</a:t>
            </a:r>
          </a:p>
          <a:p>
            <a:pPr>
              <a:buFontTx/>
              <a:buChar char="•"/>
            </a:pPr>
            <a:r>
              <a:rPr lang="en-US" dirty="0" smtClean="0">
                <a:ea typeface="ＭＳ Ｐゴシック" charset="-128"/>
              </a:rPr>
              <a:t>To change the Category labels, click and highlight each label and type the new category name.  You will need to correct the name on each slide corresponding to that category.  A quick way to do this is to go to Edit in the menu bar, select Replace and use the Find and Replace feature.</a:t>
            </a:r>
          </a:p>
          <a:p>
            <a:pPr>
              <a:buFontTx/>
              <a:buChar char="•"/>
            </a:pPr>
            <a:r>
              <a:rPr lang="en-US" dirty="0" smtClean="0">
                <a:ea typeface="ＭＳ Ｐゴシック" charset="-128"/>
              </a:rPr>
              <a:t>To add a Daily Double to a Category:  Highlight the dollar amount.  Right click and select Edit Hyperlink.  Scroll through the list and select the Daily Double slide (Slide 58). Click OK.</a:t>
            </a:r>
          </a:p>
          <a:p>
            <a:pPr>
              <a:buFontTx/>
              <a:buChar char="•"/>
            </a:pPr>
            <a:r>
              <a:rPr lang="en-US" dirty="0" smtClean="0">
                <a:ea typeface="ＭＳ Ｐゴシック" charset="-128"/>
              </a:rPr>
              <a:t>To delete slides or categories:  Click on the box (</a:t>
            </a:r>
            <a:r>
              <a:rPr lang="en-US" dirty="0" err="1" smtClean="0">
                <a:ea typeface="ＭＳ Ｐゴシック" charset="-128"/>
              </a:rPr>
              <a:t>ie</a:t>
            </a:r>
            <a:r>
              <a:rPr lang="en-US" dirty="0" smtClean="0">
                <a:ea typeface="ＭＳ Ｐゴシック" charset="-128"/>
              </a:rPr>
              <a:t>. 400) or click on the Slide in Slide View and hit Delete on your keyboard.</a:t>
            </a:r>
          </a:p>
          <a:p>
            <a:pPr>
              <a:buFontTx/>
              <a:buChar char="•"/>
            </a:pPr>
            <a:r>
              <a:rPr lang="en-US" dirty="0" smtClean="0">
                <a:ea typeface="ＭＳ Ｐゴシック" charset="-128"/>
              </a:rPr>
              <a:t>To Hide a Slide, Click on the Slide in Slide View, Click on Slide Show and select Hide Slide.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91B37A10-F459-48F1-BAB4-D285C8BED1AD}" type="slidenum">
              <a:rPr lang="en-US"/>
              <a:pPr/>
              <a:t>40</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C9E8F941-144B-4D3A-A876-4BF7729D8F4C}" type="slidenum">
              <a:rPr lang="en-US"/>
              <a:pPr/>
              <a:t>41</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C0F3A538-84DE-4B43-8884-429E129927AA}" type="slidenum">
              <a:rPr lang="en-US"/>
              <a:pPr/>
              <a:t>42</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17785ADE-8415-4A38-8EBE-82F85EE2B147}" type="slidenum">
              <a:rPr lang="en-US"/>
              <a:pPr/>
              <a:t>43</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0361F6AD-8B95-454D-96FD-13046E9E99F5}" type="slidenum">
              <a:rPr lang="en-US"/>
              <a:pPr/>
              <a:t>44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69DC9680-852F-4BC6-84BF-FBE36ADE9136}" type="slidenum">
              <a:rPr lang="en-US"/>
              <a:pPr/>
              <a:t>45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C0047667-A754-4E21-9159-6AEB8334A189}" type="slidenum">
              <a:rPr lang="en-US"/>
              <a:pPr/>
              <a:t>46</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7A1BF6B5-1965-467A-B4E1-64DC22F1F9DB}" type="slidenum">
              <a:rPr lang="en-US"/>
              <a:pPr/>
              <a:t>47</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D608825F-C4B3-4FEC-AD2C-E9DD755F8A60}" type="slidenum">
              <a:rPr lang="en-US"/>
              <a:pPr/>
              <a:t>48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29EB0776-1F0D-4A82-86D1-5532DF71C49D}" type="slidenum">
              <a:rPr lang="en-US"/>
              <a:pPr/>
              <a:t>49</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fld id="{E235B6A4-D59E-49F4-B9A1-FEC05CD9DCF1}" type="slidenum">
              <a:rPr lang="en-US"/>
              <a:pPr/>
              <a:t>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r>
              <a:rPr lang="en-US" smtClean="0">
                <a:ea typeface="ＭＳ Ｐゴシック" charset="-128"/>
              </a:rPr>
              <a:t>To change the text, click and highlight the </a:t>
            </a:r>
            <a:r>
              <a:rPr lang="ja-JP" altLang="en-US" smtClean="0">
                <a:ea typeface="ＭＳ Ｐゴシック" charset="-128"/>
              </a:rPr>
              <a:t>“</a:t>
            </a:r>
            <a:r>
              <a:rPr lang="en-US" altLang="ja-JP" smtClean="0">
                <a:ea typeface="ＭＳ Ｐゴシック" charset="-128"/>
              </a:rPr>
              <a:t>Type the response here</a:t>
            </a:r>
            <a:r>
              <a:rPr lang="ja-JP" altLang="en-US" smtClean="0">
                <a:ea typeface="ＭＳ Ｐゴシック" charset="-128"/>
              </a:rPr>
              <a:t>”</a:t>
            </a:r>
            <a:r>
              <a:rPr lang="en-US" altLang="ja-JP" smtClean="0">
                <a:ea typeface="ＭＳ Ｐゴシック" charset="-128"/>
              </a:rPr>
              <a:t>.  Type your text.</a:t>
            </a:r>
            <a:endParaRPr lang="en-US" smtClean="0">
              <a:ea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25CA68A8-7F12-4BD0-BBB7-49995B3C85F2}" type="slidenum">
              <a:rPr lang="en-US"/>
              <a:pPr/>
              <a:t>50</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A7C04CE5-D4C8-4464-A531-080688037A7A}" type="slidenum">
              <a:rPr lang="en-US"/>
              <a:pPr/>
              <a:t>51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8688A973-3CDD-4C0E-9F84-F2764D466AC3}" type="slidenum">
              <a:rPr lang="en-US"/>
              <a:pPr/>
              <a:t>52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r>
              <a:rPr lang="en-US" smtClean="0">
                <a:ea typeface="ＭＳ Ｐゴシック" charset="-128"/>
              </a:rPr>
              <a:t>To delete a sound, click on the speaker and hit Delete on your keyboard.</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BC729993-9E5A-4998-B389-6BEB15A77EE7}" type="slidenum">
              <a:rPr lang="en-US"/>
              <a:pPr/>
              <a:t>53</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754FD35C-F396-4E2A-9569-4C7D10D255EB}" type="slidenum">
              <a:rPr lang="en-US"/>
              <a:pPr/>
              <a:t>54</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24F4220F-9F9D-49CB-B4AA-2CD8CC7AFA9C}" type="slidenum">
              <a:rPr lang="en-US"/>
              <a:pPr/>
              <a:t>55</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r>
              <a:rPr lang="en-US" smtClean="0">
                <a:ea typeface="ＭＳ Ｐゴシック" charset="-128"/>
              </a:rPr>
              <a:t>To customize the Daily doubles, Click on the First Daily Double button using the right mouse button.  Select Action Settings. Click on the drop down menu next to the Option to Hyperlink to.  Select Slide.  A preview window of the slides will appear.  Select the slide you want to attach to the First Daily Double.  Do the same for the Second Daily Double.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p:spPr>
        <p:txBody>
          <a:bodyPr/>
          <a:lstStyle/>
          <a:p>
            <a:fld id="{B93F6FBD-E534-4148-B29D-598206A71BB6}" type="slidenum">
              <a:rPr lang="en-US"/>
              <a:pPr/>
              <a:t>56</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00C8CA58-4727-43E1-B811-504C019BE848}" type="slidenum">
              <a:rPr lang="en-US"/>
              <a:pPr/>
              <a:t>57</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235E7C17-B260-42C8-8685-37F8313997CD}" type="slidenum">
              <a:rPr lang="en-US"/>
              <a:pPr/>
              <a:t>58</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08164A99-BB42-4424-BD3F-FA11EC3EF0F8}" type="slidenum">
              <a:rPr lang="en-US"/>
              <a:pPr/>
              <a:t>6</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19559AC-0339-4383-9D0B-3932E5CF1EBD}"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A886BE58-0BC2-46B5-9CEB-BD2B92BB5D6A}" type="slidenum">
              <a:rPr lang="en-US"/>
              <a:pPr/>
              <a:t>8</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5E05F10-8BC1-4BC9-A144-941BCD3FF23D}" type="slidenum">
              <a:rPr lang="en-US"/>
              <a:pPr/>
              <a:t>9</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325" y="2130425"/>
            <a:ext cx="93281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6238" y="3886200"/>
            <a:ext cx="76803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18438" y="609600"/>
            <a:ext cx="2332037"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2325" y="609600"/>
            <a:ext cx="684371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2325" y="609600"/>
            <a:ext cx="93281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22325" y="1981200"/>
            <a:ext cx="9328150" cy="41148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22325" y="609600"/>
            <a:ext cx="9328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5" y="4406900"/>
            <a:ext cx="93265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5" y="2906713"/>
            <a:ext cx="93265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2325"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0"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4638"/>
            <a:ext cx="98742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9275" y="1535113"/>
            <a:ext cx="48482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5" y="2174875"/>
            <a:ext cx="48482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3713" y="1535113"/>
            <a:ext cx="48498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3713" y="2174875"/>
            <a:ext cx="48498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3050"/>
            <a:ext cx="360997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89425" y="273050"/>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9275" y="1435100"/>
            <a:ext cx="360997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1063" y="4800600"/>
            <a:ext cx="65833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1063" y="612775"/>
            <a:ext cx="658336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151063" y="5367338"/>
            <a:ext cx="65833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2325" y="609600"/>
            <a:ext cx="93281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22325" y="1981200"/>
            <a:ext cx="93281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F9DC07"/>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400">
          <a:solidFill>
            <a:srgbClr val="F9DC07"/>
          </a:solidFill>
          <a:latin typeface="Times New Roman" pitchFamily="18" charset="0"/>
        </a:defRPr>
      </a:lvl6pPr>
      <a:lvl7pPr marL="914400" algn="ctr" rtl="0" eaLnBrk="0" fontAlgn="base" hangingPunct="0">
        <a:spcBef>
          <a:spcPct val="0"/>
        </a:spcBef>
        <a:spcAft>
          <a:spcPct val="0"/>
        </a:spcAft>
        <a:defRPr sz="4400">
          <a:solidFill>
            <a:srgbClr val="F9DC07"/>
          </a:solidFill>
          <a:latin typeface="Times New Roman" pitchFamily="18" charset="0"/>
        </a:defRPr>
      </a:lvl7pPr>
      <a:lvl8pPr marL="1371600" algn="ctr" rtl="0" eaLnBrk="0" fontAlgn="base" hangingPunct="0">
        <a:spcBef>
          <a:spcPct val="0"/>
        </a:spcBef>
        <a:spcAft>
          <a:spcPct val="0"/>
        </a:spcAft>
        <a:defRPr sz="4400">
          <a:solidFill>
            <a:srgbClr val="F9DC07"/>
          </a:solidFill>
          <a:latin typeface="Times New Roman" pitchFamily="18" charset="0"/>
        </a:defRPr>
      </a:lvl8pPr>
      <a:lvl9pPr marL="1828800" algn="ctr" rtl="0" eaLnBrk="0" fontAlgn="base" hangingPunct="0">
        <a:spcBef>
          <a:spcPct val="0"/>
        </a:spcBef>
        <a:spcAft>
          <a:spcPct val="0"/>
        </a:spcAft>
        <a:defRPr sz="4400">
          <a:solidFill>
            <a:srgbClr val="F9DC07"/>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DFC505"/>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rgbClr val="DFC505"/>
          </a:solidFill>
          <a:latin typeface="+mn-lt"/>
          <a:ea typeface="ＭＳ Ｐゴシック" charset="0"/>
        </a:defRPr>
      </a:lvl2pPr>
      <a:lvl3pPr marL="1143000" indent="-228600" algn="l" rtl="0" eaLnBrk="0" fontAlgn="base" hangingPunct="0">
        <a:spcBef>
          <a:spcPct val="20000"/>
        </a:spcBef>
        <a:spcAft>
          <a:spcPct val="0"/>
        </a:spcAft>
        <a:buChar char="•"/>
        <a:defRPr sz="2400">
          <a:solidFill>
            <a:srgbClr val="DFC505"/>
          </a:solidFill>
          <a:latin typeface="+mn-lt"/>
          <a:ea typeface="ＭＳ Ｐゴシック" charset="0"/>
        </a:defRPr>
      </a:lvl3pPr>
      <a:lvl4pPr marL="1600200" indent="-228600" algn="l" rtl="0" eaLnBrk="0" fontAlgn="base" hangingPunct="0">
        <a:spcBef>
          <a:spcPct val="20000"/>
        </a:spcBef>
        <a:spcAft>
          <a:spcPct val="0"/>
        </a:spcAft>
        <a:buChar char="–"/>
        <a:defRPr sz="2000">
          <a:solidFill>
            <a:srgbClr val="DFC505"/>
          </a:solidFill>
          <a:latin typeface="+mn-lt"/>
          <a:ea typeface="ＭＳ Ｐゴシック" charset="0"/>
        </a:defRPr>
      </a:lvl4pPr>
      <a:lvl5pPr marL="2057400" indent="-228600" algn="l" rtl="0" eaLnBrk="0" fontAlgn="base" hangingPunct="0">
        <a:spcBef>
          <a:spcPct val="20000"/>
        </a:spcBef>
        <a:spcAft>
          <a:spcPct val="0"/>
        </a:spcAft>
        <a:buChar char="»"/>
        <a:defRPr sz="2000">
          <a:solidFill>
            <a:srgbClr val="DFC505"/>
          </a:solidFill>
          <a:latin typeface="+mn-lt"/>
          <a:ea typeface="ＭＳ Ｐゴシック" charset="0"/>
        </a:defRPr>
      </a:lvl5pPr>
      <a:lvl6pPr marL="2514600" indent="-228600" algn="l" rtl="0" eaLnBrk="0" fontAlgn="base" hangingPunct="0">
        <a:spcBef>
          <a:spcPct val="20000"/>
        </a:spcBef>
        <a:spcAft>
          <a:spcPct val="0"/>
        </a:spcAft>
        <a:buChar char="»"/>
        <a:defRPr sz="2000">
          <a:solidFill>
            <a:srgbClr val="DFC505"/>
          </a:solidFill>
          <a:latin typeface="+mn-lt"/>
        </a:defRPr>
      </a:lvl6pPr>
      <a:lvl7pPr marL="2971800" indent="-228600" algn="l" rtl="0" eaLnBrk="0" fontAlgn="base" hangingPunct="0">
        <a:spcBef>
          <a:spcPct val="20000"/>
        </a:spcBef>
        <a:spcAft>
          <a:spcPct val="0"/>
        </a:spcAft>
        <a:buChar char="»"/>
        <a:defRPr sz="2000">
          <a:solidFill>
            <a:srgbClr val="DFC505"/>
          </a:solidFill>
          <a:latin typeface="+mn-lt"/>
        </a:defRPr>
      </a:lvl7pPr>
      <a:lvl8pPr marL="3429000" indent="-228600" algn="l" rtl="0" eaLnBrk="0" fontAlgn="base" hangingPunct="0">
        <a:spcBef>
          <a:spcPct val="20000"/>
        </a:spcBef>
        <a:spcAft>
          <a:spcPct val="0"/>
        </a:spcAft>
        <a:buChar char="»"/>
        <a:defRPr sz="2000">
          <a:solidFill>
            <a:srgbClr val="DFC505"/>
          </a:solidFill>
          <a:latin typeface="+mn-lt"/>
        </a:defRPr>
      </a:lvl8pPr>
      <a:lvl9pPr marL="3886200" indent="-228600" algn="l" rtl="0" eaLnBrk="0" fontAlgn="base" hangingPunct="0">
        <a:spcBef>
          <a:spcPct val="20000"/>
        </a:spcBef>
        <a:spcAft>
          <a:spcPct val="0"/>
        </a:spcAft>
        <a:buChar char="»"/>
        <a:defRPr sz="2000">
          <a:solidFill>
            <a:srgbClr val="DFC50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encespot.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9.xml"/><Relationship Id="rId18" Type="http://schemas.openxmlformats.org/officeDocument/2006/relationships/slide" Target="slide35.xml"/><Relationship Id="rId26" Type="http://schemas.openxmlformats.org/officeDocument/2006/relationships/slide" Target="slide45.xml"/><Relationship Id="rId3" Type="http://schemas.openxmlformats.org/officeDocument/2006/relationships/slideLayout" Target="../slideLayouts/slideLayout12.xml"/><Relationship Id="rId21" Type="http://schemas.openxmlformats.org/officeDocument/2006/relationships/slide" Target="slide13.xml"/><Relationship Id="rId7" Type="http://schemas.openxmlformats.org/officeDocument/2006/relationships/slide" Target="slide53.xml"/><Relationship Id="rId12" Type="http://schemas.openxmlformats.org/officeDocument/2006/relationships/slide" Target="slide25.xml"/><Relationship Id="rId17" Type="http://schemas.openxmlformats.org/officeDocument/2006/relationships/slide" Target="slide37.xml"/><Relationship Id="rId25" Type="http://schemas.openxmlformats.org/officeDocument/2006/relationships/slide" Target="slide47.xml"/><Relationship Id="rId2" Type="http://schemas.openxmlformats.org/officeDocument/2006/relationships/audio" Target="THINKT~1.WAV" TargetMode="External"/><Relationship Id="rId16" Type="http://schemas.openxmlformats.org/officeDocument/2006/relationships/slide" Target="slide39.xml"/><Relationship Id="rId20" Type="http://schemas.openxmlformats.org/officeDocument/2006/relationships/slide" Target="slide23.xml"/><Relationship Id="rId29" Type="http://schemas.openxmlformats.org/officeDocument/2006/relationships/slide" Target="slide31.xml"/><Relationship Id="rId1" Type="http://schemas.openxmlformats.org/officeDocument/2006/relationships/themeOverride" Target="../theme/themeOverride1.xml"/><Relationship Id="rId6" Type="http://schemas.openxmlformats.org/officeDocument/2006/relationships/image" Target="../media/image2.png"/><Relationship Id="rId11" Type="http://schemas.openxmlformats.org/officeDocument/2006/relationships/slide" Target="slide15.xml"/><Relationship Id="rId24" Type="http://schemas.openxmlformats.org/officeDocument/2006/relationships/slide" Target="slide49.xml"/><Relationship Id="rId32" Type="http://schemas.openxmlformats.org/officeDocument/2006/relationships/slide" Target="slide55.xml"/><Relationship Id="rId5" Type="http://schemas.microsoft.com/office/2007/relationships/media" Target="THINKT~1.WAV" TargetMode="External"/><Relationship Id="rId15" Type="http://schemas.openxmlformats.org/officeDocument/2006/relationships/slide" Target="slide29.xml"/><Relationship Id="rId23" Type="http://schemas.openxmlformats.org/officeDocument/2006/relationships/slide" Target="slide43.xml"/><Relationship Id="rId28" Type="http://schemas.openxmlformats.org/officeDocument/2006/relationships/slide" Target="slide11.xml"/><Relationship Id="rId10" Type="http://schemas.openxmlformats.org/officeDocument/2006/relationships/slide" Target="slide19.xml"/><Relationship Id="rId19" Type="http://schemas.openxmlformats.org/officeDocument/2006/relationships/slide" Target="slide17.xml"/><Relationship Id="rId31" Type="http://schemas.openxmlformats.org/officeDocument/2006/relationships/slide" Target="slide51.xml"/><Relationship Id="rId4" Type="http://schemas.openxmlformats.org/officeDocument/2006/relationships/notesSlide" Target="../notesSlides/notesSlide4.xml"/><Relationship Id="rId9" Type="http://schemas.openxmlformats.org/officeDocument/2006/relationships/slide" Target="slide7.xml"/><Relationship Id="rId14" Type="http://schemas.openxmlformats.org/officeDocument/2006/relationships/slide" Target="slide27.xml"/><Relationship Id="rId22" Type="http://schemas.openxmlformats.org/officeDocument/2006/relationships/slide" Target="slide33.xml"/><Relationship Id="rId27" Type="http://schemas.openxmlformats.org/officeDocument/2006/relationships/slide" Target="slide21.xml"/><Relationship Id="rId30" Type="http://schemas.openxmlformats.org/officeDocument/2006/relationships/slide" Target="slide41.xml"/></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WordArt 3076"/>
          <p:cNvSpPr>
            <a:spLocks noChangeArrowheads="1" noChangeShapeType="1" noTextEdit="1"/>
          </p:cNvSpPr>
          <p:nvPr/>
        </p:nvSpPr>
        <p:spPr bwMode="auto">
          <a:xfrm>
            <a:off x="685800" y="762000"/>
            <a:ext cx="9739313" cy="4876800"/>
          </a:xfrm>
          <a:prstGeom prst="rect">
            <a:avLst/>
          </a:prstGeom>
        </p:spPr>
        <p:txBody>
          <a:bodyPr wrap="none" fromWordArt="1">
            <a:prstTxWarp prst="textPlain">
              <a:avLst>
                <a:gd name="adj" fmla="val 50000"/>
              </a:avLst>
            </a:prstTxWarp>
          </a:bodyPr>
          <a:lstStyle/>
          <a:p>
            <a:r>
              <a:rPr lang="en-US" sz="5400" kern="10" spc="-180">
                <a:ln w="38100">
                  <a:solidFill>
                    <a:srgbClr val="000000"/>
                  </a:solidFill>
                  <a:round/>
                  <a:headEnd/>
                  <a:tailEnd/>
                </a:ln>
                <a:solidFill>
                  <a:srgbClr val="FFFF00"/>
                </a:solidFill>
                <a:latin typeface="Cooper Black"/>
              </a:rPr>
              <a:t>Test Review</a:t>
            </a:r>
          </a:p>
          <a:p>
            <a:r>
              <a:rPr lang="en-US" sz="5400" kern="10" spc="-180">
                <a:ln w="38100">
                  <a:solidFill>
                    <a:srgbClr val="000000"/>
                  </a:solidFill>
                  <a:round/>
                  <a:headEnd/>
                  <a:tailEnd/>
                </a:ln>
                <a:solidFill>
                  <a:srgbClr val="FFFF00"/>
                </a:solidFill>
                <a:latin typeface="Cooper Black"/>
              </a:rPr>
              <a:t>Jeopardy</a:t>
            </a:r>
          </a:p>
        </p:txBody>
      </p:sp>
      <p:sp>
        <p:nvSpPr>
          <p:cNvPr id="4098" name="TextBox 5"/>
          <p:cNvSpPr txBox="1">
            <a:spLocks noChangeArrowheads="1"/>
          </p:cNvSpPr>
          <p:nvPr/>
        </p:nvSpPr>
        <p:spPr bwMode="auto">
          <a:xfrm>
            <a:off x="0" y="6519863"/>
            <a:ext cx="5410200" cy="338137"/>
          </a:xfrm>
          <a:prstGeom prst="rect">
            <a:avLst/>
          </a:prstGeom>
          <a:noFill/>
          <a:ln w="9525">
            <a:noFill/>
            <a:miter lim="800000"/>
            <a:headEnd/>
            <a:tailEnd/>
          </a:ln>
        </p:spPr>
        <p:txBody>
          <a:bodyPr>
            <a:spAutoFit/>
          </a:bodyPr>
          <a:lstStyle/>
          <a:p>
            <a:pPr algn="l"/>
            <a:r>
              <a:rPr lang="en-US">
                <a:solidFill>
                  <a:schemeClr val="tx1"/>
                </a:solidFill>
              </a:rPr>
              <a:t>Adapted by T. Trimpe   </a:t>
            </a:r>
            <a:r>
              <a:rPr lang="en-US">
                <a:solidFill>
                  <a:schemeClr val="tx1"/>
                </a:solidFill>
                <a:hlinkClick r:id="rId3"/>
              </a:rPr>
              <a:t>http://sciencespot.net/</a:t>
            </a:r>
            <a:r>
              <a:rPr lang="en-US">
                <a:solidFill>
                  <a:schemeClr val="tx1"/>
                </a:solidFill>
              </a:rPr>
              <a:t> </a:t>
            </a: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22530" name="AutoShape 12">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2531" name="Text Box 13"/>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2532" name="Text Box 14"/>
          <p:cNvSpPr txBox="1">
            <a:spLocks noChangeArrowheads="1"/>
          </p:cNvSpPr>
          <p:nvPr/>
        </p:nvSpPr>
        <p:spPr bwMode="auto">
          <a:xfrm>
            <a:off x="1279525" y="838200"/>
            <a:ext cx="8778875" cy="830263"/>
          </a:xfrm>
          <a:prstGeom prst="rect">
            <a:avLst/>
          </a:prstGeom>
          <a:noFill/>
          <a:ln w="9525">
            <a:noFill/>
            <a:miter lim="800000"/>
            <a:headEnd/>
            <a:tailEnd/>
          </a:ln>
        </p:spPr>
        <p:txBody>
          <a:bodyPr>
            <a:spAutoFit/>
          </a:bodyPr>
          <a:lstStyle/>
          <a:p>
            <a:pPr>
              <a:spcBef>
                <a:spcPct val="50000"/>
              </a:spcBef>
            </a:pPr>
            <a:r>
              <a:rPr lang="en-US" sz="4800" b="0" i="0" dirty="0" smtClean="0">
                <a:solidFill>
                  <a:schemeClr val="tx1"/>
                </a:solidFill>
              </a:rPr>
              <a:t>d. lightning</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1 </a:t>
            </a:r>
            <a:r>
              <a:rPr lang="en-US" sz="4400" b="0" i="0" u="sng" dirty="0">
                <a:latin typeface="Arial Rounded MT Bold" pitchFamily="34" charset="0"/>
              </a:rPr>
              <a:t>for $400</a:t>
            </a:r>
          </a:p>
        </p:txBody>
      </p:sp>
      <p:sp>
        <p:nvSpPr>
          <p:cNvPr id="14342" name="Text Box 6"/>
          <p:cNvSpPr txBox="1">
            <a:spLocks noChangeArrowheads="1"/>
          </p:cNvSpPr>
          <p:nvPr/>
        </p:nvSpPr>
        <p:spPr bwMode="auto">
          <a:xfrm>
            <a:off x="822325" y="1219200"/>
            <a:ext cx="9601200" cy="2585323"/>
          </a:xfrm>
          <a:prstGeom prst="rect">
            <a:avLst/>
          </a:prstGeom>
          <a:noFill/>
          <a:ln w="9525">
            <a:noFill/>
            <a:miter lim="800000"/>
            <a:headEnd/>
            <a:tailEnd/>
          </a:ln>
        </p:spPr>
        <p:txBody>
          <a:bodyPr>
            <a:spAutoFit/>
          </a:bodyPr>
          <a:lstStyle/>
          <a:p>
            <a:pPr>
              <a:spcBef>
                <a:spcPct val="50000"/>
              </a:spcBef>
            </a:pPr>
            <a:r>
              <a:rPr lang="en-US" sz="5400" b="0" i="0" dirty="0" smtClean="0">
                <a:solidFill>
                  <a:schemeClr val="tx1"/>
                </a:solidFill>
                <a:latin typeface="Arial" pitchFamily="34" charset="0"/>
              </a:rPr>
              <a:t>*_________________ energy is defined as the energy of motion.</a:t>
            </a:r>
            <a:endParaRPr lang="en-US" sz="54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6626"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6627" name="Text Box 11"/>
          <p:cNvSpPr txBox="1">
            <a:spLocks noChangeArrowheads="1"/>
          </p:cNvSpPr>
          <p:nvPr/>
        </p:nvSpPr>
        <p:spPr bwMode="auto">
          <a:xfrm>
            <a:off x="1279525" y="838200"/>
            <a:ext cx="8778875" cy="923330"/>
          </a:xfrm>
          <a:prstGeom prst="rect">
            <a:avLst/>
          </a:prstGeom>
          <a:noFill/>
          <a:ln w="9525">
            <a:noFill/>
            <a:miter lim="800000"/>
            <a:headEnd/>
            <a:tailEnd/>
          </a:ln>
        </p:spPr>
        <p:txBody>
          <a:bodyPr>
            <a:spAutoFit/>
          </a:bodyPr>
          <a:lstStyle/>
          <a:p>
            <a:pPr>
              <a:spcBef>
                <a:spcPct val="50000"/>
              </a:spcBef>
            </a:pPr>
            <a:r>
              <a:rPr lang="en-US" sz="5400" b="0" i="0" dirty="0" smtClean="0">
                <a:solidFill>
                  <a:schemeClr val="tx1"/>
                </a:solidFill>
                <a:latin typeface="Arial" pitchFamily="34" charset="0"/>
              </a:rPr>
              <a:t>Kinetic</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1 </a:t>
            </a:r>
            <a:r>
              <a:rPr lang="en-US" sz="4400" b="0" i="0" u="sng" dirty="0">
                <a:latin typeface="Arial Rounded MT Bold" pitchFamily="34" charset="0"/>
              </a:rPr>
              <a:t>for $500</a:t>
            </a:r>
          </a:p>
        </p:txBody>
      </p:sp>
      <p:sp>
        <p:nvSpPr>
          <p:cNvPr id="15366" name="Text Box 6"/>
          <p:cNvSpPr txBox="1">
            <a:spLocks noChangeArrowheads="1"/>
          </p:cNvSpPr>
          <p:nvPr/>
        </p:nvSpPr>
        <p:spPr bwMode="auto">
          <a:xfrm>
            <a:off x="822325" y="914401"/>
            <a:ext cx="9601200" cy="5955476"/>
          </a:xfrm>
          <a:prstGeom prst="rect">
            <a:avLst/>
          </a:prstGeom>
          <a:noFill/>
          <a:ln w="9525">
            <a:noFill/>
            <a:miter lim="800000"/>
            <a:headEnd/>
            <a:tailEnd/>
          </a:ln>
        </p:spPr>
        <p:txBody>
          <a:bodyPr wrap="square">
            <a:spAutoFit/>
          </a:bodyPr>
          <a:lstStyle/>
          <a:p>
            <a:pPr>
              <a:spcBef>
                <a:spcPct val="50000"/>
              </a:spcBef>
            </a:pPr>
            <a:r>
              <a:rPr lang="en-US" sz="3000" b="0" i="0" dirty="0" smtClean="0">
                <a:solidFill>
                  <a:schemeClr val="tx1"/>
                </a:solidFill>
                <a:latin typeface="Arial" pitchFamily="34" charset="0"/>
              </a:rPr>
              <a:t>*Which of the following statements is true?</a:t>
            </a:r>
          </a:p>
          <a:p>
            <a:pPr marL="514350" indent="-514350">
              <a:spcBef>
                <a:spcPct val="50000"/>
              </a:spcBef>
              <a:buAutoNum type="alphaLcPeriod"/>
            </a:pPr>
            <a:r>
              <a:rPr lang="en-US" sz="3000" b="0" i="0" dirty="0" smtClean="0">
                <a:solidFill>
                  <a:schemeClr val="tx1"/>
                </a:solidFill>
                <a:latin typeface="Arial" pitchFamily="34" charset="0"/>
              </a:rPr>
              <a:t>Potential energy is the only type of energy that cannot be transformed into another type of energy.</a:t>
            </a:r>
          </a:p>
          <a:p>
            <a:pPr marL="514350" indent="-514350">
              <a:spcBef>
                <a:spcPct val="50000"/>
              </a:spcBef>
              <a:buAutoNum type="alphaLcPeriod"/>
            </a:pPr>
            <a:r>
              <a:rPr lang="en-US" sz="3000" b="0" i="0" dirty="0" smtClean="0">
                <a:solidFill>
                  <a:schemeClr val="tx1"/>
                </a:solidFill>
                <a:latin typeface="Arial" pitchFamily="34" charset="0"/>
              </a:rPr>
              <a:t>Potential energy is the energy that electrons and other charged particles have due to their motion.</a:t>
            </a:r>
          </a:p>
          <a:p>
            <a:pPr marL="514350" indent="-514350">
              <a:spcBef>
                <a:spcPct val="50000"/>
              </a:spcBef>
              <a:buAutoNum type="alphaLcPeriod"/>
            </a:pPr>
            <a:r>
              <a:rPr lang="en-US" sz="3000" b="0" i="0" dirty="0" smtClean="0">
                <a:solidFill>
                  <a:schemeClr val="tx1"/>
                </a:solidFill>
                <a:latin typeface="Arial" pitchFamily="34" charset="0"/>
              </a:rPr>
              <a:t>Potential energy is the energy that objects have due to their motion.</a:t>
            </a:r>
          </a:p>
          <a:p>
            <a:pPr marL="514350" indent="-514350">
              <a:spcBef>
                <a:spcPct val="50000"/>
              </a:spcBef>
              <a:buAutoNum type="alphaLcPeriod"/>
            </a:pPr>
            <a:r>
              <a:rPr lang="en-US" sz="3000" b="0" i="0" dirty="0" smtClean="0">
                <a:solidFill>
                  <a:schemeClr val="tx1"/>
                </a:solidFill>
                <a:latin typeface="Arial" pitchFamily="34" charset="0"/>
              </a:rPr>
              <a:t>Potential energy is the stored energy that an object has due to its position, shape, or chemical make up.</a:t>
            </a:r>
          </a:p>
          <a:p>
            <a:pPr marL="514350" indent="-514350">
              <a:spcBef>
                <a:spcPct val="50000"/>
              </a:spcBef>
              <a:buAutoNum type="alphaLcPeriod"/>
            </a:pPr>
            <a:endParaRPr lang="en-US" sz="34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6"/>
                                        </p:tgtEl>
                                        <p:attrNameLst>
                                          <p:attrName>style.visibility</p:attrName>
                                        </p:attrNameLst>
                                      </p:cBhvr>
                                      <p:to>
                                        <p:strVal val="visible"/>
                                      </p:to>
                                    </p:set>
                                  </p:childTnLst>
                                  <p:subTnLst>
                                    <p:set>
                                      <p:cBhvr override="childStyle">
                                        <p:cTn dur="1" fill="hold" display="0" masterRel="nextClick" afterEffect="1"/>
                                        <p:tgtEl>
                                          <p:spTgt spid="153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072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0723" name="Text Box 12"/>
          <p:cNvSpPr txBox="1">
            <a:spLocks noChangeArrowheads="1"/>
          </p:cNvSpPr>
          <p:nvPr/>
        </p:nvSpPr>
        <p:spPr bwMode="auto">
          <a:xfrm>
            <a:off x="1279525" y="838200"/>
            <a:ext cx="8315325" cy="4247317"/>
          </a:xfrm>
          <a:prstGeom prst="rect">
            <a:avLst/>
          </a:prstGeom>
          <a:noFill/>
          <a:ln w="9525">
            <a:noFill/>
            <a:miter lim="800000"/>
            <a:headEnd/>
            <a:tailEnd/>
          </a:ln>
        </p:spPr>
        <p:txBody>
          <a:bodyPr>
            <a:spAutoFit/>
          </a:bodyPr>
          <a:lstStyle/>
          <a:p>
            <a:pPr>
              <a:spcBef>
                <a:spcPct val="50000"/>
              </a:spcBef>
            </a:pPr>
            <a:r>
              <a:rPr lang="en-US" sz="5400" b="0" i="0" dirty="0">
                <a:solidFill>
                  <a:schemeClr val="tx1"/>
                </a:solidFill>
              </a:rPr>
              <a:t>d</a:t>
            </a:r>
            <a:r>
              <a:rPr lang="en-US" sz="5400" b="0" i="0" dirty="0" smtClean="0">
                <a:solidFill>
                  <a:schemeClr val="tx1"/>
                </a:solidFill>
              </a:rPr>
              <a:t>. </a:t>
            </a:r>
            <a:r>
              <a:rPr lang="en-US" sz="5400" b="0" i="0" dirty="0">
                <a:solidFill>
                  <a:schemeClr val="tx1"/>
                </a:solidFill>
                <a:latin typeface="Arial" pitchFamily="34" charset="0"/>
              </a:rPr>
              <a:t>Potential energy is the stored energy that an object has due to its position, shape, or chemical make up</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2 </a:t>
            </a:r>
            <a:r>
              <a:rPr lang="en-US" sz="4400" b="0" i="0" u="sng" dirty="0">
                <a:latin typeface="Arial Rounded MT Bold" pitchFamily="34" charset="0"/>
              </a:rPr>
              <a:t>for $100</a:t>
            </a:r>
          </a:p>
        </p:txBody>
      </p:sp>
      <p:sp>
        <p:nvSpPr>
          <p:cNvPr id="4" name="TextBox 3"/>
          <p:cNvSpPr txBox="1"/>
          <p:nvPr/>
        </p:nvSpPr>
        <p:spPr>
          <a:xfrm>
            <a:off x="685800" y="1295400"/>
            <a:ext cx="9448800" cy="1938992"/>
          </a:xfrm>
          <a:prstGeom prst="rect">
            <a:avLst/>
          </a:prstGeom>
          <a:noFill/>
        </p:spPr>
        <p:txBody>
          <a:bodyPr wrap="square" rtlCol="0">
            <a:spAutoFit/>
          </a:bodyPr>
          <a:lstStyle/>
          <a:p>
            <a:r>
              <a:rPr lang="en-US" sz="4000" b="0" i="0" dirty="0" smtClean="0">
                <a:solidFill>
                  <a:schemeClr val="tx1"/>
                </a:solidFill>
                <a:latin typeface="Arial" pitchFamily="34" charset="0"/>
                <a:cs typeface="Arial" pitchFamily="34" charset="0"/>
              </a:rPr>
              <a:t>*Mechanical energy is the energy due to the ___________ and ___________ of an object.</a:t>
            </a:r>
            <a:endParaRPr lang="en-US" sz="4000" b="0" i="0" dirty="0">
              <a:solidFill>
                <a:schemeClr val="tx1"/>
              </a:solidFill>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481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4819" name="Text Box 9"/>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Motion; position</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2 for </a:t>
            </a:r>
            <a:r>
              <a:rPr lang="en-US" sz="4400" b="0" i="0" u="sng" dirty="0">
                <a:latin typeface="Arial Rounded MT Bold" pitchFamily="34" charset="0"/>
              </a:rPr>
              <a:t>$200</a:t>
            </a:r>
          </a:p>
        </p:txBody>
      </p:sp>
      <p:sp>
        <p:nvSpPr>
          <p:cNvPr id="36866" name="Text Box 6"/>
          <p:cNvSpPr txBox="1">
            <a:spLocks noChangeArrowheads="1"/>
          </p:cNvSpPr>
          <p:nvPr/>
        </p:nvSpPr>
        <p:spPr bwMode="auto">
          <a:xfrm>
            <a:off x="822325" y="1219200"/>
            <a:ext cx="9601200" cy="5509200"/>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*Which of the following is a form of energy?</a:t>
            </a:r>
          </a:p>
          <a:p>
            <a:pPr marL="857250" indent="-857250">
              <a:spcBef>
                <a:spcPct val="50000"/>
              </a:spcBef>
              <a:buAutoNum type="romanUcPeriod"/>
            </a:pPr>
            <a:r>
              <a:rPr lang="en-US" sz="4400" i="0" dirty="0" smtClean="0">
                <a:solidFill>
                  <a:schemeClr val="tx1"/>
                </a:solidFill>
                <a:latin typeface="Arial" pitchFamily="34" charset="0"/>
              </a:rPr>
              <a:t>Kinetic</a:t>
            </a:r>
          </a:p>
          <a:p>
            <a:pPr marL="857250" indent="-857250">
              <a:spcBef>
                <a:spcPct val="50000"/>
              </a:spcBef>
              <a:buAutoNum type="romanUcPeriod"/>
            </a:pPr>
            <a:r>
              <a:rPr lang="en-US" sz="4400" i="0" dirty="0" smtClean="0">
                <a:solidFill>
                  <a:schemeClr val="tx1"/>
                </a:solidFill>
                <a:latin typeface="Arial" pitchFamily="34" charset="0"/>
              </a:rPr>
              <a:t>Heat</a:t>
            </a:r>
          </a:p>
          <a:p>
            <a:pPr marL="857250" indent="-857250">
              <a:spcBef>
                <a:spcPct val="50000"/>
              </a:spcBef>
              <a:buAutoNum type="romanUcPeriod"/>
            </a:pPr>
            <a:r>
              <a:rPr lang="en-US" sz="4400" i="0" dirty="0" smtClean="0">
                <a:solidFill>
                  <a:schemeClr val="tx1"/>
                </a:solidFill>
                <a:latin typeface="Arial" pitchFamily="34" charset="0"/>
              </a:rPr>
              <a:t>Potential</a:t>
            </a:r>
          </a:p>
          <a:p>
            <a:pPr marL="857250" indent="-857250">
              <a:spcBef>
                <a:spcPct val="50000"/>
              </a:spcBef>
              <a:buAutoNum type="romanUcPeriod"/>
            </a:pPr>
            <a:r>
              <a:rPr lang="en-US" sz="4400" i="0" dirty="0" smtClean="0">
                <a:solidFill>
                  <a:schemeClr val="tx1"/>
                </a:solidFill>
                <a:latin typeface="Arial" pitchFamily="34" charset="0"/>
              </a:rPr>
              <a:t>Electrical</a:t>
            </a: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8914"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8915" name="Text Box 10"/>
          <p:cNvSpPr txBox="1">
            <a:spLocks noChangeArrowheads="1"/>
          </p:cNvSpPr>
          <p:nvPr/>
        </p:nvSpPr>
        <p:spPr bwMode="auto">
          <a:xfrm>
            <a:off x="1279525" y="866775"/>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I, II, III, IV</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2 for </a:t>
            </a:r>
            <a:r>
              <a:rPr lang="en-US" sz="4400" b="0" i="0" u="sng" dirty="0">
                <a:latin typeface="Arial Rounded MT Bold" pitchFamily="34" charset="0"/>
              </a:rPr>
              <a:t>$300</a:t>
            </a:r>
          </a:p>
        </p:txBody>
      </p:sp>
      <p:sp>
        <p:nvSpPr>
          <p:cNvPr id="40962" name="Text Box 6"/>
          <p:cNvSpPr txBox="1">
            <a:spLocks noChangeArrowheads="1"/>
          </p:cNvSpPr>
          <p:nvPr/>
        </p:nvSpPr>
        <p:spPr bwMode="auto">
          <a:xfrm>
            <a:off x="822325" y="990600"/>
            <a:ext cx="9601200" cy="5509200"/>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What type of energy uses vibrations?</a:t>
            </a:r>
          </a:p>
          <a:p>
            <a:pPr marL="514350" indent="-514350">
              <a:spcBef>
                <a:spcPct val="50000"/>
              </a:spcBef>
              <a:buAutoNum type="alphaLcPeriod"/>
            </a:pPr>
            <a:r>
              <a:rPr lang="en-US" sz="4400" i="0" dirty="0" smtClean="0">
                <a:solidFill>
                  <a:schemeClr val="tx1"/>
                </a:solidFill>
                <a:latin typeface="Arial" pitchFamily="34" charset="0"/>
              </a:rPr>
              <a:t>Light</a:t>
            </a:r>
          </a:p>
          <a:p>
            <a:pPr marL="742950" indent="-742950">
              <a:spcBef>
                <a:spcPct val="50000"/>
              </a:spcBef>
              <a:buAutoNum type="alphaLcPeriod"/>
            </a:pPr>
            <a:r>
              <a:rPr lang="en-US" sz="4400" i="0" dirty="0" smtClean="0">
                <a:solidFill>
                  <a:schemeClr val="tx1"/>
                </a:solidFill>
                <a:latin typeface="Arial" pitchFamily="34" charset="0"/>
              </a:rPr>
              <a:t>Electrical</a:t>
            </a:r>
          </a:p>
          <a:p>
            <a:pPr marL="742950" indent="-742950">
              <a:spcBef>
                <a:spcPct val="50000"/>
              </a:spcBef>
              <a:buAutoNum type="alphaLcPeriod"/>
            </a:pPr>
            <a:r>
              <a:rPr lang="en-US" sz="4400" i="0" dirty="0" smtClean="0">
                <a:solidFill>
                  <a:schemeClr val="tx1"/>
                </a:solidFill>
                <a:latin typeface="Arial" pitchFamily="34" charset="0"/>
              </a:rPr>
              <a:t>Sound</a:t>
            </a:r>
          </a:p>
          <a:p>
            <a:pPr marL="742950" indent="-742950">
              <a:spcBef>
                <a:spcPct val="50000"/>
              </a:spcBef>
              <a:buAutoNum type="alphaLcPeriod"/>
            </a:pPr>
            <a:r>
              <a:rPr lang="en-US" sz="4400" i="0" dirty="0" smtClean="0">
                <a:solidFill>
                  <a:schemeClr val="tx1"/>
                </a:solidFill>
                <a:latin typeface="Arial" pitchFamily="34" charset="0"/>
              </a:rPr>
              <a:t>Heat</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5" name="Object 1024"/>
          <p:cNvGraphicFramePr>
            <a:graphicFrameLocks noChangeAspect="1"/>
          </p:cNvGraphicFramePr>
          <p:nvPr/>
        </p:nvGraphicFramePr>
        <p:xfrm>
          <a:off x="850900" y="1066800"/>
          <a:ext cx="3943350" cy="4267200"/>
        </p:xfrm>
        <a:graphic>
          <a:graphicData uri="http://schemas.openxmlformats.org/presentationml/2006/ole">
            <p:oleObj spid="_x0000_s6157" name="Clip" r:id="rId4" imgW="3206692" imgH="3470945" progId="">
              <p:embed/>
            </p:oleObj>
          </a:graphicData>
        </a:graphic>
      </p:graphicFrame>
      <p:sp>
        <p:nvSpPr>
          <p:cNvPr id="6146" name="Text Box 5"/>
          <p:cNvSpPr txBox="1">
            <a:spLocks noChangeArrowheads="1"/>
          </p:cNvSpPr>
          <p:nvPr/>
        </p:nvSpPr>
        <p:spPr bwMode="auto">
          <a:xfrm>
            <a:off x="4572000" y="1936750"/>
            <a:ext cx="5486400" cy="2530475"/>
          </a:xfrm>
          <a:prstGeom prst="rect">
            <a:avLst/>
          </a:prstGeom>
          <a:noFill/>
          <a:ln w="9525">
            <a:noFill/>
            <a:miter lim="800000"/>
            <a:headEnd/>
            <a:tailEnd/>
          </a:ln>
        </p:spPr>
        <p:txBody>
          <a:bodyPr>
            <a:spAutoFit/>
          </a:bodyPr>
          <a:lstStyle/>
          <a:p>
            <a:pPr>
              <a:spcBef>
                <a:spcPct val="50000"/>
              </a:spcBef>
            </a:pPr>
            <a:r>
              <a:rPr lang="en-US" sz="8000" i="0">
                <a:solidFill>
                  <a:schemeClr val="tx1"/>
                </a:solidFill>
                <a:latin typeface="Arial" pitchFamily="34" charset="0"/>
              </a:rPr>
              <a:t>Don</a:t>
            </a:r>
            <a:r>
              <a:rPr lang="ja-JP" altLang="en-US" sz="8000" i="0">
                <a:solidFill>
                  <a:schemeClr val="tx1"/>
                </a:solidFill>
                <a:latin typeface="Arial" pitchFamily="34" charset="0"/>
              </a:rPr>
              <a:t>’</a:t>
            </a:r>
            <a:r>
              <a:rPr lang="en-US" altLang="ja-JP" sz="8000" i="0">
                <a:solidFill>
                  <a:schemeClr val="tx1"/>
                </a:solidFill>
                <a:latin typeface="Arial" pitchFamily="34" charset="0"/>
              </a:rPr>
              <a:t>t   Forget...</a:t>
            </a:r>
            <a:endParaRPr lang="en-US" sz="2400" b="0" i="0">
              <a:solidFill>
                <a:schemeClr val="tx1"/>
              </a:solidFill>
            </a:endParaRPr>
          </a:p>
        </p:txBody>
      </p:sp>
      <p:sp>
        <p:nvSpPr>
          <p:cNvPr id="6147" name="Text Box 6"/>
          <p:cNvSpPr txBox="1">
            <a:spLocks noChangeArrowheads="1"/>
          </p:cNvSpPr>
          <p:nvPr/>
        </p:nvSpPr>
        <p:spPr bwMode="auto">
          <a:xfrm>
            <a:off x="3382963" y="625475"/>
            <a:ext cx="7589837" cy="1311275"/>
          </a:xfrm>
          <a:prstGeom prst="rect">
            <a:avLst/>
          </a:prstGeom>
          <a:noFill/>
          <a:ln w="9525">
            <a:noFill/>
            <a:miter lim="800000"/>
            <a:headEnd/>
            <a:tailEnd/>
          </a:ln>
        </p:spPr>
        <p:txBody>
          <a:bodyPr>
            <a:spAutoFit/>
          </a:bodyPr>
          <a:lstStyle/>
          <a:p>
            <a:pPr algn="l">
              <a:spcBef>
                <a:spcPct val="50000"/>
              </a:spcBef>
            </a:pPr>
            <a:r>
              <a:rPr lang="en-US" sz="8000" i="0">
                <a:solidFill>
                  <a:schemeClr val="tx1"/>
                </a:solidFill>
                <a:latin typeface="Arial" pitchFamily="34" charset="0"/>
              </a:rPr>
              <a:t>Contestants</a:t>
            </a:r>
            <a:endParaRPr lang="en-US" sz="2400" b="0" i="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3">
            <a:hlinkClick r:id="rId3" action="ppaction://hlinksldjump" highlightClick="1"/>
          </p:cNvPr>
          <p:cNvSpPr>
            <a:spLocks noChangeArrowheads="1"/>
          </p:cNvSpPr>
          <p:nvPr/>
        </p:nvSpPr>
        <p:spPr bwMode="auto">
          <a:xfrm>
            <a:off x="9601200" y="4989513"/>
            <a:ext cx="1189038" cy="1046162"/>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3010" name="Text Box 4"/>
          <p:cNvSpPr txBox="1">
            <a:spLocks noChangeArrowheads="1"/>
          </p:cNvSpPr>
          <p:nvPr/>
        </p:nvSpPr>
        <p:spPr bwMode="auto">
          <a:xfrm>
            <a:off x="9326563" y="6035675"/>
            <a:ext cx="1646237"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3011" name="Text Box 8"/>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marL="742950" indent="-742950">
              <a:spcBef>
                <a:spcPct val="50000"/>
              </a:spcBef>
            </a:pPr>
            <a:r>
              <a:rPr lang="en-US" sz="4400" i="0" dirty="0" smtClean="0">
                <a:solidFill>
                  <a:schemeClr val="tx1"/>
                </a:solidFill>
                <a:latin typeface="Arial" pitchFamily="34" charset="0"/>
              </a:rPr>
              <a:t>c. Sound</a:t>
            </a:r>
            <a:endParaRPr lang="en-US" sz="44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45058"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2 for </a:t>
            </a:r>
            <a:r>
              <a:rPr lang="en-US" sz="4400" b="0" i="0" u="sng" dirty="0">
                <a:latin typeface="Arial Rounded MT Bold" pitchFamily="34" charset="0"/>
              </a:rPr>
              <a:t>$400</a:t>
            </a:r>
          </a:p>
        </p:txBody>
      </p:sp>
      <p:sp>
        <p:nvSpPr>
          <p:cNvPr id="45059" name="Text Box 9"/>
          <p:cNvSpPr txBox="1">
            <a:spLocks noChangeArrowheads="1"/>
          </p:cNvSpPr>
          <p:nvPr/>
        </p:nvSpPr>
        <p:spPr bwMode="auto">
          <a:xfrm>
            <a:off x="822325" y="1219200"/>
            <a:ext cx="9601200" cy="1200329"/>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Energy is expressed in the units of _______________.</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47106"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7107"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7108" name="Text Box 14"/>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Joules (J)</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2 for </a:t>
            </a:r>
            <a:r>
              <a:rPr lang="en-US" sz="4400" b="0" i="0" u="sng" dirty="0">
                <a:latin typeface="Arial Rounded MT Bold" pitchFamily="34" charset="0"/>
              </a:rPr>
              <a:t>$500</a:t>
            </a:r>
          </a:p>
        </p:txBody>
      </p:sp>
      <p:sp>
        <p:nvSpPr>
          <p:cNvPr id="49154" name="Text Box 7"/>
          <p:cNvSpPr txBox="1">
            <a:spLocks noChangeArrowheads="1"/>
          </p:cNvSpPr>
          <p:nvPr/>
        </p:nvSpPr>
        <p:spPr bwMode="auto">
          <a:xfrm>
            <a:off x="822325" y="1219200"/>
            <a:ext cx="9601200" cy="2800767"/>
          </a:xfrm>
          <a:prstGeom prst="rect">
            <a:avLst/>
          </a:prstGeom>
          <a:noFill/>
          <a:ln w="9525">
            <a:noFill/>
            <a:miter lim="800000"/>
            <a:headEnd/>
            <a:tailEnd/>
          </a:ln>
        </p:spPr>
        <p:txBody>
          <a:bodyPr>
            <a:spAutoFit/>
          </a:bodyPr>
          <a:lstStyle/>
          <a:p>
            <a:r>
              <a:rPr lang="en-US" sz="4400" b="0" i="0" dirty="0" smtClean="0">
                <a:solidFill>
                  <a:schemeClr val="tx1"/>
                </a:solidFill>
                <a:latin typeface="Arial"/>
                <a:cs typeface="Arial"/>
              </a:rPr>
              <a:t>What type of energy is a </a:t>
            </a:r>
            <a:r>
              <a:rPr lang="en-US" sz="4400" b="0" i="0" dirty="0">
                <a:solidFill>
                  <a:schemeClr val="tx1"/>
                </a:solidFill>
                <a:latin typeface="Arial"/>
                <a:cs typeface="Arial"/>
              </a:rPr>
              <a:t>hydrogen nuclei join together to make a larger helium nucleus and gives off a huge amount of </a:t>
            </a:r>
            <a:r>
              <a:rPr lang="en-US" sz="4400" b="0" i="0" dirty="0" smtClean="0">
                <a:solidFill>
                  <a:schemeClr val="tx1"/>
                </a:solidFill>
                <a:latin typeface="Arial"/>
                <a:cs typeface="Arial"/>
              </a:rPr>
              <a:t>energy?</a:t>
            </a:r>
            <a:endParaRPr lang="en-US" sz="4400" b="0" i="0" dirty="0">
              <a:solidFill>
                <a:schemeClr val="tx1"/>
              </a:solidFill>
              <a:latin typeface="Arial"/>
              <a:cs typeface="Arial"/>
            </a:endParaRPr>
          </a:p>
        </p:txBody>
      </p:sp>
    </p:spTree>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51202" name="Text Box 7"/>
          <p:cNvSpPr txBox="1">
            <a:spLocks noChangeArrowheads="1"/>
          </p:cNvSpPr>
          <p:nvPr/>
        </p:nvSpPr>
        <p:spPr bwMode="auto">
          <a:xfrm>
            <a:off x="2378075" y="3886200"/>
            <a:ext cx="3657600" cy="457200"/>
          </a:xfrm>
          <a:prstGeom prst="rect">
            <a:avLst/>
          </a:prstGeom>
          <a:noFill/>
          <a:ln w="9525">
            <a:noFill/>
            <a:miter lim="800000"/>
            <a:headEnd/>
            <a:tailEnd/>
          </a:ln>
        </p:spPr>
        <p:txBody>
          <a:bodyPr>
            <a:spAutoFit/>
          </a:bodyPr>
          <a:lstStyle/>
          <a:p>
            <a:pPr algn="l">
              <a:spcBef>
                <a:spcPct val="50000"/>
              </a:spcBef>
            </a:pPr>
            <a:endParaRPr lang="en-US" sz="2400" b="0" i="0">
              <a:solidFill>
                <a:schemeClr val="tx1"/>
              </a:solidFill>
            </a:endParaRPr>
          </a:p>
        </p:txBody>
      </p:sp>
      <p:sp>
        <p:nvSpPr>
          <p:cNvPr id="51203" name="AutoShape 10">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1204" name="Text Box 11"/>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1205" name="Text Box 12"/>
          <p:cNvSpPr txBox="1">
            <a:spLocks noChangeArrowheads="1"/>
          </p:cNvSpPr>
          <p:nvPr/>
        </p:nvSpPr>
        <p:spPr bwMode="auto">
          <a:xfrm>
            <a:off x="1279525" y="838200"/>
            <a:ext cx="8042275" cy="584776"/>
          </a:xfrm>
          <a:prstGeom prst="rect">
            <a:avLst/>
          </a:prstGeom>
          <a:noFill/>
          <a:ln w="9525">
            <a:noFill/>
            <a:miter lim="800000"/>
            <a:headEnd/>
            <a:tailEnd/>
          </a:ln>
        </p:spPr>
        <p:txBody>
          <a:bodyPr>
            <a:spAutoFit/>
          </a:bodyPr>
          <a:lstStyle/>
          <a:p>
            <a:pPr marL="914400" indent="-914400">
              <a:spcBef>
                <a:spcPct val="50000"/>
              </a:spcBef>
            </a:pPr>
            <a:r>
              <a:rPr lang="en-US" sz="3200" i="0" dirty="0" smtClean="0">
                <a:solidFill>
                  <a:schemeClr val="tx1"/>
                </a:solidFill>
                <a:latin typeface="Arial" pitchFamily="34" charset="0"/>
                <a:cs typeface="Arial" pitchFamily="34" charset="0"/>
              </a:rPr>
              <a:t>Nuclear Fusion</a:t>
            </a:r>
            <a:endParaRPr lang="en-US" sz="32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1 for </a:t>
            </a:r>
            <a:r>
              <a:rPr lang="en-US" sz="4400" b="0" i="0" u="sng" dirty="0">
                <a:latin typeface="Arial Rounded MT Bold" pitchFamily="34" charset="0"/>
              </a:rPr>
              <a:t>$100</a:t>
            </a:r>
          </a:p>
        </p:txBody>
      </p:sp>
      <p:sp>
        <p:nvSpPr>
          <p:cNvPr id="36870" name="Text Box 6"/>
          <p:cNvSpPr txBox="1">
            <a:spLocks noChangeArrowheads="1"/>
          </p:cNvSpPr>
          <p:nvPr/>
        </p:nvSpPr>
        <p:spPr bwMode="auto">
          <a:xfrm>
            <a:off x="822325" y="1066800"/>
            <a:ext cx="9601200" cy="5262979"/>
          </a:xfrm>
          <a:prstGeom prst="rect">
            <a:avLst/>
          </a:prstGeom>
          <a:noFill/>
          <a:ln w="9525">
            <a:noFill/>
            <a:miter lim="800000"/>
            <a:headEnd/>
            <a:tailEnd/>
          </a:ln>
        </p:spPr>
        <p:txBody>
          <a:bodyPr>
            <a:spAutoFit/>
          </a:bodyPr>
          <a:lstStyle/>
          <a:p>
            <a:pPr>
              <a:spcBef>
                <a:spcPct val="50000"/>
              </a:spcBef>
            </a:pPr>
            <a:r>
              <a:rPr lang="en-US" sz="4200" i="0" dirty="0">
                <a:solidFill>
                  <a:schemeClr val="tx1"/>
                </a:solidFill>
                <a:latin typeface="Arial" pitchFamily="34" charset="0"/>
              </a:rPr>
              <a:t>What energy conversion takes place when you eat food?</a:t>
            </a:r>
          </a:p>
          <a:p>
            <a:pPr marL="514350" indent="-514350">
              <a:spcBef>
                <a:spcPct val="50000"/>
              </a:spcBef>
              <a:buAutoNum type="alphaLcPeriod"/>
            </a:pPr>
            <a:r>
              <a:rPr lang="en-US" sz="4200" i="0" dirty="0">
                <a:solidFill>
                  <a:schemeClr val="tx1"/>
                </a:solidFill>
                <a:latin typeface="Arial" pitchFamily="34" charset="0"/>
              </a:rPr>
              <a:t>Chemical energy to light energy</a:t>
            </a:r>
          </a:p>
          <a:p>
            <a:pPr marL="742950" indent="-742950">
              <a:spcBef>
                <a:spcPct val="50000"/>
              </a:spcBef>
              <a:buAutoNum type="alphaLcPeriod"/>
            </a:pPr>
            <a:r>
              <a:rPr lang="en-US" sz="4200" i="0" dirty="0">
                <a:solidFill>
                  <a:schemeClr val="tx1"/>
                </a:solidFill>
                <a:latin typeface="Arial" pitchFamily="34" charset="0"/>
              </a:rPr>
              <a:t>Chemical energy to kinetic energy</a:t>
            </a:r>
          </a:p>
          <a:p>
            <a:pPr marL="742950" indent="-742950">
              <a:spcBef>
                <a:spcPct val="50000"/>
              </a:spcBef>
              <a:buAutoNum type="alphaLcPeriod"/>
            </a:pPr>
            <a:r>
              <a:rPr lang="en-US" sz="4200" i="0" dirty="0">
                <a:solidFill>
                  <a:schemeClr val="tx1"/>
                </a:solidFill>
                <a:latin typeface="Arial" pitchFamily="34" charset="0"/>
              </a:rPr>
              <a:t>Light energy to kinetic energy</a:t>
            </a:r>
          </a:p>
          <a:p>
            <a:pPr marL="742950" indent="-742950">
              <a:spcBef>
                <a:spcPct val="50000"/>
              </a:spcBef>
              <a:buAutoNum type="alphaLcPeriod"/>
            </a:pPr>
            <a:r>
              <a:rPr lang="en-US" sz="4200" i="0" dirty="0">
                <a:solidFill>
                  <a:schemeClr val="tx1"/>
                </a:solidFill>
                <a:latin typeface="Arial" pitchFamily="34" charset="0"/>
              </a:rPr>
              <a:t>Light energy to potential energy</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6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529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5299" name="Text Box 9"/>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b. Chemical energy to kinetic energy</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Transformation 1 for </a:t>
            </a:r>
            <a:r>
              <a:rPr lang="en-US" altLang="ja-JP" sz="4400" b="0" i="0" u="sng" dirty="0">
                <a:latin typeface="Arial Rounded MT Bold" pitchFamily="34" charset="0"/>
              </a:rPr>
              <a:t>$200</a:t>
            </a:r>
            <a:endParaRPr lang="en-US" sz="4400" b="0" i="0" u="sng" dirty="0">
              <a:latin typeface="Arial Rounded MT Bold" pitchFamily="34" charset="0"/>
            </a:endParaRPr>
          </a:p>
        </p:txBody>
      </p:sp>
      <p:sp>
        <p:nvSpPr>
          <p:cNvPr id="57346" name="Text Box 7"/>
          <p:cNvSpPr txBox="1">
            <a:spLocks noChangeArrowheads="1"/>
          </p:cNvSpPr>
          <p:nvPr/>
        </p:nvSpPr>
        <p:spPr bwMode="auto">
          <a:xfrm>
            <a:off x="533400" y="1219200"/>
            <a:ext cx="9890125" cy="4524316"/>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*A dam is a structure built across a river to hold back the river’s water. The flow of water through a dam is controlled by gates. The water has ______________ energy when the gates are closed because it cannot flow through the dam. This energy is converted to ___________ when the gates open and the water begins to move.</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9394"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9395" name="Text Box 9"/>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Potential; kinetic</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Transformation 1 for </a:t>
            </a:r>
            <a:r>
              <a:rPr lang="en-US" altLang="ja-JP" sz="4400" b="0" i="0" u="sng" dirty="0">
                <a:latin typeface="Arial Rounded MT Bold" pitchFamily="34" charset="0"/>
              </a:rPr>
              <a:t>$300</a:t>
            </a:r>
            <a:endParaRPr lang="en-US" sz="4400" b="0" i="0" u="sng" dirty="0">
              <a:latin typeface="Arial Rounded MT Bold" pitchFamily="34" charset="0"/>
            </a:endParaRPr>
          </a:p>
        </p:txBody>
      </p:sp>
      <p:sp>
        <p:nvSpPr>
          <p:cNvPr id="61442" name="Text Box 8"/>
          <p:cNvSpPr txBox="1">
            <a:spLocks noChangeArrowheads="1"/>
          </p:cNvSpPr>
          <p:nvPr/>
        </p:nvSpPr>
        <p:spPr bwMode="auto">
          <a:xfrm>
            <a:off x="822325" y="1219200"/>
            <a:ext cx="9601200" cy="5632311"/>
          </a:xfrm>
          <a:prstGeom prst="rect">
            <a:avLst/>
          </a:prstGeom>
          <a:noFill/>
          <a:ln w="9525">
            <a:noFill/>
            <a:miter lim="800000"/>
            <a:headEnd/>
            <a:tailEnd/>
          </a:ln>
        </p:spPr>
        <p:txBody>
          <a:bodyPr>
            <a:spAutoFit/>
          </a:bodyPr>
          <a:lstStyle/>
          <a:p>
            <a:pPr>
              <a:spcBef>
                <a:spcPct val="50000"/>
              </a:spcBef>
            </a:pPr>
            <a:r>
              <a:rPr lang="en-US" sz="3000" b="0" i="0" dirty="0" smtClean="0">
                <a:solidFill>
                  <a:schemeClr val="tx1"/>
                </a:solidFill>
                <a:latin typeface="Arial" pitchFamily="34" charset="0"/>
              </a:rPr>
              <a:t>*A light bulb is turned on. It produces light and warms up. Which statement is true?</a:t>
            </a:r>
          </a:p>
          <a:p>
            <a:pPr marL="742950" indent="-742950">
              <a:spcBef>
                <a:spcPct val="50000"/>
              </a:spcBef>
              <a:buAutoNum type="alphaLcPeriod"/>
            </a:pPr>
            <a:r>
              <a:rPr lang="en-US" sz="3000" b="0" i="0" dirty="0" smtClean="0">
                <a:solidFill>
                  <a:schemeClr val="tx1"/>
                </a:solidFill>
                <a:latin typeface="Arial" pitchFamily="34" charset="0"/>
              </a:rPr>
              <a:t>All the electrical energy is transformed to light energy.</a:t>
            </a:r>
          </a:p>
          <a:p>
            <a:pPr marL="742950" indent="-742950">
              <a:spcBef>
                <a:spcPct val="50000"/>
              </a:spcBef>
              <a:buAutoNum type="alphaLcPeriod"/>
            </a:pPr>
            <a:r>
              <a:rPr lang="en-US" sz="3000" b="0" i="0" dirty="0" smtClean="0">
                <a:solidFill>
                  <a:schemeClr val="tx1"/>
                </a:solidFill>
                <a:latin typeface="Arial" pitchFamily="34" charset="0"/>
              </a:rPr>
              <a:t>All the electrical energy is transformed to heat energy.</a:t>
            </a:r>
          </a:p>
          <a:p>
            <a:pPr marL="742950" indent="-742950">
              <a:spcBef>
                <a:spcPct val="50000"/>
              </a:spcBef>
              <a:buAutoNum type="alphaLcPeriod"/>
            </a:pPr>
            <a:r>
              <a:rPr lang="en-US" sz="3000" b="0" i="0" dirty="0" smtClean="0">
                <a:solidFill>
                  <a:schemeClr val="tx1"/>
                </a:solidFill>
                <a:latin typeface="Arial" pitchFamily="34" charset="0"/>
              </a:rPr>
              <a:t>All the electrical energy is transformed to light energy and heat energy.</a:t>
            </a:r>
          </a:p>
          <a:p>
            <a:pPr marL="742950" indent="-742950">
              <a:spcBef>
                <a:spcPct val="50000"/>
              </a:spcBef>
              <a:buAutoNum type="alphaLcPeriod"/>
            </a:pPr>
            <a:r>
              <a:rPr lang="en-US" sz="3000" b="0" i="0" dirty="0" smtClean="0">
                <a:solidFill>
                  <a:schemeClr val="tx1"/>
                </a:solidFill>
                <a:latin typeface="Arial" pitchFamily="34" charset="0"/>
              </a:rPr>
              <a:t>Some of the electrical energy is transformed to light energy and some is destroyed.</a:t>
            </a:r>
            <a:endParaRPr lang="en-US" sz="3000" b="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85725" y="533400"/>
            <a:ext cx="10790238" cy="2895600"/>
          </a:xfrm>
        </p:spPr>
        <p:txBody>
          <a:bodyPr/>
          <a:lstStyle/>
          <a:p>
            <a:r>
              <a:rPr lang="en-US" sz="4800" smtClean="0">
                <a:solidFill>
                  <a:srgbClr val="0066FF"/>
                </a:solidFill>
                <a:latin typeface="Bernard MT Condensed" pitchFamily="18" charset="0"/>
                <a:ea typeface="ＭＳ Ｐゴシック" charset="-128"/>
              </a:rPr>
              <a:t>Although they give answers in the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form of questions on the TV show,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you do not need to do this. You do need to write your answers on your game board!</a:t>
            </a:r>
          </a:p>
        </p:txBody>
      </p:sp>
      <p:sp>
        <p:nvSpPr>
          <p:cNvPr id="186374" name="Rectangle 6"/>
          <p:cNvSpPr>
            <a:spLocks noChangeArrowheads="1"/>
          </p:cNvSpPr>
          <p:nvPr/>
        </p:nvSpPr>
        <p:spPr bwMode="auto">
          <a:xfrm>
            <a:off x="274638" y="4343400"/>
            <a:ext cx="10515600" cy="2057400"/>
          </a:xfrm>
          <a:prstGeom prst="rect">
            <a:avLst/>
          </a:prstGeom>
          <a:noFill/>
          <a:ln w="9525">
            <a:noFill/>
            <a:miter lim="800000"/>
            <a:headEnd/>
            <a:tailEnd/>
          </a:ln>
        </p:spPr>
        <p:txBody>
          <a:bodyPr anchor="ctr"/>
          <a:lstStyle/>
          <a:p>
            <a:r>
              <a:rPr lang="en-US" sz="5400" b="0" i="0">
                <a:solidFill>
                  <a:srgbClr val="0066FF"/>
                </a:solidFill>
                <a:latin typeface="Bernard MT Condensed" pitchFamily="18" charset="0"/>
              </a:rPr>
              <a:t>Keep track of your score …</a:t>
            </a:r>
            <a:br>
              <a:rPr lang="en-US" sz="5400" b="0" i="0">
                <a:solidFill>
                  <a:srgbClr val="0066FF"/>
                </a:solidFill>
                <a:latin typeface="Bernard MT Condensed" pitchFamily="18" charset="0"/>
              </a:rPr>
            </a:br>
            <a:r>
              <a:rPr lang="en-US" sz="5400" b="0" i="0">
                <a:solidFill>
                  <a:srgbClr val="0066FF"/>
                </a:solidFill>
                <a:latin typeface="Bernard MT Condensed" pitchFamily="18" charset="0"/>
              </a:rPr>
              <a:t>Add points for correct answers!</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349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349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3492" name="Text Box 10"/>
          <p:cNvSpPr txBox="1">
            <a:spLocks noChangeArrowheads="1"/>
          </p:cNvSpPr>
          <p:nvPr/>
        </p:nvSpPr>
        <p:spPr bwMode="auto">
          <a:xfrm>
            <a:off x="1279525" y="838200"/>
            <a:ext cx="8778875" cy="4708981"/>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c. </a:t>
            </a:r>
            <a:r>
              <a:rPr lang="en-US" sz="6600" b="0" i="0" dirty="0">
                <a:solidFill>
                  <a:schemeClr val="tx1"/>
                </a:solidFill>
                <a:latin typeface="Arial" pitchFamily="34" charset="0"/>
              </a:rPr>
              <a:t>All the electrical energy is transformed to light energy and heat energy.</a:t>
            </a:r>
          </a:p>
          <a:p>
            <a:pPr>
              <a:spcBef>
                <a:spcPct val="50000"/>
              </a:spcBef>
            </a:pP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Transformation 1 for </a:t>
            </a:r>
            <a:r>
              <a:rPr lang="en-US" altLang="ja-JP" sz="4400" b="0" i="0" u="sng" dirty="0">
                <a:latin typeface="Arial Rounded MT Bold" pitchFamily="34" charset="0"/>
              </a:rPr>
              <a:t>$400</a:t>
            </a:r>
            <a:endParaRPr lang="en-US" sz="4400" b="0" i="0" u="sng" dirty="0">
              <a:latin typeface="Arial Rounded MT Bold" pitchFamily="34" charset="0"/>
            </a:endParaRPr>
          </a:p>
        </p:txBody>
      </p:sp>
      <p:sp>
        <p:nvSpPr>
          <p:cNvPr id="4" name="TextBox 3"/>
          <p:cNvSpPr txBox="1"/>
          <p:nvPr/>
        </p:nvSpPr>
        <p:spPr>
          <a:xfrm>
            <a:off x="609600" y="1219200"/>
            <a:ext cx="9677400" cy="3477875"/>
          </a:xfrm>
          <a:prstGeom prst="rect">
            <a:avLst/>
          </a:prstGeom>
          <a:noFill/>
        </p:spPr>
        <p:txBody>
          <a:bodyPr wrap="square" rtlCol="0">
            <a:spAutoFit/>
          </a:bodyPr>
          <a:lstStyle/>
          <a:p>
            <a:r>
              <a:rPr lang="en-US" sz="4400" b="0" i="0" dirty="0" smtClean="0">
                <a:solidFill>
                  <a:schemeClr val="tx1"/>
                </a:solidFill>
                <a:latin typeface="Arial" pitchFamily="34" charset="0"/>
                <a:cs typeface="Arial" pitchFamily="34" charset="0"/>
              </a:rPr>
              <a:t>*Clyde and Marilyn are riding a roller coaster. During which section(s) of the track is their kinetic energy converted to potential energy?</a:t>
            </a:r>
          </a:p>
          <a:p>
            <a:r>
              <a:rPr lang="en-US" sz="4400" b="0" i="0" dirty="0" smtClean="0">
                <a:solidFill>
                  <a:schemeClr val="tx1"/>
                </a:solidFill>
                <a:latin typeface="Arial" pitchFamily="34" charset="0"/>
                <a:cs typeface="Arial" pitchFamily="34" charset="0"/>
              </a:rPr>
              <a:t>(see study guide)</a:t>
            </a:r>
            <a:endParaRPr lang="en-US" sz="4400" b="0" i="0" dirty="0">
              <a:solidFill>
                <a:schemeClr val="tx1"/>
              </a:solidFill>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7586"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7587"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7588" name="Text Box 10"/>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From point B to point C only</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Energy Transformation 1 for </a:t>
            </a:r>
            <a:r>
              <a:rPr lang="en-US" altLang="ja-JP" sz="4400" b="0" i="0" u="sng" dirty="0">
                <a:latin typeface="Arial Rounded MT Bold" pitchFamily="34" charset="0"/>
              </a:rPr>
              <a:t>$500</a:t>
            </a:r>
            <a:endParaRPr lang="en-US" sz="4400" b="0" i="0" u="sng" dirty="0">
              <a:latin typeface="Arial Rounded MT Bold" pitchFamily="34" charset="0"/>
            </a:endParaRPr>
          </a:p>
        </p:txBody>
      </p:sp>
      <p:sp>
        <p:nvSpPr>
          <p:cNvPr id="69634" name="Text Box 8"/>
          <p:cNvSpPr txBox="1">
            <a:spLocks noChangeArrowheads="1"/>
          </p:cNvSpPr>
          <p:nvPr/>
        </p:nvSpPr>
        <p:spPr bwMode="auto">
          <a:xfrm>
            <a:off x="609600" y="914400"/>
            <a:ext cx="9601200" cy="5324535"/>
          </a:xfrm>
          <a:prstGeom prst="rect">
            <a:avLst/>
          </a:prstGeom>
          <a:noFill/>
          <a:ln w="9525">
            <a:noFill/>
            <a:miter lim="800000"/>
            <a:headEnd/>
            <a:tailEnd/>
          </a:ln>
        </p:spPr>
        <p:txBody>
          <a:bodyPr>
            <a:spAutoFit/>
          </a:bodyPr>
          <a:lstStyle/>
          <a:p>
            <a:pPr>
              <a:spcBef>
                <a:spcPct val="50000"/>
              </a:spcBef>
            </a:pPr>
            <a:r>
              <a:rPr lang="en-US" sz="4000" i="0" dirty="0" smtClean="0">
                <a:solidFill>
                  <a:schemeClr val="tx1"/>
                </a:solidFill>
                <a:latin typeface="Arial" pitchFamily="34" charset="0"/>
              </a:rPr>
              <a:t>*The electrical pencil sharpener in Mrs. Brown’s classroom gets very warm on days when many students need to sharpen their pencils. Choose the form of energy to fill in the blank in the energy conversion diagram below.</a:t>
            </a:r>
          </a:p>
          <a:p>
            <a:pPr>
              <a:spcBef>
                <a:spcPct val="50000"/>
              </a:spcBef>
            </a:pPr>
            <a:r>
              <a:rPr lang="en-US" sz="4000" i="0" dirty="0" smtClean="0">
                <a:solidFill>
                  <a:schemeClr val="tx1"/>
                </a:solidFill>
                <a:latin typeface="Arial" pitchFamily="34" charset="0"/>
              </a:rPr>
              <a:t>Electrical energy to ________ to heat energy</a:t>
            </a:r>
            <a:endParaRPr lang="en-US" sz="4000" dirty="0">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168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1683" name="Text Box 11"/>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cs typeface="Arial" pitchFamily="34" charset="0"/>
              </a:rPr>
              <a:t>Mechanical energy</a:t>
            </a:r>
            <a:endParaRPr lang="en-US" sz="44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3730"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2 for </a:t>
            </a:r>
            <a:r>
              <a:rPr lang="en-US" sz="4400" b="0" i="0" u="sng" dirty="0">
                <a:latin typeface="Arial Rounded MT Bold" pitchFamily="34" charset="0"/>
              </a:rPr>
              <a:t>$100</a:t>
            </a:r>
          </a:p>
        </p:txBody>
      </p:sp>
      <p:sp>
        <p:nvSpPr>
          <p:cNvPr id="73731" name="Text Box 6"/>
          <p:cNvSpPr txBox="1">
            <a:spLocks noChangeArrowheads="1"/>
          </p:cNvSpPr>
          <p:nvPr/>
        </p:nvSpPr>
        <p:spPr bwMode="auto">
          <a:xfrm>
            <a:off x="822325" y="921841"/>
            <a:ext cx="9601200" cy="5847755"/>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a:t>
            </a:r>
            <a:r>
              <a:rPr lang="en-US" sz="3000" i="0" dirty="0" smtClean="0">
                <a:solidFill>
                  <a:schemeClr val="tx1"/>
                </a:solidFill>
                <a:latin typeface="Arial" pitchFamily="34" charset="0"/>
              </a:rPr>
              <a:t>Which of the following is an example of kinetic energy being converted to potential energy?</a:t>
            </a:r>
          </a:p>
          <a:p>
            <a:pPr marL="742950" indent="-742950">
              <a:spcBef>
                <a:spcPct val="50000"/>
              </a:spcBef>
              <a:buAutoNum type="alphaLcPeriod"/>
            </a:pPr>
            <a:r>
              <a:rPr lang="en-US" sz="3000" i="0" dirty="0" smtClean="0">
                <a:solidFill>
                  <a:schemeClr val="tx1"/>
                </a:solidFill>
                <a:latin typeface="Arial" pitchFamily="34" charset="0"/>
              </a:rPr>
              <a:t>On a factory assembly line, boxes slide down a ramp.</a:t>
            </a:r>
          </a:p>
          <a:p>
            <a:pPr marL="742950" indent="-742950">
              <a:spcBef>
                <a:spcPct val="50000"/>
              </a:spcBef>
              <a:buAutoNum type="alphaLcPeriod"/>
            </a:pPr>
            <a:r>
              <a:rPr lang="en-US" sz="3000" i="0" dirty="0" smtClean="0">
                <a:solidFill>
                  <a:schemeClr val="tx1"/>
                </a:solidFill>
                <a:latin typeface="Arial" pitchFamily="34" charset="0"/>
              </a:rPr>
              <a:t>The cord of a bow-and-arrow is released, propelling the arrow forward.</a:t>
            </a:r>
          </a:p>
          <a:p>
            <a:pPr marL="742950" indent="-742950">
              <a:spcBef>
                <a:spcPct val="50000"/>
              </a:spcBef>
              <a:buAutoNum type="alphaLcPeriod"/>
            </a:pPr>
            <a:r>
              <a:rPr lang="en-US" sz="3000" i="0" dirty="0" smtClean="0">
                <a:solidFill>
                  <a:schemeClr val="tx1"/>
                </a:solidFill>
                <a:latin typeface="Arial" pitchFamily="34" charset="0"/>
              </a:rPr>
              <a:t>At an ice rink, an ice skater gives another ice skater a gentle push.</a:t>
            </a:r>
          </a:p>
          <a:p>
            <a:pPr marL="742950" indent="-742950">
              <a:spcBef>
                <a:spcPct val="50000"/>
              </a:spcBef>
              <a:buAutoNum type="alphaLcPeriod"/>
            </a:pPr>
            <a:r>
              <a:rPr lang="en-US" sz="3000" i="0" dirty="0" smtClean="0">
                <a:solidFill>
                  <a:schemeClr val="tx1"/>
                </a:solidFill>
                <a:latin typeface="Arial" pitchFamily="34" charset="0"/>
              </a:rPr>
              <a:t>A bike rider stops pedaling and lets his bicycle coast up a hill.</a:t>
            </a:r>
            <a:endParaRPr lang="en-US" sz="30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5778"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5779" name="Text Box 11"/>
          <p:cNvSpPr txBox="1">
            <a:spLocks noChangeArrowheads="1"/>
          </p:cNvSpPr>
          <p:nvPr/>
        </p:nvSpPr>
        <p:spPr bwMode="auto">
          <a:xfrm>
            <a:off x="1279525" y="838200"/>
            <a:ext cx="8778875" cy="3139321"/>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d. A bike rider stops pedaling and lets his bicycle coast up a hill.</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1026"/>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7826" name="Text Box 1028"/>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2 Plane for </a:t>
            </a:r>
            <a:r>
              <a:rPr lang="en-US" sz="4400" b="0" i="0" u="sng" dirty="0">
                <a:latin typeface="Arial Rounded MT Bold" pitchFamily="34" charset="0"/>
              </a:rPr>
              <a:t>$200</a:t>
            </a:r>
          </a:p>
        </p:txBody>
      </p:sp>
      <p:sp>
        <p:nvSpPr>
          <p:cNvPr id="77827" name="Text Box 1030"/>
          <p:cNvSpPr txBox="1">
            <a:spLocks noChangeArrowheads="1"/>
          </p:cNvSpPr>
          <p:nvPr/>
        </p:nvSpPr>
        <p:spPr bwMode="auto">
          <a:xfrm>
            <a:off x="822325" y="1598950"/>
            <a:ext cx="9601200" cy="5170646"/>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*Study the diagram of the rollercoaster. Position A is the starting point for the rollercoaster. At which position will the first rollercoaster car have the most kinetic energy?</a:t>
            </a:r>
          </a:p>
          <a:p>
            <a:pPr>
              <a:spcBef>
                <a:spcPct val="50000"/>
              </a:spcBef>
            </a:pPr>
            <a:r>
              <a:rPr lang="en-US" sz="4400" i="0" dirty="0" smtClean="0">
                <a:solidFill>
                  <a:schemeClr val="tx1"/>
                </a:solidFill>
                <a:latin typeface="Arial" pitchFamily="34" charset="0"/>
              </a:rPr>
              <a:t>(see study guide)</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7987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987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9876" name="Text Box 9"/>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latin typeface="Arial" pitchFamily="34" charset="0"/>
              </a:rPr>
              <a:t>Position C</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1922"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2 Plane for </a:t>
            </a:r>
            <a:r>
              <a:rPr lang="en-US" sz="4400" b="0" i="0" u="sng" dirty="0">
                <a:latin typeface="Arial Rounded MT Bold" pitchFamily="34" charset="0"/>
              </a:rPr>
              <a:t>$300</a:t>
            </a:r>
          </a:p>
        </p:txBody>
      </p:sp>
      <p:sp>
        <p:nvSpPr>
          <p:cNvPr id="154630" name="Text Box 6"/>
          <p:cNvSpPr txBox="1">
            <a:spLocks noChangeArrowheads="1"/>
          </p:cNvSpPr>
          <p:nvPr/>
        </p:nvSpPr>
        <p:spPr bwMode="auto">
          <a:xfrm>
            <a:off x="822325" y="1981200"/>
            <a:ext cx="9601200" cy="2031325"/>
          </a:xfrm>
          <a:prstGeom prst="rect">
            <a:avLst/>
          </a:prstGeom>
          <a:noFill/>
          <a:ln w="9525">
            <a:noFill/>
            <a:miter lim="800000"/>
            <a:headEnd/>
            <a:tailEnd/>
          </a:ln>
        </p:spPr>
        <p:txBody>
          <a:bodyPr wrap="square">
            <a:spAutoFit/>
          </a:bodyPr>
          <a:lstStyle/>
          <a:p>
            <a:pPr>
              <a:spcBef>
                <a:spcPct val="50000"/>
              </a:spcBef>
            </a:pPr>
            <a:r>
              <a:rPr lang="en-US" sz="3600" i="0" dirty="0" smtClean="0">
                <a:solidFill>
                  <a:schemeClr val="tx1"/>
                </a:solidFill>
                <a:latin typeface="Arial" pitchFamily="34" charset="0"/>
              </a:rPr>
              <a:t>*Into what kinds of energy does a toaster convert electrical energy?</a:t>
            </a:r>
          </a:p>
          <a:p>
            <a:pPr>
              <a:spcBef>
                <a:spcPct val="50000"/>
              </a:spcBef>
            </a:pP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4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7" name="THINKT~1.WAV">
            <a:hlinkClick r:id="" action="ppaction://media"/>
          </p:cNvPr>
          <p:cNvPicPr>
            <a:picLocks noRot="1" noChangeAspect="1" noChangeArrowheads="1"/>
          </p:cNvPicPr>
          <p:nvPr>
            <a:audioFile r:link="rId2"/>
            <p:extLst>
              <p:ext uri="{DAA4B4D4-6D71-4841-9C94-3DE7FCFB9230}">
                <p14:media xmlns:p14="http://schemas.microsoft.com/office/powerpoint/2010/main" xmlns="" r:link="rId5"/>
              </p:ext>
            </p:extLst>
          </p:nvPr>
        </p:nvPicPr>
        <p:blipFill>
          <a:blip r:embed="rId6"/>
          <a:srcRect/>
          <a:stretch>
            <a:fillRect/>
          </a:stretch>
        </p:blipFill>
        <p:spPr bwMode="auto">
          <a:xfrm>
            <a:off x="10637838" y="6477000"/>
            <a:ext cx="304800" cy="304800"/>
          </a:xfrm>
          <a:prstGeom prst="rect">
            <a:avLst/>
          </a:prstGeom>
          <a:noFill/>
          <a:ln w="9525">
            <a:noFill/>
            <a:miter lim="800000"/>
            <a:headEnd/>
            <a:tailEnd/>
          </a:ln>
        </p:spPr>
      </p:pic>
      <p:sp>
        <p:nvSpPr>
          <p:cNvPr id="10242" name="Rectangle 40"/>
          <p:cNvSpPr>
            <a:spLocks noChangeArrowheads="1"/>
          </p:cNvSpPr>
          <p:nvPr/>
        </p:nvSpPr>
        <p:spPr bwMode="auto">
          <a:xfrm>
            <a:off x="2865438" y="4198938"/>
            <a:ext cx="1962150" cy="841375"/>
          </a:xfrm>
          <a:prstGeom prst="rect">
            <a:avLst/>
          </a:prstGeom>
          <a:noFill/>
          <a:ln w="9525">
            <a:noFill/>
            <a:miter lim="800000"/>
            <a:headEnd/>
            <a:tailEnd/>
          </a:ln>
        </p:spPr>
        <p:txBody>
          <a:bodyPr wrap="none" anchor="ctr"/>
          <a:lstStyle/>
          <a:p>
            <a:endParaRPr lang="en-US"/>
          </a:p>
        </p:txBody>
      </p:sp>
      <p:sp>
        <p:nvSpPr>
          <p:cNvPr id="10243" name="Text Box 57"/>
          <p:cNvSpPr txBox="1">
            <a:spLocks noChangeArrowheads="1"/>
          </p:cNvSpPr>
          <p:nvPr/>
        </p:nvSpPr>
        <p:spPr bwMode="auto">
          <a:xfrm>
            <a:off x="8859838" y="570865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7" action="ppaction://hlinksldjump"/>
              </a:rPr>
              <a:t>500</a:t>
            </a:r>
            <a:endParaRPr lang="en-US" sz="4400" i="0">
              <a:solidFill>
                <a:srgbClr val="FFFF00"/>
              </a:solidFill>
            </a:endParaRPr>
          </a:p>
        </p:txBody>
      </p:sp>
      <p:sp>
        <p:nvSpPr>
          <p:cNvPr id="10244" name="Text Box 15">
            <a:hlinkClick r:id="rId8" action="ppaction://hlinksldjump"/>
          </p:cNvPr>
          <p:cNvSpPr txBox="1">
            <a:spLocks noChangeArrowheads="1"/>
          </p:cNvSpPr>
          <p:nvPr/>
        </p:nvSpPr>
        <p:spPr bwMode="auto">
          <a:xfrm>
            <a:off x="0" y="1616075"/>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8" action="ppaction://hlinksldjump"/>
              </a:rPr>
              <a:t>100</a:t>
            </a:r>
            <a:endParaRPr lang="en-US" sz="4400" i="0">
              <a:solidFill>
                <a:srgbClr val="FFFF00"/>
              </a:solidFill>
            </a:endParaRPr>
          </a:p>
        </p:txBody>
      </p:sp>
      <p:sp>
        <p:nvSpPr>
          <p:cNvPr id="10245" name="Text Box 16">
            <a:hlinkClick r:id="rId9" action="ppaction://hlinksldjump"/>
          </p:cNvPr>
          <p:cNvSpPr txBox="1">
            <a:spLocks noChangeArrowheads="1"/>
          </p:cNvSpPr>
          <p:nvPr/>
        </p:nvSpPr>
        <p:spPr bwMode="auto">
          <a:xfrm>
            <a:off x="0" y="264160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chemeClr val="bg1"/>
                </a:solidFill>
                <a:hlinkClick r:id="rId9" action="ppaction://hlinksldjump"/>
              </a:rPr>
              <a:t>200</a:t>
            </a:r>
            <a:endParaRPr lang="en-US" sz="4400" i="0">
              <a:solidFill>
                <a:srgbClr val="FFFF00"/>
              </a:solidFill>
            </a:endParaRPr>
          </a:p>
        </p:txBody>
      </p:sp>
      <p:sp>
        <p:nvSpPr>
          <p:cNvPr id="10246" name="Text Box 18">
            <a:hlinkClick r:id="rId10" action="ppaction://hlinksldjump"/>
          </p:cNvPr>
          <p:cNvSpPr txBox="1">
            <a:spLocks noChangeArrowheads="1"/>
          </p:cNvSpPr>
          <p:nvPr/>
        </p:nvSpPr>
        <p:spPr bwMode="auto">
          <a:xfrm>
            <a:off x="2217738" y="3663950"/>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0" action="ppaction://hlinksldjump"/>
              </a:rPr>
              <a:t>300</a:t>
            </a:r>
            <a:endParaRPr lang="en-US" sz="4400" i="0">
              <a:solidFill>
                <a:srgbClr val="FFFF00"/>
              </a:solidFill>
            </a:endParaRPr>
          </a:p>
          <a:p>
            <a:pPr algn="l"/>
            <a:endParaRPr lang="en-US" sz="1000" b="0" i="0">
              <a:solidFill>
                <a:schemeClr val="tx1"/>
              </a:solidFill>
            </a:endParaRPr>
          </a:p>
        </p:txBody>
      </p:sp>
      <p:sp>
        <p:nvSpPr>
          <p:cNvPr id="10247" name="Text Box 20">
            <a:hlinkClick r:id="rId11" action="ppaction://hlinksldjump"/>
          </p:cNvPr>
          <p:cNvSpPr txBox="1">
            <a:spLocks noChangeArrowheads="1"/>
          </p:cNvSpPr>
          <p:nvPr/>
        </p:nvSpPr>
        <p:spPr bwMode="auto">
          <a:xfrm>
            <a:off x="2217738" y="1616075"/>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1" action="ppaction://hlinksldjump"/>
              </a:rPr>
              <a:t>100</a:t>
            </a:r>
            <a:endParaRPr lang="en-US" sz="4400" i="0">
              <a:solidFill>
                <a:srgbClr val="FFFF00"/>
              </a:solidFill>
            </a:endParaRPr>
          </a:p>
        </p:txBody>
      </p:sp>
      <p:sp>
        <p:nvSpPr>
          <p:cNvPr id="10248" name="Text Box 23"/>
          <p:cNvSpPr txBox="1">
            <a:spLocks noChangeArrowheads="1"/>
          </p:cNvSpPr>
          <p:nvPr/>
        </p:nvSpPr>
        <p:spPr bwMode="auto">
          <a:xfrm>
            <a:off x="4430713" y="1616075"/>
            <a:ext cx="2111375"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2" action="ppaction://hlinksldjump"/>
              </a:rPr>
              <a:t>100</a:t>
            </a:r>
          </a:p>
        </p:txBody>
      </p:sp>
      <p:sp>
        <p:nvSpPr>
          <p:cNvPr id="10249" name="Text Box 22">
            <a:hlinkClick r:id="rId13" action="ppaction://hlinksldjump"/>
          </p:cNvPr>
          <p:cNvSpPr txBox="1">
            <a:spLocks noChangeArrowheads="1"/>
          </p:cNvSpPr>
          <p:nvPr/>
        </p:nvSpPr>
        <p:spPr bwMode="auto">
          <a:xfrm>
            <a:off x="0" y="36639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3" action="ppaction://hlinksldjump"/>
              </a:rPr>
              <a:t>300</a:t>
            </a:r>
            <a:endParaRPr lang="en-US" sz="4400" i="0">
              <a:solidFill>
                <a:srgbClr val="FFFF00"/>
              </a:solidFill>
            </a:endParaRPr>
          </a:p>
          <a:p>
            <a:endParaRPr lang="en-US" sz="1000" b="0" i="0">
              <a:solidFill>
                <a:schemeClr val="tx1"/>
              </a:solidFill>
            </a:endParaRPr>
          </a:p>
        </p:txBody>
      </p:sp>
      <p:sp>
        <p:nvSpPr>
          <p:cNvPr id="10250" name="Text Box 24">
            <a:hlinkClick r:id="rId14" action="ppaction://hlinksldjump"/>
          </p:cNvPr>
          <p:cNvSpPr txBox="1">
            <a:spLocks noChangeArrowheads="1"/>
          </p:cNvSpPr>
          <p:nvPr/>
        </p:nvSpPr>
        <p:spPr bwMode="auto">
          <a:xfrm>
            <a:off x="4435475" y="264160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4" action="ppaction://hlinksldjump"/>
              </a:rPr>
              <a:t>200</a:t>
            </a:r>
            <a:endParaRPr lang="en-US" sz="4400" i="0">
              <a:solidFill>
                <a:srgbClr val="FFFF00"/>
              </a:solidFill>
            </a:endParaRPr>
          </a:p>
          <a:p>
            <a:pPr algn="l"/>
            <a:endParaRPr lang="en-US" sz="1000" b="0" i="0">
              <a:solidFill>
                <a:schemeClr val="tx1"/>
              </a:solidFill>
            </a:endParaRPr>
          </a:p>
        </p:txBody>
      </p:sp>
      <p:sp>
        <p:nvSpPr>
          <p:cNvPr id="10251" name="Text Box 25">
            <a:hlinkClick r:id="rId15" action="ppaction://hlinksldjump"/>
          </p:cNvPr>
          <p:cNvSpPr txBox="1">
            <a:spLocks noChangeArrowheads="1"/>
          </p:cNvSpPr>
          <p:nvPr/>
        </p:nvSpPr>
        <p:spPr bwMode="auto">
          <a:xfrm>
            <a:off x="4435475" y="366395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5" action="ppaction://hlinksldjump"/>
              </a:rPr>
              <a:t>300</a:t>
            </a:r>
            <a:endParaRPr lang="en-US" sz="4400" i="0">
              <a:solidFill>
                <a:srgbClr val="FFFF00"/>
              </a:solidFill>
            </a:endParaRPr>
          </a:p>
        </p:txBody>
      </p:sp>
      <p:sp>
        <p:nvSpPr>
          <p:cNvPr id="10252" name="Text Box 28"/>
          <p:cNvSpPr txBox="1">
            <a:spLocks noChangeArrowheads="1"/>
          </p:cNvSpPr>
          <p:nvPr/>
        </p:nvSpPr>
        <p:spPr bwMode="auto">
          <a:xfrm>
            <a:off x="6648450" y="36639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6" action="ppaction://hlinksldjump"/>
              </a:rPr>
              <a:t>300</a:t>
            </a:r>
            <a:endParaRPr lang="en-US" sz="1000" b="0" i="0">
              <a:solidFill>
                <a:schemeClr val="tx1"/>
              </a:solidFill>
            </a:endParaRPr>
          </a:p>
        </p:txBody>
      </p:sp>
      <p:sp>
        <p:nvSpPr>
          <p:cNvPr id="10253" name="Text Box 29"/>
          <p:cNvSpPr txBox="1">
            <a:spLocks noChangeArrowheads="1"/>
          </p:cNvSpPr>
          <p:nvPr/>
        </p:nvSpPr>
        <p:spPr bwMode="auto">
          <a:xfrm>
            <a:off x="6648450" y="264160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7" action="ppaction://hlinksldjump"/>
              </a:rPr>
              <a:t>200</a:t>
            </a:r>
            <a:endParaRPr lang="en-US" sz="4400" i="0">
              <a:solidFill>
                <a:srgbClr val="FFFF00"/>
              </a:solidFill>
            </a:endParaRPr>
          </a:p>
          <a:p>
            <a:endParaRPr lang="en-US" sz="1000" b="0" i="0">
              <a:solidFill>
                <a:schemeClr val="tx1"/>
              </a:solidFill>
            </a:endParaRPr>
          </a:p>
        </p:txBody>
      </p:sp>
      <p:sp>
        <p:nvSpPr>
          <p:cNvPr id="10254" name="Text Box 30"/>
          <p:cNvSpPr txBox="1">
            <a:spLocks noChangeArrowheads="1"/>
          </p:cNvSpPr>
          <p:nvPr/>
        </p:nvSpPr>
        <p:spPr bwMode="auto">
          <a:xfrm>
            <a:off x="6648450" y="1616075"/>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8" action="ppaction://hlinksldjump"/>
              </a:rPr>
              <a:t>100</a:t>
            </a:r>
            <a:endParaRPr lang="en-US" sz="4400" i="0">
              <a:solidFill>
                <a:srgbClr val="FFFF00"/>
              </a:solidFill>
            </a:endParaRPr>
          </a:p>
        </p:txBody>
      </p:sp>
      <p:sp>
        <p:nvSpPr>
          <p:cNvPr id="10255" name="Text Box 19">
            <a:hlinkClick r:id="rId19" action="ppaction://hlinksldjump"/>
          </p:cNvPr>
          <p:cNvSpPr txBox="1">
            <a:spLocks noChangeArrowheads="1"/>
          </p:cNvSpPr>
          <p:nvPr/>
        </p:nvSpPr>
        <p:spPr bwMode="auto">
          <a:xfrm>
            <a:off x="2216150" y="2641600"/>
            <a:ext cx="2111375"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9" action="ppaction://hlinksldjump"/>
              </a:rPr>
              <a:t>200</a:t>
            </a:r>
            <a:endParaRPr lang="en-US" sz="1000" b="0" i="0">
              <a:solidFill>
                <a:schemeClr val="tx1"/>
              </a:solidFill>
            </a:endParaRPr>
          </a:p>
          <a:p>
            <a:pPr algn="l"/>
            <a:endParaRPr lang="en-US" sz="1000" b="0" i="0">
              <a:solidFill>
                <a:schemeClr val="tx1"/>
              </a:solidFill>
            </a:endParaRPr>
          </a:p>
        </p:txBody>
      </p:sp>
      <p:sp>
        <p:nvSpPr>
          <p:cNvPr id="10256" name="Text Box 17">
            <a:hlinkClick r:id="rId20" action="ppaction://hlinksldjump"/>
          </p:cNvPr>
          <p:cNvSpPr txBox="1">
            <a:spLocks noChangeArrowheads="1"/>
          </p:cNvSpPr>
          <p:nvPr/>
        </p:nvSpPr>
        <p:spPr bwMode="auto">
          <a:xfrm>
            <a:off x="2217738" y="5708650"/>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0" action="ppaction://hlinksldjump"/>
              </a:rPr>
              <a:t>500</a:t>
            </a:r>
          </a:p>
        </p:txBody>
      </p:sp>
      <p:sp>
        <p:nvSpPr>
          <p:cNvPr id="10257" name="Text Box 21">
            <a:hlinkClick r:id="rId21" action="ppaction://hlinksldjump"/>
          </p:cNvPr>
          <p:cNvSpPr txBox="1">
            <a:spLocks noChangeArrowheads="1"/>
          </p:cNvSpPr>
          <p:nvPr/>
        </p:nvSpPr>
        <p:spPr bwMode="auto">
          <a:xfrm>
            <a:off x="0" y="57086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1" action="ppaction://hlinksldjump"/>
              </a:rPr>
              <a:t>500</a:t>
            </a:r>
            <a:endParaRPr lang="en-US" sz="4400" i="0">
              <a:solidFill>
                <a:srgbClr val="FFFF00"/>
              </a:solidFill>
            </a:endParaRPr>
          </a:p>
        </p:txBody>
      </p:sp>
      <p:sp>
        <p:nvSpPr>
          <p:cNvPr id="10258" name="Text Box 26">
            <a:hlinkClick r:id="rId22" action="ppaction://hlinksldjump" highlightClick="1"/>
          </p:cNvPr>
          <p:cNvSpPr txBox="1">
            <a:spLocks noChangeArrowheads="1"/>
          </p:cNvSpPr>
          <p:nvPr/>
        </p:nvSpPr>
        <p:spPr bwMode="auto">
          <a:xfrm>
            <a:off x="4435475" y="570865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2" action="ppaction://hlinksldjump"/>
              </a:rPr>
              <a:t>500</a:t>
            </a:r>
            <a:endParaRPr lang="en-US" sz="1000" b="0" i="0">
              <a:solidFill>
                <a:schemeClr val="tx1"/>
              </a:solidFill>
            </a:endParaRPr>
          </a:p>
        </p:txBody>
      </p:sp>
      <p:sp>
        <p:nvSpPr>
          <p:cNvPr id="10259" name="Text Box 27"/>
          <p:cNvSpPr txBox="1">
            <a:spLocks noChangeArrowheads="1"/>
          </p:cNvSpPr>
          <p:nvPr/>
        </p:nvSpPr>
        <p:spPr bwMode="auto">
          <a:xfrm>
            <a:off x="6648450" y="57086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3" action="ppaction://hlinksldjump"/>
              </a:rPr>
              <a:t>500</a:t>
            </a:r>
          </a:p>
        </p:txBody>
      </p:sp>
      <p:sp>
        <p:nvSpPr>
          <p:cNvPr id="10260" name="Text Box 58"/>
          <p:cNvSpPr txBox="1">
            <a:spLocks noChangeArrowheads="1"/>
          </p:cNvSpPr>
          <p:nvPr/>
        </p:nvSpPr>
        <p:spPr bwMode="auto">
          <a:xfrm>
            <a:off x="8859838" y="366395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4" action="ppaction://hlinksldjump"/>
              </a:rPr>
              <a:t>300</a:t>
            </a:r>
            <a:endParaRPr lang="en-US" sz="4400" i="0">
              <a:solidFill>
                <a:srgbClr val="FFFF00"/>
              </a:solidFill>
            </a:endParaRPr>
          </a:p>
        </p:txBody>
      </p:sp>
      <p:sp>
        <p:nvSpPr>
          <p:cNvPr id="10261" name="Text Box 59"/>
          <p:cNvSpPr txBox="1">
            <a:spLocks noChangeArrowheads="1"/>
          </p:cNvSpPr>
          <p:nvPr/>
        </p:nvSpPr>
        <p:spPr bwMode="auto">
          <a:xfrm>
            <a:off x="8859838" y="264160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5" action="ppaction://hlinksldjump"/>
              </a:rPr>
              <a:t>200</a:t>
            </a:r>
          </a:p>
          <a:p>
            <a:endParaRPr lang="en-US" sz="1000" b="0" i="0">
              <a:solidFill>
                <a:schemeClr val="tx1"/>
              </a:solidFill>
            </a:endParaRPr>
          </a:p>
        </p:txBody>
      </p:sp>
      <p:sp>
        <p:nvSpPr>
          <p:cNvPr id="10262" name="Text Box 60"/>
          <p:cNvSpPr txBox="1">
            <a:spLocks noChangeArrowheads="1"/>
          </p:cNvSpPr>
          <p:nvPr/>
        </p:nvSpPr>
        <p:spPr bwMode="auto">
          <a:xfrm>
            <a:off x="8859838" y="1616075"/>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6" action="ppaction://hlinksldjump"/>
              </a:rPr>
              <a:t>100</a:t>
            </a:r>
            <a:endParaRPr lang="en-US" sz="4400" i="0">
              <a:solidFill>
                <a:srgbClr val="FFFF00"/>
              </a:solidFill>
            </a:endParaRPr>
          </a:p>
        </p:txBody>
      </p:sp>
      <p:sp>
        <p:nvSpPr>
          <p:cNvPr id="10263" name="Text Box 64">
            <a:hlinkClick r:id="rId27" action="ppaction://hlinksldjump"/>
          </p:cNvPr>
          <p:cNvSpPr txBox="1">
            <a:spLocks noChangeArrowheads="1"/>
          </p:cNvSpPr>
          <p:nvPr/>
        </p:nvSpPr>
        <p:spPr bwMode="auto">
          <a:xfrm>
            <a:off x="2217738" y="4675188"/>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7" action="ppaction://hlinksldjump"/>
              </a:rPr>
              <a:t>400</a:t>
            </a:r>
          </a:p>
        </p:txBody>
      </p:sp>
      <p:sp>
        <p:nvSpPr>
          <p:cNvPr id="10264" name="Text Box 65">
            <a:hlinkClick r:id="rId28" action="ppaction://hlinksldjump"/>
          </p:cNvPr>
          <p:cNvSpPr txBox="1">
            <a:spLocks noChangeArrowheads="1"/>
          </p:cNvSpPr>
          <p:nvPr/>
        </p:nvSpPr>
        <p:spPr bwMode="auto">
          <a:xfrm>
            <a:off x="0" y="4675188"/>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8" action="ppaction://hlinksldjump"/>
              </a:rPr>
              <a:t>400</a:t>
            </a:r>
            <a:endParaRPr lang="en-US" sz="1000" b="0" i="0">
              <a:solidFill>
                <a:srgbClr val="FFFF00"/>
              </a:solidFill>
            </a:endParaRPr>
          </a:p>
        </p:txBody>
      </p:sp>
      <p:sp>
        <p:nvSpPr>
          <p:cNvPr id="10265" name="Text Box 66">
            <a:hlinkClick r:id="rId29" action="ppaction://hlinksldjump"/>
          </p:cNvPr>
          <p:cNvSpPr txBox="1">
            <a:spLocks noChangeArrowheads="1"/>
          </p:cNvSpPr>
          <p:nvPr/>
        </p:nvSpPr>
        <p:spPr bwMode="auto">
          <a:xfrm>
            <a:off x="4435475" y="4675188"/>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9" action="ppaction://hlinksldjump"/>
              </a:rPr>
              <a:t>400</a:t>
            </a:r>
            <a:endParaRPr lang="en-US" sz="4400" i="0">
              <a:solidFill>
                <a:srgbClr val="FFFF00"/>
              </a:solidFill>
              <a:hlinkClick r:id="rId27" action="ppaction://hlinksldjump"/>
            </a:endParaRPr>
          </a:p>
          <a:p>
            <a:endParaRPr lang="en-US" sz="4400" i="0">
              <a:solidFill>
                <a:srgbClr val="FFFF00"/>
              </a:solidFill>
            </a:endParaRPr>
          </a:p>
        </p:txBody>
      </p:sp>
      <p:sp>
        <p:nvSpPr>
          <p:cNvPr id="10266" name="Text Box 67"/>
          <p:cNvSpPr txBox="1">
            <a:spLocks noChangeArrowheads="1"/>
          </p:cNvSpPr>
          <p:nvPr/>
        </p:nvSpPr>
        <p:spPr bwMode="auto">
          <a:xfrm>
            <a:off x="6648450" y="4675188"/>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0" action="ppaction://hlinksldjump"/>
              </a:rPr>
              <a:t>400</a:t>
            </a:r>
            <a:endParaRPr lang="en-US" sz="4400" i="0">
              <a:solidFill>
                <a:srgbClr val="FFFF00"/>
              </a:solidFill>
            </a:endParaRPr>
          </a:p>
        </p:txBody>
      </p:sp>
      <p:sp>
        <p:nvSpPr>
          <p:cNvPr id="10267" name="Text Box 68"/>
          <p:cNvSpPr txBox="1">
            <a:spLocks noChangeArrowheads="1"/>
          </p:cNvSpPr>
          <p:nvPr/>
        </p:nvSpPr>
        <p:spPr bwMode="auto">
          <a:xfrm>
            <a:off x="8859838" y="4675188"/>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1" action="ppaction://hlinksldjump"/>
              </a:rPr>
              <a:t>400</a:t>
            </a:r>
            <a:endParaRPr lang="en-US" sz="1000" b="0" i="0">
              <a:solidFill>
                <a:srgbClr val="FFFF00"/>
              </a:solidFill>
            </a:endParaRPr>
          </a:p>
        </p:txBody>
      </p:sp>
      <p:sp>
        <p:nvSpPr>
          <p:cNvPr id="10268" name="Text Box 72"/>
          <p:cNvSpPr txBox="1">
            <a:spLocks noChangeArrowheads="1"/>
          </p:cNvSpPr>
          <p:nvPr/>
        </p:nvSpPr>
        <p:spPr bwMode="auto">
          <a:xfrm>
            <a:off x="0"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Energy Part 1</a:t>
            </a:r>
            <a:endParaRPr lang="en-US" sz="2000" i="0" dirty="0">
              <a:solidFill>
                <a:srgbClr val="FFFF00"/>
              </a:solidFill>
            </a:endParaRPr>
          </a:p>
        </p:txBody>
      </p:sp>
      <p:sp>
        <p:nvSpPr>
          <p:cNvPr id="10269" name="Text Box 74"/>
          <p:cNvSpPr txBox="1">
            <a:spLocks noChangeArrowheads="1"/>
          </p:cNvSpPr>
          <p:nvPr/>
        </p:nvSpPr>
        <p:spPr bwMode="auto">
          <a:xfrm>
            <a:off x="2216150" y="381000"/>
            <a:ext cx="2111375"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Energy Part 2</a:t>
            </a:r>
            <a:endParaRPr lang="en-US" sz="3200" i="0" dirty="0">
              <a:solidFill>
                <a:srgbClr val="FFFF00"/>
              </a:solidFill>
            </a:endParaRPr>
          </a:p>
        </p:txBody>
      </p:sp>
      <p:sp>
        <p:nvSpPr>
          <p:cNvPr id="10270" name="Text Box 76"/>
          <p:cNvSpPr txBox="1">
            <a:spLocks noChangeArrowheads="1"/>
          </p:cNvSpPr>
          <p:nvPr/>
        </p:nvSpPr>
        <p:spPr bwMode="auto">
          <a:xfrm>
            <a:off x="6648450"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Energy Transformations Part 2</a:t>
            </a:r>
            <a:endParaRPr lang="en-US" sz="2000" i="0" dirty="0">
              <a:solidFill>
                <a:srgbClr val="FFFF00"/>
              </a:solidFill>
            </a:endParaRPr>
          </a:p>
        </p:txBody>
      </p:sp>
      <p:sp>
        <p:nvSpPr>
          <p:cNvPr id="10271" name="Text Box 77"/>
          <p:cNvSpPr txBox="1">
            <a:spLocks noChangeArrowheads="1"/>
          </p:cNvSpPr>
          <p:nvPr/>
        </p:nvSpPr>
        <p:spPr bwMode="auto">
          <a:xfrm>
            <a:off x="8859838" y="381000"/>
            <a:ext cx="2112962"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nchorCtr="1">
            <a:flatTx/>
          </a:bodyPr>
          <a:lstStyle/>
          <a:p>
            <a:pPr>
              <a:spcBef>
                <a:spcPct val="50000"/>
              </a:spcBef>
            </a:pPr>
            <a:r>
              <a:rPr lang="en-US" sz="2000" i="0" dirty="0" smtClean="0">
                <a:solidFill>
                  <a:srgbClr val="FFFF00"/>
                </a:solidFill>
              </a:rPr>
              <a:t>Energy Transformations Part 3</a:t>
            </a:r>
            <a:endParaRPr lang="en-US" sz="2000" i="0" dirty="0">
              <a:solidFill>
                <a:srgbClr val="FFFF00"/>
              </a:solidFill>
            </a:endParaRPr>
          </a:p>
        </p:txBody>
      </p:sp>
      <p:sp>
        <p:nvSpPr>
          <p:cNvPr id="10272" name="Text Box 82"/>
          <p:cNvSpPr txBox="1">
            <a:spLocks noChangeArrowheads="1"/>
          </p:cNvSpPr>
          <p:nvPr/>
        </p:nvSpPr>
        <p:spPr bwMode="auto">
          <a:xfrm>
            <a:off x="4429125"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Energy Transformations Part 1</a:t>
            </a:r>
            <a:endParaRPr lang="en-US" sz="2000" i="0" dirty="0">
              <a:solidFill>
                <a:srgbClr val="FFFF00"/>
              </a:solidFill>
            </a:endParaRPr>
          </a:p>
        </p:txBody>
      </p:sp>
      <p:sp>
        <p:nvSpPr>
          <p:cNvPr id="10273" name="AutoShape 86">
            <a:hlinkClick r:id="rId32" action="ppaction://hlinksldjump" highlightClick="1"/>
          </p:cNvPr>
          <p:cNvSpPr>
            <a:spLocks noChangeArrowheads="1"/>
          </p:cNvSpPr>
          <p:nvPr/>
        </p:nvSpPr>
        <p:spPr bwMode="auto">
          <a:xfrm>
            <a:off x="10240963" y="6629400"/>
            <a:ext cx="731837" cy="152400"/>
          </a:xfrm>
          <a:prstGeom prst="actionButtonEnd">
            <a:avLst/>
          </a:prstGeom>
          <a:solidFill>
            <a:srgbClr val="0066FF"/>
          </a:solidFill>
          <a:ln w="34925">
            <a:noFill/>
            <a:miter lim="800000"/>
            <a:headEnd/>
            <a:tailEnd/>
          </a:ln>
          <a:effectLst>
            <a:prstShdw prst="shdw17" dist="17961" dir="13500000">
              <a:srgbClr val="003D99">
                <a:alpha val="74997"/>
              </a:srgbClr>
            </a:prstShdw>
          </a:effec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15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3157"/>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8397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397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3972" name="Text Box 11"/>
          <p:cNvSpPr txBox="1">
            <a:spLocks noChangeArrowheads="1"/>
          </p:cNvSpPr>
          <p:nvPr/>
        </p:nvSpPr>
        <p:spPr bwMode="auto">
          <a:xfrm>
            <a:off x="1279525" y="838200"/>
            <a:ext cx="8778875" cy="830997"/>
          </a:xfrm>
          <a:prstGeom prst="rect">
            <a:avLst/>
          </a:prstGeom>
          <a:noFill/>
          <a:ln w="9525">
            <a:noFill/>
            <a:miter lim="800000"/>
            <a:headEnd/>
            <a:tailEnd/>
          </a:ln>
        </p:spPr>
        <p:txBody>
          <a:bodyPr>
            <a:spAutoFit/>
          </a:bodyPr>
          <a:lstStyle/>
          <a:p>
            <a:pPr>
              <a:spcBef>
                <a:spcPct val="50000"/>
              </a:spcBef>
            </a:pPr>
            <a:r>
              <a:rPr lang="en-US" sz="4800" i="0" dirty="0" smtClean="0">
                <a:solidFill>
                  <a:schemeClr val="tx1"/>
                </a:solidFill>
                <a:latin typeface="Arial" pitchFamily="34" charset="0"/>
              </a:rPr>
              <a:t>Light and heat</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6018"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2 Plane for </a:t>
            </a:r>
            <a:r>
              <a:rPr lang="en-US" sz="4400" b="0" i="0" u="sng" dirty="0">
                <a:latin typeface="Arial Rounded MT Bold" pitchFamily="34" charset="0"/>
              </a:rPr>
              <a:t>$400</a:t>
            </a:r>
          </a:p>
        </p:txBody>
      </p:sp>
      <p:sp>
        <p:nvSpPr>
          <p:cNvPr id="86019" name="Text Box 6"/>
          <p:cNvSpPr txBox="1">
            <a:spLocks noChangeArrowheads="1"/>
          </p:cNvSpPr>
          <p:nvPr/>
        </p:nvSpPr>
        <p:spPr bwMode="auto">
          <a:xfrm>
            <a:off x="784802" y="1066800"/>
            <a:ext cx="9601199" cy="6001643"/>
          </a:xfrm>
          <a:prstGeom prst="rect">
            <a:avLst/>
          </a:prstGeom>
          <a:noFill/>
          <a:ln w="9525">
            <a:noFill/>
            <a:miter lim="800000"/>
            <a:headEnd/>
            <a:tailEnd/>
          </a:ln>
        </p:spPr>
        <p:txBody>
          <a:bodyPr wrap="square">
            <a:spAutoFit/>
          </a:bodyPr>
          <a:lstStyle/>
          <a:p>
            <a:pPr>
              <a:spcBef>
                <a:spcPct val="50000"/>
              </a:spcBef>
            </a:pPr>
            <a:r>
              <a:rPr lang="en-US" sz="3100" i="0" dirty="0" smtClean="0">
                <a:solidFill>
                  <a:schemeClr val="tx1"/>
                </a:solidFill>
                <a:latin typeface="Arial" pitchFamily="34" charset="0"/>
              </a:rPr>
              <a:t>*What type of energy transformation occurs when a light bulb is turned on?</a:t>
            </a:r>
          </a:p>
          <a:p>
            <a:pPr marL="742950" indent="-742950">
              <a:spcBef>
                <a:spcPct val="50000"/>
              </a:spcBef>
              <a:buAutoNum type="alphaLcPeriod"/>
            </a:pPr>
            <a:r>
              <a:rPr lang="en-US" sz="3100" i="0" dirty="0" smtClean="0">
                <a:solidFill>
                  <a:schemeClr val="tx1"/>
                </a:solidFill>
                <a:latin typeface="Arial" pitchFamily="34" charset="0"/>
              </a:rPr>
              <a:t>Potential energy is converted into kinetic energy.</a:t>
            </a:r>
          </a:p>
          <a:p>
            <a:pPr marL="742950" indent="-742950">
              <a:spcBef>
                <a:spcPct val="50000"/>
              </a:spcBef>
              <a:buAutoNum type="alphaLcPeriod"/>
            </a:pPr>
            <a:r>
              <a:rPr lang="en-US" sz="3100" i="0" dirty="0" smtClean="0">
                <a:solidFill>
                  <a:schemeClr val="tx1"/>
                </a:solidFill>
                <a:latin typeface="Arial" pitchFamily="34" charset="0"/>
              </a:rPr>
              <a:t>Mechanical energy is converted into kinetic energy.</a:t>
            </a:r>
          </a:p>
          <a:p>
            <a:pPr marL="742950" indent="-742950">
              <a:spcBef>
                <a:spcPct val="50000"/>
              </a:spcBef>
              <a:buAutoNum type="alphaLcPeriod"/>
            </a:pPr>
            <a:r>
              <a:rPr lang="en-US" sz="3100" i="0" dirty="0" smtClean="0">
                <a:solidFill>
                  <a:schemeClr val="tx1"/>
                </a:solidFill>
                <a:latin typeface="Arial" pitchFamily="34" charset="0"/>
              </a:rPr>
              <a:t>Electrical energy is transformed into heat and mechanical energy.</a:t>
            </a:r>
          </a:p>
          <a:p>
            <a:pPr marL="742950" indent="-742950">
              <a:spcBef>
                <a:spcPct val="50000"/>
              </a:spcBef>
              <a:buAutoNum type="alphaLcPeriod"/>
            </a:pPr>
            <a:r>
              <a:rPr lang="en-US" sz="3100" i="0" dirty="0" smtClean="0">
                <a:solidFill>
                  <a:schemeClr val="tx1"/>
                </a:solidFill>
                <a:latin typeface="Arial" pitchFamily="34" charset="0"/>
              </a:rPr>
              <a:t>Electrical energy is transformed into heat and light energy.</a:t>
            </a:r>
            <a:endParaRPr lang="en-US" sz="31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8066"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8067" name="Text Box 11"/>
          <p:cNvSpPr txBox="1">
            <a:spLocks noChangeArrowheads="1"/>
          </p:cNvSpPr>
          <p:nvPr/>
        </p:nvSpPr>
        <p:spPr bwMode="auto">
          <a:xfrm>
            <a:off x="1279525" y="304800"/>
            <a:ext cx="8042275" cy="1200329"/>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d. </a:t>
            </a:r>
            <a:r>
              <a:rPr lang="en-US" sz="3600" i="0" dirty="0">
                <a:solidFill>
                  <a:schemeClr val="tx1"/>
                </a:solidFill>
                <a:latin typeface="Arial" pitchFamily="34" charset="0"/>
              </a:rPr>
              <a:t>Electrical energy is transformed into heat and light energy.</a:t>
            </a:r>
          </a:p>
        </p:txBody>
      </p:sp>
    </p:spTree>
  </p:cSld>
  <p:clrMapOvr>
    <a:masterClrMapping/>
  </p:clrMapOvr>
  <p:transition spd="slow">
    <p:wheel spokes="2"/>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2 Plane for </a:t>
            </a:r>
            <a:r>
              <a:rPr lang="en-US" sz="4400" b="0" i="0" u="sng" dirty="0">
                <a:latin typeface="Arial Rounded MT Bold" pitchFamily="34" charset="0"/>
              </a:rPr>
              <a:t>$500</a:t>
            </a:r>
          </a:p>
        </p:txBody>
      </p:sp>
      <p:sp>
        <p:nvSpPr>
          <p:cNvPr id="90114" name="Text Box 6"/>
          <p:cNvSpPr txBox="1">
            <a:spLocks noChangeArrowheads="1"/>
          </p:cNvSpPr>
          <p:nvPr/>
        </p:nvSpPr>
        <p:spPr bwMode="auto">
          <a:xfrm>
            <a:off x="822325" y="1598950"/>
            <a:ext cx="9601200" cy="1200329"/>
          </a:xfrm>
          <a:prstGeom prst="rect">
            <a:avLst/>
          </a:prstGeom>
          <a:noFill/>
          <a:ln w="9525">
            <a:noFill/>
            <a:miter lim="800000"/>
            <a:headEnd/>
            <a:tailEnd/>
          </a:ln>
        </p:spPr>
        <p:txBody>
          <a:bodyPr wrap="square">
            <a:spAutoFit/>
          </a:bodyPr>
          <a:lstStyle/>
          <a:p>
            <a:pPr>
              <a:spcBef>
                <a:spcPct val="50000"/>
              </a:spcBef>
            </a:pPr>
            <a:r>
              <a:rPr lang="en-US" sz="3600" i="0" dirty="0" smtClean="0">
                <a:solidFill>
                  <a:schemeClr val="tx1"/>
                </a:solidFill>
                <a:latin typeface="Arial" pitchFamily="34" charset="0"/>
              </a:rPr>
              <a:t>On a roller coaster, where is the potential energy the greatest?</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2162"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2163"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2164" name="Text Box 10"/>
          <p:cNvSpPr txBox="1">
            <a:spLocks noChangeArrowheads="1"/>
          </p:cNvSpPr>
          <p:nvPr/>
        </p:nvSpPr>
        <p:spPr bwMode="auto">
          <a:xfrm>
            <a:off x="838200" y="304800"/>
            <a:ext cx="8778875" cy="769441"/>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rPr>
              <a:t>At the top of the first hill</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4210"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3 for </a:t>
            </a:r>
            <a:r>
              <a:rPr lang="en-US" sz="4400" b="0" i="0" u="sng" dirty="0">
                <a:latin typeface="Arial Rounded MT Bold" pitchFamily="34" charset="0"/>
              </a:rPr>
              <a:t>$100</a:t>
            </a:r>
          </a:p>
        </p:txBody>
      </p:sp>
      <p:sp>
        <p:nvSpPr>
          <p:cNvPr id="94211" name="Text Box 6"/>
          <p:cNvSpPr txBox="1">
            <a:spLocks noChangeArrowheads="1"/>
          </p:cNvSpPr>
          <p:nvPr/>
        </p:nvSpPr>
        <p:spPr bwMode="auto">
          <a:xfrm>
            <a:off x="822325" y="1752600"/>
            <a:ext cx="9601200" cy="1446550"/>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When energy is converted, what type of energy is wasted?</a:t>
            </a:r>
            <a:endParaRPr lang="en-US" sz="5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6258"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6259"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6260"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Thermal</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8306"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3 for </a:t>
            </a:r>
            <a:r>
              <a:rPr lang="en-US" sz="4400" b="0" i="0" u="sng" dirty="0">
                <a:latin typeface="Arial Rounded MT Bold" pitchFamily="34" charset="0"/>
              </a:rPr>
              <a:t>$200</a:t>
            </a:r>
          </a:p>
        </p:txBody>
      </p:sp>
      <p:sp>
        <p:nvSpPr>
          <p:cNvPr id="98307" name="Text Box 6"/>
          <p:cNvSpPr txBox="1">
            <a:spLocks noChangeArrowheads="1"/>
          </p:cNvSpPr>
          <p:nvPr/>
        </p:nvSpPr>
        <p:spPr bwMode="auto">
          <a:xfrm>
            <a:off x="736600" y="1598951"/>
            <a:ext cx="9601200" cy="1384995"/>
          </a:xfrm>
          <a:prstGeom prst="rect">
            <a:avLst/>
          </a:prstGeom>
          <a:noFill/>
          <a:ln w="9525">
            <a:noFill/>
            <a:miter lim="800000"/>
            <a:headEnd/>
            <a:tailEnd/>
          </a:ln>
        </p:spPr>
        <p:txBody>
          <a:bodyPr wrap="square">
            <a:spAutoFit/>
          </a:bodyPr>
          <a:lstStyle/>
          <a:p>
            <a:pPr>
              <a:spcBef>
                <a:spcPct val="50000"/>
              </a:spcBef>
            </a:pPr>
            <a:r>
              <a:rPr lang="en-US" sz="2800" i="0" dirty="0" smtClean="0">
                <a:solidFill>
                  <a:schemeClr val="tx1"/>
                </a:solidFill>
                <a:latin typeface="Arial" pitchFamily="34" charset="0"/>
              </a:rPr>
              <a:t>__________________________ is the comparison of the amount of energy before a conversion with the amount of energy after the conversion.</a:t>
            </a:r>
            <a:endParaRPr lang="en-US" sz="28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035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035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0356" name="Text Box 9"/>
          <p:cNvSpPr txBox="1">
            <a:spLocks noChangeArrowheads="1"/>
          </p:cNvSpPr>
          <p:nvPr/>
        </p:nvSpPr>
        <p:spPr bwMode="auto">
          <a:xfrm>
            <a:off x="1127125" y="1143000"/>
            <a:ext cx="8778875" cy="830997"/>
          </a:xfrm>
          <a:prstGeom prst="rect">
            <a:avLst/>
          </a:prstGeom>
          <a:noFill/>
          <a:ln w="9525">
            <a:noFill/>
            <a:miter lim="800000"/>
            <a:headEnd/>
            <a:tailEnd/>
          </a:ln>
        </p:spPr>
        <p:txBody>
          <a:bodyPr>
            <a:spAutoFit/>
          </a:bodyPr>
          <a:lstStyle/>
          <a:p>
            <a:pPr>
              <a:spcBef>
                <a:spcPct val="50000"/>
              </a:spcBef>
            </a:pPr>
            <a:r>
              <a:rPr lang="en-US" sz="4800" i="0" dirty="0" smtClean="0">
                <a:solidFill>
                  <a:schemeClr val="tx1"/>
                </a:solidFill>
                <a:latin typeface="Arial" pitchFamily="34" charset="0"/>
                <a:cs typeface="Arial" pitchFamily="34" charset="0"/>
              </a:rPr>
              <a:t>Energy Efficiency</a:t>
            </a:r>
            <a:endParaRPr lang="en-US" sz="48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02402"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3 for </a:t>
            </a:r>
            <a:r>
              <a:rPr lang="en-US" sz="4400" b="0" i="0" u="sng" dirty="0">
                <a:latin typeface="Arial Rounded MT Bold" pitchFamily="34" charset="0"/>
              </a:rPr>
              <a:t>$300</a:t>
            </a:r>
          </a:p>
        </p:txBody>
      </p:sp>
      <p:sp>
        <p:nvSpPr>
          <p:cNvPr id="102403" name="Text Box 6"/>
          <p:cNvSpPr txBox="1">
            <a:spLocks noChangeArrowheads="1"/>
          </p:cNvSpPr>
          <p:nvPr/>
        </p:nvSpPr>
        <p:spPr bwMode="auto">
          <a:xfrm>
            <a:off x="822325" y="1727031"/>
            <a:ext cx="9601200" cy="1015663"/>
          </a:xfrm>
          <a:prstGeom prst="rect">
            <a:avLst/>
          </a:prstGeom>
          <a:noFill/>
          <a:ln w="9525">
            <a:noFill/>
            <a:miter lim="800000"/>
            <a:headEnd/>
            <a:tailEnd/>
          </a:ln>
        </p:spPr>
        <p:txBody>
          <a:bodyPr>
            <a:spAutoFit/>
          </a:bodyPr>
          <a:lstStyle/>
          <a:p>
            <a:pPr>
              <a:spcBef>
                <a:spcPct val="50000"/>
              </a:spcBef>
            </a:pPr>
            <a:r>
              <a:rPr lang="en-US" sz="3000" i="0" dirty="0" smtClean="0">
                <a:solidFill>
                  <a:schemeClr val="tx1"/>
                </a:solidFill>
                <a:latin typeface="Arial" pitchFamily="34" charset="0"/>
              </a:rPr>
              <a:t>The fact that energy cannot be created or destroyed is the ____________________________.</a:t>
            </a:r>
            <a:endParaRPr lang="en-US" sz="30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457200" y="1219200"/>
            <a:ext cx="10150475" cy="1569660"/>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*Jed is skating down a ramp. As his height decreases his _________________ decreases and his ________________ increases.</a:t>
            </a:r>
            <a:endParaRPr lang="en-US" sz="3200" i="0" dirty="0">
              <a:solidFill>
                <a:schemeClr val="tx1"/>
              </a:solidFill>
              <a:latin typeface="Arial" pitchFamily="34" charset="0"/>
            </a:endParaRPr>
          </a:p>
        </p:txBody>
      </p:sp>
      <p:sp>
        <p:nvSpPr>
          <p:cNvPr id="12290" name="Text Box 9"/>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1 for </a:t>
            </a:r>
            <a:r>
              <a:rPr lang="en-US" sz="4400" b="0" i="0" u="sng" dirty="0">
                <a:latin typeface="Arial Rounded MT Bold" pitchFamily="34" charset="0"/>
              </a:rPr>
              <a:t>$100</a:t>
            </a:r>
            <a:endParaRPr lang="en-US" sz="5400" b="0" i="0" dirty="0"/>
          </a:p>
        </p:txBody>
      </p:sp>
    </p:spTree>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4450"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4451"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4452" name="Text Box 9"/>
          <p:cNvSpPr txBox="1">
            <a:spLocks noChangeArrowheads="1"/>
          </p:cNvSpPr>
          <p:nvPr/>
        </p:nvSpPr>
        <p:spPr bwMode="auto">
          <a:xfrm>
            <a:off x="1279525" y="457200"/>
            <a:ext cx="8778875" cy="923330"/>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 </a:t>
            </a:r>
            <a:endParaRPr lang="en-US" sz="5400" b="0" i="0" dirty="0">
              <a:solidFill>
                <a:schemeClr val="tx1"/>
              </a:solidFill>
            </a:endParaRPr>
          </a:p>
        </p:txBody>
      </p:sp>
      <p:sp>
        <p:nvSpPr>
          <p:cNvPr id="7" name="TextBox 6"/>
          <p:cNvSpPr txBox="1"/>
          <p:nvPr/>
        </p:nvSpPr>
        <p:spPr>
          <a:xfrm>
            <a:off x="1524000" y="1380530"/>
            <a:ext cx="7543800" cy="707886"/>
          </a:xfrm>
          <a:prstGeom prst="rect">
            <a:avLst/>
          </a:prstGeom>
          <a:noFill/>
        </p:spPr>
        <p:txBody>
          <a:bodyPr wrap="square" rtlCol="0">
            <a:spAutoFit/>
          </a:bodyPr>
          <a:lstStyle/>
          <a:p>
            <a:r>
              <a:rPr lang="en-US" sz="4000" b="0" i="0" dirty="0" smtClean="0">
                <a:solidFill>
                  <a:schemeClr val="tx1"/>
                </a:solidFill>
                <a:latin typeface="Arial" pitchFamily="34" charset="0"/>
                <a:cs typeface="Arial" pitchFamily="34" charset="0"/>
              </a:rPr>
              <a:t>Law of Conservation of Energy</a:t>
            </a:r>
            <a:endParaRPr lang="en-US" sz="4000" b="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06498"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3 for </a:t>
            </a:r>
            <a:r>
              <a:rPr lang="en-US" sz="4400" b="0" i="0" u="sng" dirty="0">
                <a:latin typeface="Arial Rounded MT Bold" pitchFamily="34" charset="0"/>
              </a:rPr>
              <a:t>$400</a:t>
            </a:r>
          </a:p>
        </p:txBody>
      </p:sp>
      <p:sp>
        <p:nvSpPr>
          <p:cNvPr id="121862" name="Text Box 6"/>
          <p:cNvSpPr txBox="1">
            <a:spLocks noChangeArrowheads="1"/>
          </p:cNvSpPr>
          <p:nvPr/>
        </p:nvSpPr>
        <p:spPr bwMode="auto">
          <a:xfrm>
            <a:off x="822325" y="1981200"/>
            <a:ext cx="9601200" cy="2123658"/>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In photosynthesis, which energy do plants use to make chemical energy?</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18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2"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grpSp>
        <p:nvGrpSpPr>
          <p:cNvPr id="108546" name="Group 12"/>
          <p:cNvGrpSpPr>
            <a:grpSpLocks/>
          </p:cNvGrpSpPr>
          <p:nvPr/>
        </p:nvGrpSpPr>
        <p:grpSpPr bwMode="auto">
          <a:xfrm>
            <a:off x="9321800" y="4981575"/>
            <a:ext cx="1644650" cy="1868488"/>
            <a:chOff x="5872" y="3138"/>
            <a:chExt cx="1036" cy="1177"/>
          </a:xfrm>
        </p:grpSpPr>
        <p:sp>
          <p:nvSpPr>
            <p:cNvPr id="108548" name="AutoShape 9">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8549" name="Text Box 10"/>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
        <p:nvSpPr>
          <p:cNvPr id="7" name="Rectangle 6"/>
          <p:cNvSpPr/>
          <p:nvPr/>
        </p:nvSpPr>
        <p:spPr>
          <a:xfrm>
            <a:off x="2560638" y="685800"/>
            <a:ext cx="5486400" cy="769441"/>
          </a:xfrm>
          <a:prstGeom prst="rect">
            <a:avLst/>
          </a:prstGeom>
        </p:spPr>
        <p:txBody>
          <a:bodyPr>
            <a:spAutoFit/>
          </a:bodyPr>
          <a:lstStyle/>
          <a:p>
            <a:r>
              <a:rPr lang="en-US" sz="4400" b="0" i="0" dirty="0" smtClean="0">
                <a:solidFill>
                  <a:schemeClr val="tx1"/>
                </a:solidFill>
                <a:cs typeface="Times New Roman" pitchFamily="18" charset="0"/>
              </a:rPr>
              <a:t>Light Energy</a:t>
            </a:r>
            <a:endParaRPr lang="en-US" sz="4400" b="0" i="0" dirty="0" smtClean="0">
              <a:solidFill>
                <a:schemeClr val="tx1"/>
              </a:solidFill>
              <a:cs typeface="Times New Roman" pitchFamily="18" charset="0"/>
            </a:endParaRPr>
          </a:p>
        </p:txBody>
      </p:sp>
    </p:spTree>
  </p:cSld>
  <p:clrMapOvr>
    <a:masterClrMapping/>
  </p:clrMapOvr>
  <p:transition spd="slow">
    <p:wheel spokes="2"/>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0594" name="Text Box 4"/>
          <p:cNvSpPr txBox="1">
            <a:spLocks noChangeArrowheads="1"/>
          </p:cNvSpPr>
          <p:nvPr/>
        </p:nvSpPr>
        <p:spPr bwMode="auto">
          <a:xfrm>
            <a:off x="0" y="152400"/>
            <a:ext cx="10972800" cy="769441"/>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Transformation 3 for </a:t>
            </a:r>
            <a:r>
              <a:rPr lang="en-US" sz="4400" b="0" i="0" u="sng" dirty="0">
                <a:latin typeface="Arial Rounded MT Bold" pitchFamily="34" charset="0"/>
              </a:rPr>
              <a:t>$500</a:t>
            </a:r>
          </a:p>
        </p:txBody>
      </p:sp>
      <p:sp>
        <p:nvSpPr>
          <p:cNvPr id="110595" name="Text Box 6"/>
          <p:cNvSpPr txBox="1">
            <a:spLocks noChangeArrowheads="1"/>
          </p:cNvSpPr>
          <p:nvPr/>
        </p:nvSpPr>
        <p:spPr bwMode="auto">
          <a:xfrm>
            <a:off x="274638" y="1680865"/>
            <a:ext cx="10515600" cy="2585323"/>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Which energy is present in the wound-up rubber band in a toy airplane?</a:t>
            </a:r>
            <a:endParaRPr lang="en-US" sz="5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2642"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mn-lt"/>
              </a:rPr>
              <a:t>Elastic Potential Energy</a:t>
            </a:r>
            <a:endParaRPr lang="en-US" sz="6600" b="0" i="0" dirty="0" smtClean="0">
              <a:solidFill>
                <a:schemeClr val="tx1"/>
              </a:solidFill>
              <a:latin typeface="+mn-lt"/>
            </a:endParaRPr>
          </a:p>
        </p:txBody>
      </p:sp>
      <p:grpSp>
        <p:nvGrpSpPr>
          <p:cNvPr id="112643" name="Group 11"/>
          <p:cNvGrpSpPr>
            <a:grpSpLocks/>
          </p:cNvGrpSpPr>
          <p:nvPr/>
        </p:nvGrpSpPr>
        <p:grpSpPr bwMode="auto">
          <a:xfrm>
            <a:off x="9321800" y="4981575"/>
            <a:ext cx="1644650" cy="1868488"/>
            <a:chOff x="5872" y="3138"/>
            <a:chExt cx="1036" cy="1177"/>
          </a:xfrm>
        </p:grpSpPr>
        <p:sp>
          <p:nvSpPr>
            <p:cNvPr id="112644" name="AutoShape 12">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12645" name="Text Box 13"/>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Tree>
  </p:cSld>
  <p:clrMapOvr>
    <a:masterClrMapping/>
  </p:clrMapOvr>
  <p:transition spd="slow">
    <p:wheel spokes="2"/>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4690" name="WordArt 6"/>
          <p:cNvSpPr>
            <a:spLocks noChangeArrowheads="1" noChangeShapeType="1" noTextEdit="1"/>
          </p:cNvSpPr>
          <p:nvPr/>
        </p:nvSpPr>
        <p:spPr bwMode="auto">
          <a:xfrm>
            <a:off x="908050" y="757238"/>
            <a:ext cx="9328150" cy="3297237"/>
          </a:xfrm>
          <a:prstGeom prst="rect">
            <a:avLst/>
          </a:prstGeom>
        </p:spPr>
        <p:txBody>
          <a:bodyPr wrap="none" fromWordArt="1">
            <a:prstTxWarp prst="textCanUp">
              <a:avLst>
                <a:gd name="adj" fmla="val 85713"/>
              </a:avLst>
            </a:prstTxWarp>
          </a:bodyPr>
          <a:lstStyle/>
          <a:p>
            <a:r>
              <a:rPr lang="en-US" sz="3600" kern="10">
                <a:ln w="12700">
                  <a:solidFill>
                    <a:srgbClr val="000000"/>
                  </a:solidFill>
                  <a:round/>
                  <a:headEnd/>
                  <a:tailEnd/>
                </a:ln>
                <a:solidFill>
                  <a:srgbClr val="000000"/>
                </a:solidFill>
                <a:effectLst>
                  <a:outerShdw dist="180501" dir="18557364" algn="ctr" rotWithShape="0">
                    <a:srgbClr val="F9DC07">
                      <a:alpha val="79999"/>
                    </a:srgbClr>
                  </a:outerShdw>
                </a:effectLst>
                <a:latin typeface="Cooper Black"/>
              </a:rPr>
              <a:t>Final Jeopardy</a:t>
            </a:r>
          </a:p>
        </p:txBody>
      </p:sp>
      <p:sp>
        <p:nvSpPr>
          <p:cNvPr id="114691" name="Text Box 11"/>
          <p:cNvSpPr txBox="1">
            <a:spLocks noChangeArrowheads="1"/>
          </p:cNvSpPr>
          <p:nvPr/>
        </p:nvSpPr>
        <p:spPr bwMode="auto">
          <a:xfrm>
            <a:off x="771525" y="4054475"/>
            <a:ext cx="9601200" cy="2105025"/>
          </a:xfrm>
          <a:prstGeom prst="rect">
            <a:avLst/>
          </a:prstGeom>
          <a:noFill/>
          <a:ln w="34925">
            <a:noFill/>
            <a:miter lim="800000"/>
            <a:headEnd/>
            <a:tailEnd/>
          </a:ln>
          <a:effectLst>
            <a:prstShdw prst="shdw17" dist="17961" dir="13500000">
              <a:srgbClr val="003D99">
                <a:alpha val="74997"/>
              </a:srgbClr>
            </a:prstShdw>
          </a:effectLst>
        </p:spPr>
        <p:txBody>
          <a:bodyPr>
            <a:spAutoFit/>
          </a:bodyPr>
          <a:lstStyle/>
          <a:p>
            <a:r>
              <a:rPr lang="en-US" sz="6600"/>
              <a:t>How many points do </a:t>
            </a:r>
            <a:br>
              <a:rPr lang="en-US" sz="6600"/>
            </a:br>
            <a:r>
              <a:rPr lang="en-US" sz="6600"/>
              <a:t>you want to risk?</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92518" name="Text Box 6"/>
          <p:cNvSpPr txBox="1">
            <a:spLocks noChangeArrowheads="1"/>
          </p:cNvSpPr>
          <p:nvPr/>
        </p:nvSpPr>
        <p:spPr bwMode="auto">
          <a:xfrm>
            <a:off x="549275" y="1981200"/>
            <a:ext cx="9601200" cy="5262979"/>
          </a:xfrm>
          <a:prstGeom prst="rect">
            <a:avLst/>
          </a:prstGeom>
          <a:noFill/>
          <a:ln w="9525">
            <a:noFill/>
            <a:miter lim="800000"/>
            <a:headEnd/>
            <a:tailEnd/>
          </a:ln>
        </p:spPr>
        <p:txBody>
          <a:bodyPr>
            <a:spAutoFit/>
          </a:bodyPr>
          <a:lstStyle/>
          <a:p>
            <a:pPr>
              <a:spcBef>
                <a:spcPct val="50000"/>
              </a:spcBef>
            </a:pPr>
            <a:r>
              <a:rPr lang="en-US" sz="2800" i="0" dirty="0" smtClean="0">
                <a:solidFill>
                  <a:schemeClr val="tx1"/>
                </a:solidFill>
                <a:latin typeface="Arial" pitchFamily="34" charset="0"/>
              </a:rPr>
              <a:t>Describe the energy conversions taking place throughout the roller coaster:</a:t>
            </a:r>
          </a:p>
          <a:p>
            <a:pPr>
              <a:spcBef>
                <a:spcPct val="50000"/>
              </a:spcBef>
            </a:pPr>
            <a:r>
              <a:rPr lang="en-US" sz="2800" i="0" dirty="0" smtClean="0">
                <a:solidFill>
                  <a:schemeClr val="tx1"/>
                </a:solidFill>
                <a:latin typeface="Arial" pitchFamily="34" charset="0"/>
              </a:rPr>
              <a:t>Point A to B:</a:t>
            </a:r>
          </a:p>
          <a:p>
            <a:pPr>
              <a:spcBef>
                <a:spcPct val="50000"/>
              </a:spcBef>
            </a:pPr>
            <a:r>
              <a:rPr lang="en-US" sz="2800" i="0" dirty="0" smtClean="0">
                <a:solidFill>
                  <a:schemeClr val="tx1"/>
                </a:solidFill>
                <a:latin typeface="Arial" pitchFamily="34" charset="0"/>
              </a:rPr>
              <a:t>Point B to C:</a:t>
            </a:r>
          </a:p>
          <a:p>
            <a:pPr>
              <a:spcBef>
                <a:spcPct val="50000"/>
              </a:spcBef>
            </a:pPr>
            <a:r>
              <a:rPr lang="en-US" sz="2800" i="0" dirty="0" smtClean="0">
                <a:solidFill>
                  <a:schemeClr val="tx1"/>
                </a:solidFill>
                <a:latin typeface="Arial" pitchFamily="34" charset="0"/>
              </a:rPr>
              <a:t>Point C to D:</a:t>
            </a:r>
          </a:p>
          <a:p>
            <a:pPr>
              <a:spcBef>
                <a:spcPct val="50000"/>
              </a:spcBef>
            </a:pPr>
            <a:r>
              <a:rPr lang="en-US" sz="2800" i="0" dirty="0" smtClean="0">
                <a:solidFill>
                  <a:schemeClr val="tx1"/>
                </a:solidFill>
                <a:latin typeface="Arial" pitchFamily="34" charset="0"/>
              </a:rPr>
              <a:t>At which point is potential energy the greatest and why? </a:t>
            </a:r>
          </a:p>
          <a:p>
            <a:pPr>
              <a:spcBef>
                <a:spcPct val="50000"/>
              </a:spcBef>
            </a:pPr>
            <a:r>
              <a:rPr lang="en-US" sz="2800" i="0" dirty="0" smtClean="0">
                <a:solidFill>
                  <a:schemeClr val="tx1"/>
                </a:solidFill>
                <a:latin typeface="Arial" pitchFamily="34" charset="0"/>
              </a:rPr>
              <a:t>At which point is kinetic energy the greatest and why?</a:t>
            </a:r>
            <a:endParaRPr lang="en-US" sz="2800" i="0" dirty="0" smtClean="0">
              <a:solidFill>
                <a:schemeClr val="tx1"/>
              </a:solidFill>
              <a:latin typeface="Arial" pitchFamily="34" charset="0"/>
            </a:endParaRPr>
          </a:p>
          <a:p>
            <a:pPr>
              <a:spcBef>
                <a:spcPct val="50000"/>
              </a:spcBef>
            </a:pPr>
            <a:endParaRPr lang="en-US" sz="2800" i="0" dirty="0">
              <a:solidFill>
                <a:schemeClr val="tx1"/>
              </a:solidFill>
              <a:latin typeface="Arial" pitchFamily="34" charset="0"/>
            </a:endParaRPr>
          </a:p>
        </p:txBody>
      </p:sp>
      <p:sp>
        <p:nvSpPr>
          <p:cNvPr id="116739" name="WordArt 7"/>
          <p:cNvSpPr>
            <a:spLocks noChangeArrowheads="1" noChangeShapeType="1" noTextEdit="1"/>
          </p:cNvSpPr>
          <p:nvPr/>
        </p:nvSpPr>
        <p:spPr bwMode="auto">
          <a:xfrm>
            <a:off x="549275" y="304800"/>
            <a:ext cx="9874250" cy="1447800"/>
          </a:xfrm>
          <a:prstGeom prst="rect">
            <a:avLst/>
          </a:prstGeom>
        </p:spPr>
        <p:txBody>
          <a:bodyPr wrap="none" fromWordArt="1">
            <a:prstTxWarp prst="textPlain">
              <a:avLst>
                <a:gd name="adj" fmla="val 49829"/>
              </a:avLst>
            </a:prstTxWarp>
          </a:bodyPr>
          <a:lstStyle/>
          <a:p>
            <a:r>
              <a:rPr lang="en-US" sz="3600" kern="10" dirty="0">
                <a:ln w="12700">
                  <a:solidFill>
                    <a:srgbClr val="000000"/>
                  </a:solidFill>
                  <a:round/>
                  <a:headEnd/>
                  <a:tailEnd/>
                </a:ln>
                <a:solidFill>
                  <a:srgbClr val="000000"/>
                </a:solidFill>
                <a:effectLst>
                  <a:outerShdw dist="107763" dir="13500000" algn="ctr" rotWithShape="0">
                    <a:schemeClr val="bg1">
                      <a:alpha val="50000"/>
                    </a:schemeClr>
                  </a:outerShdw>
                </a:effectLst>
                <a:latin typeface="Cooper Black"/>
              </a:rPr>
              <a:t>Final Jeopardy</a:t>
            </a:r>
          </a:p>
        </p:txBody>
      </p:sp>
      <p:pic>
        <p:nvPicPr>
          <p:cNvPr id="116740" name="1D9BE238.WAV">
            <a:hlinkClick r:id="" action="ppaction://media"/>
          </p:cNvPr>
          <p:cNvPicPr>
            <a:picLocks noRot="1" noChangeAspect="1" noChangeArrowheads="1"/>
          </p:cNvPicPr>
          <p:nvPr/>
        </p:nvPicPr>
        <p:blipFill>
          <a:blip r:embed="rId3"/>
          <a:srcRect/>
          <a:stretch>
            <a:fillRect/>
          </a:stretch>
        </p:blipFill>
        <p:spPr bwMode="auto">
          <a:xfrm>
            <a:off x="10453688" y="6324600"/>
            <a:ext cx="304800" cy="304800"/>
          </a:xfrm>
          <a:prstGeom prst="rect">
            <a:avLst/>
          </a:prstGeom>
          <a:noFill/>
          <a:ln w="9525">
            <a:noFill/>
            <a:miter lim="800000"/>
            <a:headEnd/>
            <a:tailEnd/>
          </a:ln>
        </p:spPr>
      </p:pic>
      <p:pic>
        <p:nvPicPr>
          <p:cNvPr id="8" name="Picture 7"/>
          <p:cNvPicPr/>
          <p:nvPr/>
        </p:nvPicPr>
        <p:blipFill>
          <a:blip r:embed="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81000" y="2628900"/>
            <a:ext cx="2438400" cy="2247900"/>
          </a:xfrm>
          <a:prstGeom prst="rect">
            <a:avLst/>
          </a:prstGeom>
          <a:noFill/>
          <a:ln>
            <a:noFill/>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5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ext Box 3"/>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8786" name="Text Box 7"/>
          <p:cNvSpPr txBox="1">
            <a:spLocks noChangeArrowheads="1"/>
          </p:cNvSpPr>
          <p:nvPr/>
        </p:nvSpPr>
        <p:spPr bwMode="auto">
          <a:xfrm>
            <a:off x="914400" y="838200"/>
            <a:ext cx="8778875" cy="6001643"/>
          </a:xfrm>
          <a:prstGeom prst="rect">
            <a:avLst/>
          </a:prstGeom>
          <a:noFill/>
          <a:ln w="9525">
            <a:noFill/>
            <a:miter lim="800000"/>
            <a:headEnd/>
            <a:tailEnd/>
          </a:ln>
        </p:spPr>
        <p:txBody>
          <a:bodyPr>
            <a:spAutoFit/>
          </a:bodyPr>
          <a:lstStyle/>
          <a:p>
            <a:pPr marL="1143000" indent="-1143000">
              <a:spcBef>
                <a:spcPct val="50000"/>
              </a:spcBef>
            </a:pPr>
            <a:r>
              <a:rPr lang="en-US" sz="3200" i="0" dirty="0" smtClean="0">
                <a:solidFill>
                  <a:schemeClr val="tx1"/>
                </a:solidFill>
                <a:latin typeface="Arial" pitchFamily="34" charset="0"/>
              </a:rPr>
              <a:t>Point A to B: Potential energy to kinetic</a:t>
            </a:r>
          </a:p>
          <a:p>
            <a:pPr marL="1143000" indent="-1143000">
              <a:spcBef>
                <a:spcPct val="50000"/>
              </a:spcBef>
            </a:pPr>
            <a:r>
              <a:rPr lang="en-US" sz="3200" i="0" dirty="0" smtClean="0">
                <a:solidFill>
                  <a:schemeClr val="tx1"/>
                </a:solidFill>
                <a:latin typeface="Arial" pitchFamily="34" charset="0"/>
              </a:rPr>
              <a:t>Point B to C: Potential to kinetic</a:t>
            </a:r>
          </a:p>
          <a:p>
            <a:pPr marL="1143000" indent="-1143000">
              <a:spcBef>
                <a:spcPct val="50000"/>
              </a:spcBef>
            </a:pPr>
            <a:r>
              <a:rPr lang="en-US" sz="3200" i="0" dirty="0" smtClean="0">
                <a:solidFill>
                  <a:schemeClr val="tx1"/>
                </a:solidFill>
                <a:latin typeface="Arial" pitchFamily="34" charset="0"/>
              </a:rPr>
              <a:t>Point C to D: Kinetic to Potential</a:t>
            </a:r>
          </a:p>
          <a:p>
            <a:pPr marL="1143000" indent="-1143000">
              <a:spcBef>
                <a:spcPct val="50000"/>
              </a:spcBef>
            </a:pPr>
            <a:r>
              <a:rPr lang="en-US" sz="3200" i="0" dirty="0" smtClean="0">
                <a:solidFill>
                  <a:schemeClr val="tx1"/>
                </a:solidFill>
                <a:latin typeface="Arial" pitchFamily="34" charset="0"/>
              </a:rPr>
              <a:t>Point A is where potential energy is the greatest because it is the highest hill and the energy is coming from gravity.</a:t>
            </a:r>
          </a:p>
          <a:p>
            <a:pPr marL="1143000" indent="-1143000">
              <a:spcBef>
                <a:spcPct val="50000"/>
              </a:spcBef>
            </a:pPr>
            <a:r>
              <a:rPr lang="en-US" sz="3200" i="0" dirty="0" smtClean="0">
                <a:solidFill>
                  <a:schemeClr val="tx1"/>
                </a:solidFill>
                <a:latin typeface="Arial" pitchFamily="34" charset="0"/>
              </a:rPr>
              <a:t>Point C is where kinetic energy is the greatest because it is the lowest point and the car will be moving the fastest at that point.</a:t>
            </a:r>
            <a:endParaRPr lang="en-US" sz="32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a:xfrm>
            <a:off x="822325" y="381000"/>
            <a:ext cx="9328150" cy="1143000"/>
          </a:xfrm>
        </p:spPr>
        <p:txBody>
          <a:bodyPr/>
          <a:lstStyle/>
          <a:p>
            <a:r>
              <a:rPr lang="en-US" sz="5400" b="1" smtClean="0">
                <a:solidFill>
                  <a:schemeClr val="tx1"/>
                </a:solidFill>
                <a:ea typeface="ＭＳ Ｐゴシック" charset="-128"/>
              </a:rPr>
              <a:t>And the winner is …</a:t>
            </a:r>
          </a:p>
        </p:txBody>
      </p:sp>
      <p:pic>
        <p:nvPicPr>
          <p:cNvPr id="120834" name="Picture 4" descr="C:\Documents and Settings\ttrimpe\Application Data\Microsoft\Media Catalog\Downloaded Clips\cl4b\j0188237.wmf"/>
          <p:cNvPicPr>
            <a:picLocks noChangeAspect="1" noChangeArrowheads="1"/>
          </p:cNvPicPr>
          <p:nvPr/>
        </p:nvPicPr>
        <p:blipFill>
          <a:blip r:embed="rId3"/>
          <a:srcRect/>
          <a:stretch>
            <a:fillRect/>
          </a:stretch>
        </p:blipFill>
        <p:spPr bwMode="auto">
          <a:xfrm>
            <a:off x="3810000" y="1371600"/>
            <a:ext cx="3003550" cy="479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026"/>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Potential energy; kinetic energy</a:t>
            </a:r>
            <a:endParaRPr lang="en-US" sz="2400" b="0" i="0" dirty="0">
              <a:solidFill>
                <a:schemeClr val="tx1"/>
              </a:solidFill>
            </a:endParaRPr>
          </a:p>
        </p:txBody>
      </p:sp>
      <p:sp>
        <p:nvSpPr>
          <p:cNvPr id="14338" name="Text Box 1034"/>
          <p:cNvSpPr txBox="1">
            <a:spLocks noChangeArrowheads="1"/>
          </p:cNvSpPr>
          <p:nvPr/>
        </p:nvSpPr>
        <p:spPr bwMode="auto">
          <a:xfrm>
            <a:off x="9321800" y="6035675"/>
            <a:ext cx="1644650" cy="822325"/>
          </a:xfrm>
          <a:prstGeom prst="rect">
            <a:avLst/>
          </a:prstGeom>
          <a:noFill/>
          <a:ln w="9525">
            <a:noFill/>
            <a:miter lim="800000"/>
            <a:headEnd/>
            <a:tailEnd/>
          </a:ln>
        </p:spPr>
        <p:txBody>
          <a:bodyPr>
            <a:spAutoFit/>
          </a:bodyPr>
          <a:lstStyle/>
          <a:p>
            <a:r>
              <a:rPr lang="en-US" sz="2400" i="0">
                <a:latin typeface="Arial Rounded MT Bold" pitchFamily="34" charset="0"/>
              </a:rPr>
              <a:t>Back to</a:t>
            </a:r>
            <a:br>
              <a:rPr lang="en-US" sz="2400" i="0">
                <a:latin typeface="Arial Rounded MT Bold" pitchFamily="34" charset="0"/>
              </a:rPr>
            </a:br>
            <a:r>
              <a:rPr lang="en-US" sz="2400" i="0">
                <a:latin typeface="Arial Rounded MT Bold" pitchFamily="34" charset="0"/>
              </a:rPr>
              <a:t>Game</a:t>
            </a:r>
            <a:endParaRPr lang="en-US" sz="2400" b="0" i="0"/>
          </a:p>
        </p:txBody>
      </p:sp>
      <p:sp>
        <p:nvSpPr>
          <p:cNvPr id="14339" name="AutoShape 103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1 </a:t>
            </a:r>
            <a:r>
              <a:rPr lang="en-US" sz="4400" b="0" i="0" u="sng" dirty="0">
                <a:latin typeface="Arial Rounded MT Bold" pitchFamily="34" charset="0"/>
              </a:rPr>
              <a:t>for $200</a:t>
            </a:r>
          </a:p>
        </p:txBody>
      </p:sp>
      <p:sp>
        <p:nvSpPr>
          <p:cNvPr id="6" name="TextBox 5"/>
          <p:cNvSpPr txBox="1"/>
          <p:nvPr/>
        </p:nvSpPr>
        <p:spPr>
          <a:xfrm>
            <a:off x="762000" y="1143000"/>
            <a:ext cx="8915400" cy="3539430"/>
          </a:xfrm>
          <a:prstGeom prst="rect">
            <a:avLst/>
          </a:prstGeom>
          <a:noFill/>
        </p:spPr>
        <p:txBody>
          <a:bodyPr wrap="square" rtlCol="0">
            <a:spAutoFit/>
          </a:bodyPr>
          <a:lstStyle/>
          <a:p>
            <a:r>
              <a:rPr lang="en-US" sz="3200" b="0" i="0" dirty="0" smtClean="0">
                <a:solidFill>
                  <a:schemeClr val="tx1"/>
                </a:solidFill>
                <a:latin typeface="Arial" pitchFamily="34" charset="0"/>
                <a:cs typeface="Arial" pitchFamily="34" charset="0"/>
              </a:rPr>
              <a:t>*Kelly is sledding on a snowy hill in the winter. The energy the sled has as it slides down the hill is a form of:</a:t>
            </a:r>
          </a:p>
          <a:p>
            <a:pPr marL="514350" indent="-514350">
              <a:buAutoNum type="alphaLcPeriod"/>
            </a:pPr>
            <a:r>
              <a:rPr lang="en-US" sz="3200" b="0" i="0" dirty="0" smtClean="0">
                <a:solidFill>
                  <a:schemeClr val="tx1"/>
                </a:solidFill>
                <a:latin typeface="Arial" pitchFamily="34" charset="0"/>
                <a:cs typeface="Arial" pitchFamily="34" charset="0"/>
              </a:rPr>
              <a:t>Electrical energy</a:t>
            </a:r>
          </a:p>
          <a:p>
            <a:pPr marL="514350" indent="-514350">
              <a:buAutoNum type="alphaLcPeriod"/>
            </a:pPr>
            <a:r>
              <a:rPr lang="en-US" sz="3200" b="0" i="0" dirty="0" smtClean="0">
                <a:solidFill>
                  <a:schemeClr val="tx1"/>
                </a:solidFill>
                <a:latin typeface="Arial" pitchFamily="34" charset="0"/>
                <a:cs typeface="Arial" pitchFamily="34" charset="0"/>
              </a:rPr>
              <a:t>Potential energy</a:t>
            </a:r>
          </a:p>
          <a:p>
            <a:pPr marL="514350" indent="-514350">
              <a:buAutoNum type="alphaLcPeriod"/>
            </a:pPr>
            <a:r>
              <a:rPr lang="en-US" sz="3200" b="0" i="0" dirty="0" smtClean="0">
                <a:solidFill>
                  <a:schemeClr val="tx1"/>
                </a:solidFill>
                <a:latin typeface="Arial" pitchFamily="34" charset="0"/>
                <a:cs typeface="Arial" pitchFamily="34" charset="0"/>
              </a:rPr>
              <a:t>Mechanical energy</a:t>
            </a:r>
          </a:p>
          <a:p>
            <a:pPr marL="514350" indent="-514350">
              <a:buAutoNum type="alphaLcPeriod"/>
            </a:pPr>
            <a:r>
              <a:rPr lang="en-US" sz="3200" b="0" i="0" dirty="0" smtClean="0">
                <a:solidFill>
                  <a:schemeClr val="tx1"/>
                </a:solidFill>
                <a:latin typeface="Arial" pitchFamily="34" charset="0"/>
                <a:cs typeface="Arial" pitchFamily="34" charset="0"/>
              </a:rPr>
              <a:t>Chemical energy</a:t>
            </a:r>
            <a:endParaRPr lang="en-US" sz="3200" b="0" i="0" dirty="0">
              <a:solidFill>
                <a:schemeClr val="tx1"/>
              </a:solidFill>
              <a:latin typeface="Arial" pitchFamily="34" charset="0"/>
              <a:cs typeface="Arial" pitchFamily="34" charset="0"/>
            </a:endParaRPr>
          </a:p>
        </p:txBody>
      </p: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103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8434" name="Text Box 104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8435" name="Text Box 1042"/>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c. Mechanical energy</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Energy Part 1 </a:t>
            </a:r>
            <a:r>
              <a:rPr lang="en-US" sz="4400" b="0" i="0" u="sng" dirty="0">
                <a:latin typeface="Arial Rounded MT Bold" pitchFamily="34" charset="0"/>
              </a:rPr>
              <a:t>for $300</a:t>
            </a:r>
          </a:p>
        </p:txBody>
      </p:sp>
      <p:sp>
        <p:nvSpPr>
          <p:cNvPr id="13318" name="Text Box 6"/>
          <p:cNvSpPr txBox="1">
            <a:spLocks noChangeArrowheads="1"/>
          </p:cNvSpPr>
          <p:nvPr/>
        </p:nvSpPr>
        <p:spPr bwMode="auto">
          <a:xfrm>
            <a:off x="822325" y="914400"/>
            <a:ext cx="9601200" cy="4888517"/>
          </a:xfrm>
          <a:prstGeom prst="rect">
            <a:avLst/>
          </a:prstGeom>
          <a:noFill/>
          <a:ln w="9525">
            <a:noFill/>
            <a:miter lim="800000"/>
            <a:headEnd/>
            <a:tailEnd/>
          </a:ln>
        </p:spPr>
        <p:txBody>
          <a:bodyPr wrap="square">
            <a:spAutoFit/>
          </a:bodyPr>
          <a:lstStyle/>
          <a:p>
            <a:pPr>
              <a:spcBef>
                <a:spcPct val="50000"/>
              </a:spcBef>
            </a:pPr>
            <a:r>
              <a:rPr lang="en-US" sz="4400" b="0" i="0" dirty="0" smtClean="0">
                <a:solidFill>
                  <a:schemeClr val="tx1"/>
                </a:solidFill>
                <a:latin typeface="Arial" pitchFamily="34" charset="0"/>
              </a:rPr>
              <a:t>*Which of these is an example of electrical energy that is found in nature?</a:t>
            </a:r>
          </a:p>
          <a:p>
            <a:pPr marL="742950" indent="-742950">
              <a:lnSpc>
                <a:spcPct val="50000"/>
              </a:lnSpc>
              <a:spcBef>
                <a:spcPct val="50000"/>
              </a:spcBef>
              <a:buAutoNum type="alphaLcPeriod"/>
            </a:pPr>
            <a:r>
              <a:rPr lang="en-US" sz="4400" b="0" i="0" dirty="0" smtClean="0">
                <a:solidFill>
                  <a:schemeClr val="tx1"/>
                </a:solidFill>
                <a:latin typeface="Arial" pitchFamily="34" charset="0"/>
              </a:rPr>
              <a:t>The Sun</a:t>
            </a:r>
          </a:p>
          <a:p>
            <a:pPr marL="742950" indent="-742950">
              <a:lnSpc>
                <a:spcPct val="50000"/>
              </a:lnSpc>
              <a:spcBef>
                <a:spcPct val="50000"/>
              </a:spcBef>
              <a:buAutoNum type="alphaLcPeriod"/>
            </a:pPr>
            <a:r>
              <a:rPr lang="en-US" sz="4400" b="0" i="0" dirty="0" smtClean="0">
                <a:solidFill>
                  <a:schemeClr val="tx1"/>
                </a:solidFill>
                <a:latin typeface="Arial" pitchFamily="34" charset="0"/>
              </a:rPr>
              <a:t>A rock on a hillside</a:t>
            </a:r>
          </a:p>
          <a:p>
            <a:pPr marL="742950" indent="-742950">
              <a:lnSpc>
                <a:spcPct val="50000"/>
              </a:lnSpc>
              <a:spcBef>
                <a:spcPct val="50000"/>
              </a:spcBef>
              <a:buAutoNum type="alphaLcPeriod"/>
            </a:pPr>
            <a:r>
              <a:rPr lang="en-US" sz="4400" b="0" i="0" dirty="0" smtClean="0">
                <a:solidFill>
                  <a:schemeClr val="tx1"/>
                </a:solidFill>
                <a:latin typeface="Arial" pitchFamily="34" charset="0"/>
              </a:rPr>
              <a:t>Waves crashing</a:t>
            </a:r>
          </a:p>
          <a:p>
            <a:pPr marL="742950" indent="-742950">
              <a:lnSpc>
                <a:spcPct val="50000"/>
              </a:lnSpc>
              <a:spcBef>
                <a:spcPct val="50000"/>
              </a:spcBef>
              <a:buAutoNum type="alphaLcPeriod"/>
            </a:pPr>
            <a:r>
              <a:rPr lang="en-US" sz="4400" b="0" i="0" dirty="0" smtClean="0">
                <a:solidFill>
                  <a:schemeClr val="tx1"/>
                </a:solidFill>
                <a:latin typeface="Arial" pitchFamily="34" charset="0"/>
              </a:rPr>
              <a:t>lightning</a:t>
            </a:r>
          </a:p>
        </p:txBody>
      </p:sp>
    </p:spTree>
  </p:cSld>
  <p:clrMapOvr>
    <a:overrideClrMapping bg1="lt1" tx1="dk1" bg2="lt2" tx2="dk2" accent1="accent1" accent2="accent2" accent3="accent3" accent4="accent4" accent5="accent5" accent6="accent6" hlink="hlink" folHlink="folHlink"/>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500" fill="hold"/>
                                        <p:tgtEl>
                                          <p:spTgt spid="13318"/>
                                        </p:tgtEl>
                                        <p:attrNameLst>
                                          <p:attrName>ppt_w</p:attrName>
                                        </p:attrNameLst>
                                      </p:cBhvr>
                                      <p:tavLst>
                                        <p:tav tm="0">
                                          <p:val>
                                            <p:fltVal val="0"/>
                                          </p:val>
                                        </p:tav>
                                        <p:tav tm="100000">
                                          <p:val>
                                            <p:strVal val="#ppt_w"/>
                                          </p:val>
                                        </p:tav>
                                      </p:tavLst>
                                    </p:anim>
                                    <p:anim calcmode="lin" valueType="num">
                                      <p:cBhvr>
                                        <p:cTn id="8" dur="500" fill="hold"/>
                                        <p:tgtEl>
                                          <p:spTgt spid="133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utoUpdateAnimBg="0"/>
    </p:bldLst>
  </p:timing>
</p:sld>
</file>

<file path=ppt/theme/theme1.xml><?xml version="1.0" encoding="utf-8"?>
<a:theme xmlns:a="http://schemas.openxmlformats.org/drawingml/2006/main" name="jeopardy template">
  <a:themeElements>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eopardy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spDef>
    <a:ln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lnDef>
  </a:objectDefaults>
  <a:extraClrSchemeLst>
    <a:extraClrScheme>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eopardy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eopardy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eopardy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eopardy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eopardy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eopardy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66"/>
    </a:hlink>
    <a:folHlink>
      <a:srgbClr val="003366"/>
    </a:folHlink>
  </a:clrScheme>
</a:themeOverride>
</file>

<file path=ppt/theme/themeOverride2.xml><?xml version="1.0" encoding="utf-8"?>
<a:themeOverride xmlns:a="http://schemas.openxmlformats.org/drawingml/2006/main">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1910</TotalTime>
  <Words>1862</Words>
  <Application>Microsoft Macintosh PowerPoint</Application>
  <PresentationFormat>Custom</PresentationFormat>
  <Paragraphs>265</Paragraphs>
  <Slides>58</Slides>
  <Notes>58</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jeopardy template</vt:lpstr>
      <vt:lpstr>Clip</vt:lpstr>
      <vt:lpstr>Slide 1</vt:lpstr>
      <vt:lpstr>Slide 2</vt:lpstr>
      <vt:lpstr>Although they give answers in the  form of questions on the TV show,  you do not need to do this. You do need to write your answers on your game board!</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And the winner is …</vt:lpstr>
    </vt:vector>
  </TitlesOfParts>
  <Company>MCPS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Jeopardy Game Template</dc:title>
  <dc:creator>DTT</dc:creator>
  <cp:keywords>Powerpoint, Jeopardy, Templates</cp:keywords>
  <cp:lastModifiedBy>wrightj</cp:lastModifiedBy>
  <cp:revision>116</cp:revision>
  <dcterms:created xsi:type="dcterms:W3CDTF">2003-11-11T18:45:52Z</dcterms:created>
  <dcterms:modified xsi:type="dcterms:W3CDTF">2013-12-03T12:55:22Z</dcterms:modified>
  <cp:category>Templates</cp:category>
</cp:coreProperties>
</file>