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6" r:id="rId2"/>
    <p:sldId id="27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5" r:id="rId15"/>
    <p:sldId id="272" r:id="rId16"/>
    <p:sldId id="273" r:id="rId17"/>
    <p:sldId id="278" r:id="rId18"/>
    <p:sldId id="279" r:id="rId19"/>
    <p:sldId id="280" r:id="rId20"/>
    <p:sldId id="293" r:id="rId21"/>
    <p:sldId id="289" r:id="rId22"/>
    <p:sldId id="291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4DE26DE-A704-4AB2-9675-94E49B87D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CA850-1381-44FD-8931-34650533AAF8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C9B3555-8B75-4226-91A2-9BE81C5A9E07}" type="slidenum">
              <a:rPr lang="en-US" sz="1200" i="1">
                <a:latin typeface="Garamond" pitchFamily="18" charset="0"/>
                <a:ea typeface="ＭＳ Ｐゴシック" pitchFamily="34" charset="-128"/>
              </a:rPr>
              <a:pPr algn="r" eaLnBrk="0" hangingPunct="0"/>
              <a:t>5</a:t>
            </a:fld>
            <a:endParaRPr lang="en-US" sz="1200" i="1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317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4B09B-5A4D-42FD-89DB-83411239559A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91985D2-59BA-45AB-90FC-A9827E4ED21B}" type="slidenum">
              <a:rPr lang="en-US" sz="1200" i="1">
                <a:latin typeface="Garamond" pitchFamily="18" charset="0"/>
                <a:ea typeface="ＭＳ Ｐゴシック" pitchFamily="34" charset="-128"/>
              </a:rPr>
              <a:pPr algn="r" eaLnBrk="0" hangingPunct="0"/>
              <a:t>6</a:t>
            </a:fld>
            <a:endParaRPr lang="en-US" sz="1200" i="1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327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0CD44-AAD6-4800-B4E0-338D4943FE02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2BF4255-007B-466A-A5AE-0BDDCDECE6DF}" type="slidenum">
              <a:rPr lang="en-US" sz="1200" i="1">
                <a:latin typeface="Garamond" pitchFamily="18" charset="0"/>
                <a:ea typeface="ＭＳ Ｐゴシック" pitchFamily="34" charset="-128"/>
              </a:rPr>
              <a:pPr algn="r" eaLnBrk="0" hangingPunct="0"/>
              <a:t>9</a:t>
            </a:fld>
            <a:endParaRPr lang="en-US" sz="1200" i="1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337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C7DEA-C026-4DE6-B4EC-581DD3BCE1A6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22AEF59-D134-4BAC-AE77-3728ABA1E19A}" type="slidenum">
              <a:rPr lang="en-US" sz="1200" i="1">
                <a:latin typeface="Garamond" pitchFamily="18" charset="0"/>
                <a:ea typeface="ＭＳ Ｐゴシック" pitchFamily="34" charset="-128"/>
              </a:rPr>
              <a:pPr algn="r" eaLnBrk="0" hangingPunct="0"/>
              <a:t>10</a:t>
            </a:fld>
            <a:endParaRPr lang="en-US" sz="1200" i="1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348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C2DFB-E7EE-4E08-98F5-0AAAB1CEA9B5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6626A4B-0342-4707-AA32-15DD49A709F9}" type="slidenum">
              <a:rPr lang="en-US" sz="1200" i="1">
                <a:latin typeface="Garamond" pitchFamily="18" charset="0"/>
                <a:ea typeface="ＭＳ Ｐゴシック" pitchFamily="34" charset="-128"/>
              </a:rPr>
              <a:pPr algn="r" eaLnBrk="0" hangingPunct="0"/>
              <a:t>11</a:t>
            </a:fld>
            <a:endParaRPr lang="en-US" sz="1200" i="1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358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C3410-CD36-489B-88F3-C62DC619DE61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7424F69-7CFA-4FB2-8B8A-07D172EF0111}" type="slidenum">
              <a:rPr lang="en-US" sz="1200" i="1">
                <a:latin typeface="Garamond" pitchFamily="18" charset="0"/>
                <a:ea typeface="ＭＳ Ｐゴシック" pitchFamily="34" charset="-128"/>
              </a:rPr>
              <a:pPr algn="r" eaLnBrk="0" hangingPunct="0"/>
              <a:t>12</a:t>
            </a:fld>
            <a:endParaRPr lang="en-US" sz="1200" i="1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368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29B18-B115-4DEA-AB24-67F6DF621E08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8D599DD-F1D3-4374-9D9A-3B5FBC70466D}" type="slidenum">
              <a:rPr lang="en-US" sz="1200" i="1">
                <a:latin typeface="Garamond" pitchFamily="18" charset="0"/>
                <a:ea typeface="ＭＳ Ｐゴシック" pitchFamily="34" charset="-128"/>
              </a:rPr>
              <a:pPr algn="r" eaLnBrk="0" hangingPunct="0"/>
              <a:t>22</a:t>
            </a:fld>
            <a:endParaRPr lang="en-US" sz="1200" i="1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378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5F85-A7AC-40F2-B3ED-7CCA612E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83F9-AE81-4ACC-BB4B-8B5F96784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8358-F93D-4D89-9490-0B8885C35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9D62E-7FB1-4300-BC5C-FBCFB9C9A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4110-09F8-4D49-BBFA-1B73CF5CE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45B9-0867-4FFA-9871-95C46A183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C20E-8A2F-44E8-AC8E-395787CE4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65E39-40D3-4677-8D80-31C46EA7A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667F-62A6-420A-9A70-C66564FE8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6591-2A0D-4F40-8F83-79F94C8BA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2C18-1356-4F0E-ADDB-CB2F58A1E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1276B697-6B8F-494A-888E-00CE18232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Doing Science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an Experiment</a:t>
            </a:r>
          </a:p>
          <a:p>
            <a:pPr eaLnBrk="1" hangingPunct="1"/>
            <a:r>
              <a:rPr lang="en-US" smtClean="0"/>
              <a:t> example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Formulating a Testable Question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When I change: </a:t>
            </a:r>
          </a:p>
          <a:p>
            <a:pPr eaLnBrk="1" hangingPunct="1">
              <a:buFontTx/>
              <a:buNone/>
            </a:pPr>
            <a:r>
              <a:rPr lang="en-US" smtClean="0"/>
              <a:t>		the amount of water,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What happens to:       </a:t>
            </a:r>
          </a:p>
          <a:p>
            <a:pPr eaLnBrk="1" hangingPunct="1">
              <a:buFontTx/>
              <a:buNone/>
            </a:pPr>
            <a:r>
              <a:rPr lang="en-US" smtClean="0"/>
              <a:t>      the number of seeds that sprouted?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Guiding Question: How does the amount of water affect the number of seeds that germinate?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838200" y="2209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i="1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85800" y="39624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i="1">
                <a:latin typeface="Garamond" pitchFamily="18" charset="0"/>
                <a:ea typeface="ＭＳ Ｐゴシック" pitchFamily="34" charset="-128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Hypothesis versus Prediction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When would students make a hypothesis?</a:t>
            </a:r>
          </a:p>
          <a:p>
            <a:pPr eaLnBrk="1" hangingPunct="1"/>
            <a:r>
              <a:rPr lang="en-US" sz="3000" smtClean="0"/>
              <a:t>When would they make a prediction?</a:t>
            </a:r>
          </a:p>
          <a:p>
            <a:pPr eaLnBrk="1" hangingPunct="1"/>
            <a:r>
              <a:rPr lang="en-US" sz="3000" smtClean="0"/>
              <a:t>Are there times when they would do neither?</a:t>
            </a:r>
          </a:p>
          <a:p>
            <a:pPr eaLnBrk="1" hangingPunct="1"/>
            <a:r>
              <a:rPr lang="en-US" sz="3000" smtClean="0"/>
              <a:t>What is the difference between a hypothesis and prediction?</a:t>
            </a:r>
          </a:p>
          <a:p>
            <a:pPr eaLnBrk="1" hangingPunct="1"/>
            <a:r>
              <a:rPr lang="en-US" sz="3000" smtClean="0"/>
              <a:t>At what grade level does the word </a:t>
            </a:r>
            <a:r>
              <a:rPr lang="ja-JP" altLang="en-US" sz="3000" smtClean="0">
                <a:ea typeface="ＭＳ Ｐゴシック" pitchFamily="34" charset="-128"/>
              </a:rPr>
              <a:t>“</a:t>
            </a:r>
            <a:r>
              <a:rPr lang="en-US" altLang="ja-JP" sz="3000" smtClean="0">
                <a:ea typeface="ＭＳ Ｐゴシック" pitchFamily="34" charset="-128"/>
              </a:rPr>
              <a:t>hypothesis</a:t>
            </a:r>
            <a:r>
              <a:rPr lang="ja-JP" altLang="en-US" sz="3000" smtClean="0">
                <a:ea typeface="ＭＳ Ｐゴシック" pitchFamily="34" charset="-128"/>
              </a:rPr>
              <a:t>”</a:t>
            </a:r>
            <a:r>
              <a:rPr lang="en-US" altLang="ja-JP" sz="3000" smtClean="0">
                <a:ea typeface="ＭＳ Ｐゴシック" pitchFamily="34" charset="-128"/>
              </a:rPr>
              <a:t> appear in the standards?</a:t>
            </a:r>
            <a:endParaRPr lang="en-US" altLang="ja-JP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Developing the Procedure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Materials:</a:t>
            </a:r>
          </a:p>
          <a:p>
            <a:pPr eaLnBrk="1" hangingPunct="1"/>
            <a:r>
              <a:rPr lang="en-US" sz="2800" smtClean="0"/>
              <a:t>What I will change (independent or manipulated variable):</a:t>
            </a:r>
          </a:p>
          <a:p>
            <a:pPr eaLnBrk="1" hangingPunct="1"/>
            <a:r>
              <a:rPr lang="en-US" sz="2800" smtClean="0"/>
              <a:t>How I will carry out the change:</a:t>
            </a:r>
          </a:p>
          <a:p>
            <a:pPr eaLnBrk="1" hangingPunct="1"/>
            <a:r>
              <a:rPr lang="en-US" sz="2800" smtClean="0"/>
              <a:t>Number of samples:</a:t>
            </a:r>
          </a:p>
          <a:p>
            <a:pPr eaLnBrk="1" hangingPunct="1"/>
            <a:r>
              <a:rPr lang="en-US" sz="2800" smtClean="0"/>
              <a:t>The data I will collect (dependent or responding variable):</a:t>
            </a:r>
          </a:p>
          <a:p>
            <a:pPr eaLnBrk="1" hangingPunct="1"/>
            <a:r>
              <a:rPr lang="en-US" sz="2800" smtClean="0"/>
              <a:t>How I will collect the data:</a:t>
            </a:r>
          </a:p>
          <a:p>
            <a:pPr eaLnBrk="1" hangingPunct="1"/>
            <a:r>
              <a:rPr lang="en-US" sz="2800" smtClean="0"/>
              <a:t>How I will record the data: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Swinging Pendulum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an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endula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71231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word w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0"/>
            <a:ext cx="8655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1- DESIGNING THE EXPERIMENT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r>
              <a:rPr lang="en-US" smtClean="0"/>
              <a:t>What are you wondering about?</a:t>
            </a:r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200400"/>
            <a:ext cx="25146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We Can Change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Length of pendulum</a:t>
            </a:r>
          </a:p>
          <a:p>
            <a:pPr eaLnBrk="1" hangingPunct="1"/>
            <a:r>
              <a:rPr lang="en-US" smtClean="0"/>
              <a:t>Mass of the bob</a:t>
            </a:r>
          </a:p>
          <a:p>
            <a:pPr eaLnBrk="1" hangingPunct="1"/>
            <a:r>
              <a:rPr lang="en-US" smtClean="0"/>
              <a:t>Release point of the pendulum</a:t>
            </a:r>
          </a:p>
          <a:p>
            <a:pPr eaLnBrk="1" hangingPunct="1"/>
            <a:r>
              <a:rPr lang="en-US" smtClean="0"/>
              <a:t>Shape of the bob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we can measure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Period of the pendulum (time it takes to make one full swing)</a:t>
            </a:r>
          </a:p>
          <a:p>
            <a:pPr eaLnBrk="1" hangingPunct="1"/>
            <a:r>
              <a:rPr lang="en-US" smtClean="0"/>
              <a:t>Number of complete swings in a given time period (30 sec)</a:t>
            </a:r>
          </a:p>
          <a:p>
            <a:pPr eaLnBrk="1" hangingPunct="1"/>
            <a:r>
              <a:rPr lang="en-US" smtClean="0"/>
              <a:t>How long it takes the pendulum to come to rest</a:t>
            </a:r>
          </a:p>
          <a:p>
            <a:pPr eaLnBrk="1" hangingPunct="1"/>
            <a:r>
              <a:rPr lang="en-US" smtClean="0"/>
              <a:t>Number of swings before pendulum comes to 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3 Experiment Groups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smtClean="0"/>
              <a:t>Length</a:t>
            </a:r>
          </a:p>
          <a:p>
            <a:pPr eaLnBrk="1" hangingPunct="1"/>
            <a:r>
              <a:rPr lang="en-US" sz="3600" smtClean="0"/>
              <a:t>Mass of bob</a:t>
            </a:r>
          </a:p>
          <a:p>
            <a:pPr eaLnBrk="1" hangingPunct="1"/>
            <a:r>
              <a:rPr lang="en-US" sz="3600" smtClean="0"/>
              <a:t>Angle of release</a:t>
            </a:r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algn="ctr" eaLnBrk="1" hangingPunct="1">
              <a:buFontTx/>
              <a:buNone/>
            </a:pPr>
            <a:r>
              <a:rPr lang="en-US" sz="3600" smtClean="0"/>
              <a:t>Stop at C-E-R !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34925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oing Scienc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7406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Claims-Evidence-Reasoning </a:t>
            </a:r>
            <a:br>
              <a:rPr lang="en-US" sz="4000" b="1" smtClean="0"/>
            </a:br>
            <a:r>
              <a:rPr lang="en-US" sz="4000" b="1" smtClean="0"/>
              <a:t>(C-E-R)Framework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/>
              <a:t>Claim- </a:t>
            </a:r>
            <a:r>
              <a:rPr lang="en-US" smtClean="0"/>
              <a:t>Statement that answers the question.</a:t>
            </a:r>
          </a:p>
          <a:p>
            <a:pPr marL="0" indent="0" eaLnBrk="1" hangingPunct="1">
              <a:buFontTx/>
              <a:buNone/>
            </a:pPr>
            <a:endParaRPr lang="en-US" sz="2000" smtClean="0"/>
          </a:p>
          <a:p>
            <a:pPr marL="0" indent="0" eaLnBrk="1" hangingPunct="1">
              <a:buFontTx/>
              <a:buNone/>
            </a:pPr>
            <a:r>
              <a:rPr lang="en-US" b="1" smtClean="0"/>
              <a:t>Evidence</a:t>
            </a:r>
            <a:r>
              <a:rPr lang="en-US" smtClean="0"/>
              <a:t>- Scientific data that support the claim.</a:t>
            </a:r>
          </a:p>
          <a:p>
            <a:pPr marL="0" indent="0" eaLnBrk="1" hangingPunct="1">
              <a:buFontTx/>
              <a:buNone/>
            </a:pPr>
            <a:endParaRPr lang="en-US" sz="2400" smtClean="0"/>
          </a:p>
          <a:p>
            <a:pPr marL="0" indent="0" eaLnBrk="1" hangingPunct="1">
              <a:buFontTx/>
              <a:buNone/>
            </a:pPr>
            <a:r>
              <a:rPr lang="en-US" b="1" smtClean="0"/>
              <a:t>Reasoning</a:t>
            </a:r>
            <a:r>
              <a:rPr lang="en-US" smtClean="0"/>
              <a:t>- Justification that connects the evidence to the claim, using a scientific principle when appropriate, or showing how other data do not support the claim.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Pendulum Explanation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000" smtClean="0"/>
              <a:t>Use the C-E-R Framework to write a scientific explanation about what affects the swing of a pendulum.</a:t>
            </a:r>
          </a:p>
          <a:p>
            <a:pPr marL="0" indent="0" eaLnBrk="1" hangingPunct="1">
              <a:buFontTx/>
              <a:buNone/>
            </a:pPr>
            <a:endParaRPr lang="en-US" sz="4000" smtClean="0"/>
          </a:p>
          <a:p>
            <a:pPr marL="0" indent="0" algn="ctr" eaLnBrk="1" hangingPunct="1">
              <a:buFontTx/>
              <a:buNone/>
            </a:pPr>
            <a:r>
              <a:rPr lang="en-US" sz="4000" smtClean="0"/>
              <a:t>Claim</a:t>
            </a:r>
          </a:p>
          <a:p>
            <a:pPr marL="0" indent="0" algn="ctr" eaLnBrk="1" hangingPunct="1">
              <a:buFontTx/>
              <a:buNone/>
            </a:pPr>
            <a:r>
              <a:rPr lang="en-US" sz="4000" smtClean="0"/>
              <a:t>Evidence</a:t>
            </a:r>
          </a:p>
          <a:p>
            <a:pPr marL="0" indent="0" algn="ctr" eaLnBrk="1" hangingPunct="1">
              <a:buFontTx/>
              <a:buNone/>
            </a:pPr>
            <a:r>
              <a:rPr lang="en-US" sz="4000" smtClean="0"/>
              <a:t>Reasoning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Look Back and Reflection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I used to think _________ but now I know 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Crooked Swing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Applying: from experimentation to engineering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b="1" smtClean="0">
                <a:latin typeface="Calibri" pitchFamily="34" charset="0"/>
              </a:rPr>
              <a:t>The Crooked Swing</a:t>
            </a:r>
          </a:p>
        </p:txBody>
      </p:sp>
      <p:pic>
        <p:nvPicPr>
          <p:cNvPr id="25603" name="Picture 4" descr="Crooked Swing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9550"/>
            <a:ext cx="9374188" cy="732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563938" y="0"/>
            <a:ext cx="5580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solidFill>
                  <a:schemeClr val="bg1"/>
                </a:solidFill>
                <a:ea typeface="ＭＳ Ｐゴシック" pitchFamily="34" charset="-128"/>
              </a:rPr>
              <a:t>THE CROOKED SWING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Engineering Design Process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Identify the problem</a:t>
            </a:r>
          </a:p>
          <a:p>
            <a:pPr eaLnBrk="1" hangingPunct="1"/>
            <a:r>
              <a:rPr lang="en-US" sz="2800" smtClean="0"/>
              <a:t>Use scientific knowledge to define the problem</a:t>
            </a:r>
          </a:p>
          <a:p>
            <a:pPr eaLnBrk="1" hangingPunct="1"/>
            <a:r>
              <a:rPr lang="en-US" sz="2800" smtClean="0"/>
              <a:t>Brainstorm possible solutions</a:t>
            </a:r>
          </a:p>
          <a:p>
            <a:pPr eaLnBrk="1" hangingPunct="1"/>
            <a:r>
              <a:rPr lang="en-US" sz="2800" smtClean="0"/>
              <a:t>Identify constraints</a:t>
            </a:r>
          </a:p>
          <a:p>
            <a:pPr eaLnBrk="1" hangingPunct="1"/>
            <a:r>
              <a:rPr lang="en-US" sz="2800" smtClean="0"/>
              <a:t>Select best possible solution</a:t>
            </a:r>
          </a:p>
          <a:p>
            <a:pPr eaLnBrk="1" hangingPunct="1"/>
            <a:r>
              <a:rPr lang="en-US" sz="2800" smtClean="0"/>
              <a:t>Construct a model</a:t>
            </a:r>
          </a:p>
          <a:p>
            <a:pPr eaLnBrk="1" hangingPunct="1"/>
            <a:r>
              <a:rPr lang="en-US" sz="2800" smtClean="0"/>
              <a:t>Test and evaluate model</a:t>
            </a:r>
          </a:p>
          <a:p>
            <a:pPr eaLnBrk="1" hangingPunct="1"/>
            <a:r>
              <a:rPr lang="en-US" sz="2800" smtClean="0"/>
              <a:t>Refine the design</a:t>
            </a:r>
          </a:p>
          <a:p>
            <a:pPr eaLnBrk="1" hangingPunct="1"/>
            <a:r>
              <a:rPr lang="en-US" sz="2800" smtClean="0"/>
              <a:t>Communicate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Claims-Evidence-Reasoning </a:t>
            </a:r>
            <a:br>
              <a:rPr lang="en-US" sz="4000" b="1" smtClean="0"/>
            </a:br>
            <a:r>
              <a:rPr lang="en-US" sz="4000" b="1" smtClean="0"/>
              <a:t>(C-E-R)Framework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/>
              <a:t>Claim- </a:t>
            </a:r>
            <a:r>
              <a:rPr lang="en-US" smtClean="0"/>
              <a:t>Statement that answers the question.</a:t>
            </a:r>
          </a:p>
          <a:p>
            <a:pPr marL="0" indent="0" eaLnBrk="1" hangingPunct="1">
              <a:buFontTx/>
              <a:buNone/>
            </a:pPr>
            <a:endParaRPr lang="en-US" sz="2000" smtClean="0"/>
          </a:p>
          <a:p>
            <a:pPr marL="0" indent="0" eaLnBrk="1" hangingPunct="1">
              <a:buFontTx/>
              <a:buNone/>
            </a:pPr>
            <a:r>
              <a:rPr lang="en-US" b="1" smtClean="0"/>
              <a:t>Evidence</a:t>
            </a:r>
            <a:r>
              <a:rPr lang="en-US" smtClean="0"/>
              <a:t>- Scientific data that support the claim.</a:t>
            </a:r>
          </a:p>
          <a:p>
            <a:pPr marL="0" indent="0" eaLnBrk="1" hangingPunct="1">
              <a:buFontTx/>
              <a:buNone/>
            </a:pPr>
            <a:endParaRPr lang="en-US" sz="2400" smtClean="0"/>
          </a:p>
          <a:p>
            <a:pPr marL="0" indent="0" eaLnBrk="1" hangingPunct="1">
              <a:buFontTx/>
              <a:buNone/>
            </a:pPr>
            <a:r>
              <a:rPr lang="en-US" b="1" smtClean="0"/>
              <a:t>Reasoning</a:t>
            </a:r>
            <a:r>
              <a:rPr lang="en-US" smtClean="0"/>
              <a:t>- Justification that connects the evidence to the claim, using a scientific principle when appropriate, or showing how other data do not support the claim.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ooki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266700"/>
            <a:ext cx="8813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P-E-O</a:t>
            </a:r>
          </a:p>
        </p:txBody>
      </p:sp>
      <p:sp>
        <p:nvSpPr>
          <p:cNvPr id="29699" name="Content Placeholder 7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000" b="1" smtClean="0"/>
              <a:t>P</a:t>
            </a:r>
            <a:r>
              <a:rPr lang="en-US" smtClean="0"/>
              <a:t>redict (commit to an outcome)</a:t>
            </a:r>
          </a:p>
          <a:p>
            <a:pPr marL="0" indent="0" eaLnBrk="1" hangingPunct="1">
              <a:buFontTx/>
              <a:buNone/>
            </a:pPr>
            <a:r>
              <a:rPr lang="en-US" sz="4000" b="1" smtClean="0"/>
              <a:t>E</a:t>
            </a:r>
            <a:r>
              <a:rPr lang="en-US" smtClean="0"/>
              <a:t>xplain (explain your thinking)</a:t>
            </a:r>
          </a:p>
          <a:p>
            <a:pPr marL="0" indent="0" eaLnBrk="1" hangingPunct="1">
              <a:buFontTx/>
              <a:buNone/>
            </a:pPr>
            <a:r>
              <a:rPr lang="en-US" sz="4400" b="1" smtClean="0"/>
              <a:t>O</a:t>
            </a:r>
            <a:r>
              <a:rPr lang="en-US" smtClean="0"/>
              <a:t>bserve (test your prediction and observe results)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mtClean="0"/>
              <a:t>If observations don</a:t>
            </a:r>
            <a:r>
              <a:rPr lang="en-US" altLang="en-US" smtClean="0"/>
              <a:t>’</a:t>
            </a:r>
            <a:r>
              <a:rPr lang="en-US" smtClean="0"/>
              <a:t>t match the prediction: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Construct new explanation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Inquiry</a:t>
            </a:r>
            <a:r>
              <a:rPr lang="en-US" smtClean="0"/>
              <a:t>          </a:t>
            </a:r>
            <a:r>
              <a:rPr lang="en-US" b="1" smtClean="0"/>
              <a:t>Study/Investigation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z="4400" smtClean="0"/>
              <a:t>List some of the ways scientists study or investigate the natural world and give an example of each.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Investigations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Remote observations </a:t>
            </a:r>
          </a:p>
          <a:p>
            <a:pPr eaLnBrk="1" hangingPunct="1"/>
            <a:r>
              <a:rPr lang="en-US" smtClean="0"/>
              <a:t>Field studies </a:t>
            </a:r>
          </a:p>
          <a:p>
            <a:pPr eaLnBrk="1" hangingPunct="1"/>
            <a:r>
              <a:rPr lang="en-US" smtClean="0"/>
              <a:t>Collections</a:t>
            </a:r>
          </a:p>
          <a:p>
            <a:pPr eaLnBrk="1" hangingPunct="1"/>
            <a:r>
              <a:rPr lang="en-US" smtClean="0"/>
              <a:t>Systematic observations</a:t>
            </a:r>
          </a:p>
          <a:p>
            <a:pPr eaLnBrk="1" hangingPunct="1"/>
            <a:r>
              <a:rPr lang="en-US" smtClean="0"/>
              <a:t>Modeling (physical, mathematical, computer simulations)</a:t>
            </a:r>
          </a:p>
          <a:p>
            <a:pPr eaLnBrk="1" hangingPunct="1"/>
            <a:r>
              <a:rPr lang="en-US" smtClean="0"/>
              <a:t>Literature studies</a:t>
            </a:r>
          </a:p>
          <a:p>
            <a:pPr eaLnBrk="1" hangingPunct="1"/>
            <a:r>
              <a:rPr lang="en-US" b="1" smtClean="0">
                <a:solidFill>
                  <a:srgbClr val="000090"/>
                </a:solidFill>
              </a:rPr>
              <a:t>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Seed Germination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What factors affect seed germination?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667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Brainstorming Ideas Related to My Initial Question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 Things I could change or vary when I `germinate my seeds:</a:t>
            </a:r>
          </a:p>
          <a:p>
            <a:pPr lvl="1" eaLnBrk="1" hangingPunct="1"/>
            <a:r>
              <a:rPr lang="en-US" smtClean="0"/>
              <a:t>Type of seeds</a:t>
            </a:r>
          </a:p>
          <a:p>
            <a:pPr lvl="1" eaLnBrk="1" hangingPunct="1"/>
            <a:r>
              <a:rPr lang="en-US" smtClean="0"/>
              <a:t>Amount of water</a:t>
            </a:r>
          </a:p>
          <a:p>
            <a:pPr lvl="1" eaLnBrk="1" hangingPunct="1"/>
            <a:r>
              <a:rPr lang="en-US" smtClean="0"/>
              <a:t>Soil</a:t>
            </a:r>
          </a:p>
          <a:p>
            <a:pPr lvl="1" eaLnBrk="1" hangingPunct="1"/>
            <a:r>
              <a:rPr lang="en-US" smtClean="0"/>
              <a:t>Amount of light</a:t>
            </a:r>
          </a:p>
          <a:p>
            <a:pPr lvl="1" eaLnBrk="1" hangingPunct="1"/>
            <a:r>
              <a:rPr lang="en-US" smtClean="0"/>
              <a:t>Time to sprout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Things I could change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219200" y="1981200"/>
            <a:ext cx="2514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  <a:p>
            <a:pPr algn="ctr" eaLnBrk="0" hangingPunct="0"/>
            <a:r>
              <a:rPr lang="en-US" sz="2400">
                <a:ea typeface="ＭＳ Ｐゴシック" pitchFamily="34" charset="-128"/>
              </a:rPr>
              <a:t>Amount of </a:t>
            </a:r>
          </a:p>
          <a:p>
            <a:pPr algn="ctr" eaLnBrk="0" hangingPunct="0"/>
            <a:r>
              <a:rPr lang="en-US" sz="2400">
                <a:ea typeface="ＭＳ Ｐゴシック" pitchFamily="34" charset="-128"/>
              </a:rPr>
              <a:t>water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48200" y="1981200"/>
            <a:ext cx="2514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  <a:p>
            <a:pPr algn="ctr" eaLnBrk="0" hangingPunct="0"/>
            <a:r>
              <a:rPr lang="en-US" sz="2400">
                <a:ea typeface="ＭＳ Ｐゴシック" pitchFamily="34" charset="-128"/>
              </a:rPr>
              <a:t>Type of </a:t>
            </a:r>
          </a:p>
          <a:p>
            <a:pPr algn="ctr" eaLnBrk="0" hangingPunct="0"/>
            <a:r>
              <a:rPr lang="en-US" sz="2400">
                <a:ea typeface="ＭＳ Ｐゴシック" pitchFamily="34" charset="-128"/>
              </a:rPr>
              <a:t>seeds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219200" y="4114800"/>
            <a:ext cx="2514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  <a:p>
            <a:pPr algn="ctr" eaLnBrk="0" hangingPunct="0"/>
            <a:r>
              <a:rPr lang="en-US" sz="2400">
                <a:ea typeface="ＭＳ Ｐゴシック" pitchFamily="34" charset="-128"/>
              </a:rPr>
              <a:t>Temperature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24400" y="4114800"/>
            <a:ext cx="2514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ea typeface="ＭＳ Ｐゴシック" pitchFamily="34" charset="-128"/>
            </a:endParaRPr>
          </a:p>
          <a:p>
            <a:pPr algn="ctr" eaLnBrk="0" hangingPunct="0"/>
            <a:r>
              <a:rPr lang="en-US" sz="2400">
                <a:ea typeface="ＭＳ Ｐゴシック" pitchFamily="34" charset="-128"/>
              </a:rPr>
              <a:t>Type of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Things I could measure </a:t>
            </a:r>
            <a:br>
              <a:rPr lang="en-US" b="1" smtClean="0"/>
            </a:br>
            <a:r>
              <a:rPr lang="en-US" b="1" smtClean="0"/>
              <a:t>or observe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19200" y="1981200"/>
            <a:ext cx="25146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  <a:p>
            <a:pPr algn="ctr" eaLnBrk="0" hangingPunct="0"/>
            <a:r>
              <a:rPr lang="en-US" sz="2400">
                <a:ea typeface="ＭＳ Ｐゴシック" pitchFamily="34" charset="-128"/>
              </a:rPr>
              <a:t>Length of sprouts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648200" y="1981200"/>
            <a:ext cx="25146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  <a:p>
            <a:pPr algn="ctr" eaLnBrk="0" hangingPunct="0"/>
            <a:r>
              <a:rPr lang="en-US" sz="2400">
                <a:ea typeface="ＭＳ Ｐゴシック" pitchFamily="34" charset="-128"/>
              </a:rPr>
              <a:t>Time it takes to sprout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219200" y="4114800"/>
            <a:ext cx="25146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  <a:p>
            <a:pPr algn="ctr" eaLnBrk="0" hangingPunct="0"/>
            <a:r>
              <a:rPr lang="en-US" sz="2400">
                <a:ea typeface="ＭＳ Ｐゴシック" pitchFamily="34" charset="-128"/>
              </a:rPr>
              <a:t>Color of sprouts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724400" y="4114800"/>
            <a:ext cx="25146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ea typeface="ＭＳ Ｐゴシック" pitchFamily="34" charset="-128"/>
            </a:endParaRPr>
          </a:p>
          <a:p>
            <a:pPr algn="ctr" eaLnBrk="0" hangingPunct="0"/>
            <a:r>
              <a:rPr lang="en-US" sz="2400">
                <a:ea typeface="ＭＳ Ｐゴシック" pitchFamily="34" charset="-128"/>
              </a:rPr>
              <a:t>Number of seeds sprouted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Identifying Variables Related to My Initial Question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will change the </a:t>
            </a:r>
            <a:r>
              <a:rPr lang="en-US" smtClean="0">
                <a:solidFill>
                  <a:srgbClr val="FF0066"/>
                </a:solidFill>
              </a:rPr>
              <a:t>amount of water</a:t>
            </a:r>
          </a:p>
          <a:p>
            <a:pPr eaLnBrk="1" hangingPunct="1"/>
            <a:r>
              <a:rPr lang="en-US" smtClean="0"/>
              <a:t>I will observe </a:t>
            </a:r>
            <a:r>
              <a:rPr lang="en-US" smtClean="0">
                <a:solidFill>
                  <a:srgbClr val="FF0066"/>
                </a:solidFill>
              </a:rPr>
              <a:t>number of seeds sprouted</a:t>
            </a:r>
          </a:p>
          <a:p>
            <a:pPr eaLnBrk="1" hangingPunct="1"/>
            <a:r>
              <a:rPr lang="en-US" smtClean="0"/>
              <a:t>I will not change </a:t>
            </a:r>
            <a:r>
              <a:rPr lang="en-US" smtClean="0">
                <a:solidFill>
                  <a:srgbClr val="FF0066"/>
                </a:solidFill>
              </a:rPr>
              <a:t>the type of seed, the temperature, type of soil</a:t>
            </a:r>
          </a:p>
          <a:p>
            <a:pPr eaLnBrk="1" hangingPunct="1"/>
            <a:r>
              <a:rPr lang="en-US" smtClean="0"/>
              <a:t>I will not measure </a:t>
            </a:r>
            <a:r>
              <a:rPr lang="en-US" smtClean="0">
                <a:solidFill>
                  <a:srgbClr val="FF0066"/>
                </a:solidFill>
              </a:rPr>
              <a:t>the length of the sprouts, time it takes to sprout, color of the sprouts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608</Words>
  <Application>Microsoft Office PowerPoint</Application>
  <PresentationFormat>On-screen Show (4:3)</PresentationFormat>
  <Paragraphs>150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ＭＳ Ｐゴシック</vt:lpstr>
      <vt:lpstr>Garamond</vt:lpstr>
      <vt:lpstr>Calibri</vt:lpstr>
      <vt:lpstr>Default Design</vt:lpstr>
      <vt:lpstr>Doing Science</vt:lpstr>
      <vt:lpstr>Slide 2</vt:lpstr>
      <vt:lpstr>Inquiry          Study/Investigation </vt:lpstr>
      <vt:lpstr>Investigations</vt:lpstr>
      <vt:lpstr>Seed Germination</vt:lpstr>
      <vt:lpstr>Brainstorming Ideas Related to My Initial Question</vt:lpstr>
      <vt:lpstr>Things I could change</vt:lpstr>
      <vt:lpstr>Things I could measure  or observe</vt:lpstr>
      <vt:lpstr>Identifying Variables Related to My Initial Question</vt:lpstr>
      <vt:lpstr>Formulating a Testable Question</vt:lpstr>
      <vt:lpstr>Hypothesis versus Prediction</vt:lpstr>
      <vt:lpstr>Developing the Procedure</vt:lpstr>
      <vt:lpstr>The Swinging Pendulum</vt:lpstr>
      <vt:lpstr>Slide 14</vt:lpstr>
      <vt:lpstr>Slide 15</vt:lpstr>
      <vt:lpstr>Part 1- DESIGNING THE EXPERIMENT</vt:lpstr>
      <vt:lpstr>Things We Can Change</vt:lpstr>
      <vt:lpstr>Things we can measure</vt:lpstr>
      <vt:lpstr>3 Experiment Groups</vt:lpstr>
      <vt:lpstr>Claims-Evidence-Reasoning  (C-E-R)Framework</vt:lpstr>
      <vt:lpstr>Pendulum Explanation</vt:lpstr>
      <vt:lpstr>Look Back and Reflection</vt:lpstr>
      <vt:lpstr>The Crooked Swing</vt:lpstr>
      <vt:lpstr>The Crooked Swing</vt:lpstr>
      <vt:lpstr>Engineering Design Process</vt:lpstr>
      <vt:lpstr>Claims-Evidence-Reasoning  (C-E-R)Framework</vt:lpstr>
      <vt:lpstr>Slide 27</vt:lpstr>
      <vt:lpstr>P-E-O</vt:lpstr>
    </vt:vector>
  </TitlesOfParts>
  <Company>Pitt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Science</dc:title>
  <dc:creator>PCS</dc:creator>
  <cp:lastModifiedBy>wrightj</cp:lastModifiedBy>
  <cp:revision>5</cp:revision>
  <dcterms:created xsi:type="dcterms:W3CDTF">2012-05-11T21:44:23Z</dcterms:created>
  <dcterms:modified xsi:type="dcterms:W3CDTF">2012-08-22T17:22:22Z</dcterms:modified>
</cp:coreProperties>
</file>