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92" r:id="rId2"/>
    <p:sldId id="320" r:id="rId3"/>
    <p:sldId id="321" r:id="rId4"/>
    <p:sldId id="256" r:id="rId5"/>
    <p:sldId id="257" r:id="rId6"/>
    <p:sldId id="262" r:id="rId7"/>
    <p:sldId id="258" r:id="rId8"/>
    <p:sldId id="268" r:id="rId9"/>
    <p:sldId id="259" r:id="rId10"/>
    <p:sldId id="269" r:id="rId11"/>
    <p:sldId id="260" r:id="rId12"/>
    <p:sldId id="270" r:id="rId13"/>
    <p:sldId id="261"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316" r:id="rId36"/>
    <p:sldId id="295" r:id="rId37"/>
    <p:sldId id="317" r:id="rId38"/>
    <p:sldId id="302" r:id="rId39"/>
    <p:sldId id="318" r:id="rId40"/>
    <p:sldId id="303" r:id="rId41"/>
    <p:sldId id="319" r:id="rId42"/>
    <p:sldId id="304" r:id="rId43"/>
    <p:sldId id="301" r:id="rId44"/>
    <p:sldId id="305" r:id="rId45"/>
    <p:sldId id="306" r:id="rId46"/>
    <p:sldId id="307" r:id="rId47"/>
    <p:sldId id="308" r:id="rId48"/>
    <p:sldId id="309" r:id="rId49"/>
    <p:sldId id="310" r:id="rId50"/>
    <p:sldId id="311" r:id="rId51"/>
    <p:sldId id="312" r:id="rId52"/>
    <p:sldId id="313" r:id="rId53"/>
    <p:sldId id="314" r:id="rId54"/>
    <p:sldId id="315" r:id="rId55"/>
    <p:sldId id="324" r:id="rId56"/>
    <p:sldId id="323" r:id="rId57"/>
    <p:sldId id="325" r:id="rId58"/>
    <p:sldId id="326" r:id="rId59"/>
  </p:sldIdLst>
  <p:sldSz cx="10972800" cy="6858000"/>
  <p:notesSz cx="6858000" cy="9144000"/>
  <p:defaultTextStyle>
    <a:defPPr>
      <a:defRPr lang="en-US"/>
    </a:defPPr>
    <a:lvl1pPr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1pPr>
    <a:lvl2pPr marL="4572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2pPr>
    <a:lvl3pPr marL="9144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3pPr>
    <a:lvl4pPr marL="13716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4pPr>
    <a:lvl5pPr marL="18288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5pPr>
    <a:lvl6pPr marL="2286000" algn="l" defTabSz="914400" rtl="0" eaLnBrk="1" latinLnBrk="0" hangingPunct="1">
      <a:defRPr sz="1600" b="1" i="1" kern="1200">
        <a:solidFill>
          <a:srgbClr val="DFC505"/>
        </a:solidFill>
        <a:latin typeface="Times New Roman" pitchFamily="18" charset="0"/>
        <a:ea typeface="ＭＳ Ｐゴシック" charset="-128"/>
        <a:cs typeface="+mn-cs"/>
      </a:defRPr>
    </a:lvl6pPr>
    <a:lvl7pPr marL="2743200" algn="l" defTabSz="914400" rtl="0" eaLnBrk="1" latinLnBrk="0" hangingPunct="1">
      <a:defRPr sz="1600" b="1" i="1" kern="1200">
        <a:solidFill>
          <a:srgbClr val="DFC505"/>
        </a:solidFill>
        <a:latin typeface="Times New Roman" pitchFamily="18" charset="0"/>
        <a:ea typeface="ＭＳ Ｐゴシック" charset="-128"/>
        <a:cs typeface="+mn-cs"/>
      </a:defRPr>
    </a:lvl7pPr>
    <a:lvl8pPr marL="3200400" algn="l" defTabSz="914400" rtl="0" eaLnBrk="1" latinLnBrk="0" hangingPunct="1">
      <a:defRPr sz="1600" b="1" i="1" kern="1200">
        <a:solidFill>
          <a:srgbClr val="DFC505"/>
        </a:solidFill>
        <a:latin typeface="Times New Roman" pitchFamily="18" charset="0"/>
        <a:ea typeface="ＭＳ Ｐゴシック" charset="-128"/>
        <a:cs typeface="+mn-cs"/>
      </a:defRPr>
    </a:lvl8pPr>
    <a:lvl9pPr marL="3657600" algn="l" defTabSz="914400" rtl="0" eaLnBrk="1" latinLnBrk="0" hangingPunct="1">
      <a:defRPr sz="1600" b="1" i="1" kern="1200">
        <a:solidFill>
          <a:srgbClr val="DFC505"/>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FC505"/>
    <a:srgbClr val="FF3300"/>
    <a:srgbClr val="FFFF00"/>
    <a:srgbClr val="F9DC07"/>
    <a:srgbClr val="0066FF"/>
    <a:srgbClr val="99FF33"/>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p:cViewPr>
        <p:scale>
          <a:sx n="75" d="100"/>
          <a:sy n="75" d="100"/>
        </p:scale>
        <p:origin x="66" y="78"/>
      </p:cViewPr>
      <p:guideLst>
        <p:guide orient="horz" pos="2160"/>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5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481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A087326E-45D5-49AD-B92A-605755545B29}" type="slidenum">
              <a:rPr lang="en-US"/>
              <a:pPr/>
              <a:t>‹#›</a:t>
            </a:fld>
            <a:endParaRPr lang="en-US"/>
          </a:p>
        </p:txBody>
      </p:sp>
    </p:spTree>
    <p:extLst>
      <p:ext uri="{BB962C8B-B14F-4D97-AF65-F5344CB8AC3E}">
        <p14:creationId xmlns="" xmlns:p14="http://schemas.microsoft.com/office/powerpoint/2010/main" val="784729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8500B0E5-BA5A-4F94-A669-503E2857B621}" type="slidenum">
              <a:rPr lang="en-US"/>
              <a:pPr/>
              <a:t>‹#›</a:t>
            </a:fld>
            <a:endParaRPr lang="en-US"/>
          </a:p>
        </p:txBody>
      </p:sp>
    </p:spTree>
    <p:extLst>
      <p:ext uri="{BB962C8B-B14F-4D97-AF65-F5344CB8AC3E}">
        <p14:creationId xmlns="" xmlns:p14="http://schemas.microsoft.com/office/powerpoint/2010/main" val="483918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p>
            <a:fld id="{F53D8FFF-16AD-4552-9DE0-233E1E09BF0B}"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pPr>
              <a:buFontTx/>
              <a:buChar char="•"/>
            </a:pPr>
            <a:r>
              <a:rPr lang="en-US" smtClean="0">
                <a:ea typeface="ＭＳ Ｐゴシック" charset="-128"/>
              </a:rPr>
              <a:t>Theme music downloaded from:  http://www.angelfire.com/d20/boominc/</a:t>
            </a:r>
          </a:p>
          <a:p>
            <a:pPr>
              <a:buFontTx/>
              <a:buChar char="•"/>
            </a:pPr>
            <a:endParaRPr lang="en-US" smtClean="0">
              <a:ea typeface="ＭＳ Ｐゴシック" charset="-128"/>
            </a:endParaRPr>
          </a:p>
          <a:p>
            <a:pPr>
              <a:buFontTx/>
              <a:buChar char="•"/>
            </a:pPr>
            <a:r>
              <a:rPr lang="en-US" smtClean="0">
                <a:ea typeface="ＭＳ Ｐゴシック" charset="-128"/>
              </a:rPr>
              <a:t>To change the title, click on it, pause and click again.  The Word Art menu will appear.  Click on Edit Text to change the text.  Click Word Art Gallery button or the Word Art Shape button to change the look.  Click on the format button to change the color pattern.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B8FCD96A-029A-4935-B3AA-13362635E270}" type="slidenum">
              <a:rPr lang="en-US"/>
              <a:pPr/>
              <a:t>10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E1031E3-832C-4E10-A88B-643C2EB9EE06}"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413C1E88-BE38-4319-8D64-691E04658435}" type="slidenum">
              <a:rPr lang="en-US"/>
              <a:pPr/>
              <a:t>12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48E90C9-DC36-4ECD-896A-06FC73EA134D}" type="slidenum">
              <a:rPr lang="en-US"/>
              <a:pPr/>
              <a:t>13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BD14B759-EE78-450C-B74E-7C0A4BBEAE80}" type="slidenum">
              <a:rPr lang="en-US"/>
              <a:pPr/>
              <a:t>14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32A1CF41-085B-4E2F-8A6B-2B3BF8C1F332}"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CE5D4860-7788-413D-AF46-E516D8B3D06A}" type="slidenum">
              <a:rPr lang="en-US"/>
              <a:pPr/>
              <a:t>16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7CCCE475-BEE8-453D-8924-6198FEE16D64}" type="slidenum">
              <a:rPr lang="en-US"/>
              <a:pPr/>
              <a:t>17</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A42807EC-8650-429C-B128-01764F32B42D}" type="slidenum">
              <a:rPr lang="en-US"/>
              <a:pPr/>
              <a:t>18</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A24EA230-D306-46A9-B25D-7E0C9C0475C2}" type="slidenum">
              <a:rPr lang="en-US"/>
              <a:pPr/>
              <a:t>19</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p:spPr>
        <p:txBody>
          <a:bodyPr/>
          <a:lstStyle/>
          <a:p>
            <a:fld id="{5B72CF66-915F-4434-A348-E8D8B4E9F8EE}" type="slidenum">
              <a:rPr lang="en-US"/>
              <a:pPr/>
              <a:t>2</a:t>
            </a:fld>
            <a:endParaRPr lang="en-US"/>
          </a:p>
        </p:txBody>
      </p:sp>
      <p:sp>
        <p:nvSpPr>
          <p:cNvPr id="7170" name="Rectangle 2050"/>
          <p:cNvSpPr>
            <a:spLocks noGrp="1" noRot="1" noChangeAspect="1" noChangeArrowheads="1" noTextEdit="1"/>
          </p:cNvSpPr>
          <p:nvPr>
            <p:ph type="sldImg"/>
          </p:nvPr>
        </p:nvSpPr>
        <p:spPr>
          <a:ln/>
        </p:spPr>
      </p:sp>
      <p:sp>
        <p:nvSpPr>
          <p:cNvPr id="7171" name="Rectangle 2051"/>
          <p:cNvSpPr>
            <a:spLocks noGrp="1" noChangeArrowheads="1"/>
          </p:cNvSpPr>
          <p:nvPr>
            <p:ph type="body" idx="1"/>
          </p:nvPr>
        </p:nvSpPr>
        <p:spPr>
          <a:noFill/>
          <a:ln/>
        </p:spPr>
        <p:txBody>
          <a:bodyPr/>
          <a:lstStyle/>
          <a:p>
            <a:pPr>
              <a:buFontTx/>
              <a:buChar char="•"/>
            </a:pPr>
            <a:r>
              <a:rPr lang="en-US" smtClean="0">
                <a:ea typeface="ＭＳ Ｐゴシック" charset="-128"/>
              </a:rPr>
              <a:t>To change the font, style, color of text, click and highlight by dragging across the text and select the change using the format toolbar above or by clicking on Format and selecting Font.</a:t>
            </a:r>
          </a:p>
          <a:p>
            <a:pPr>
              <a:buFontTx/>
              <a:buChar char="•"/>
            </a:pPr>
            <a:r>
              <a:rPr lang="en-US" smtClean="0">
                <a:ea typeface="ＭＳ Ｐゴシック" charset="-128"/>
              </a:rPr>
              <a:t>To enhance your game insert clipart and graphics where appropriate.  Click on Insert, select Picture and either browse the clipart for a picture or insert a picture from your files.  Movie clips and sounds can be added in the same manner.</a:t>
            </a:r>
          </a:p>
          <a:p>
            <a:endParaRPr lang="en-US"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E2B504CA-9D6A-4E63-B494-005CD610EDC8}" type="slidenum">
              <a:rPr lang="en-US"/>
              <a:pPr/>
              <a:t>20</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C0897AF4-9A6E-4F26-9CC4-DC94A4C9E38B}" type="slidenum">
              <a:rPr lang="en-US"/>
              <a:pPr/>
              <a:t>21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C8A6DE9C-9C23-43D0-AFD9-15D8C16B1B08}" type="slidenum">
              <a:rPr lang="en-US"/>
              <a:pPr/>
              <a:t>22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35C268B-0D92-4FCB-9A12-38A4D1C17C59}" type="slidenum">
              <a:rPr lang="en-US"/>
              <a:pPr/>
              <a:t>23</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D2A7C65E-9862-4CF3-AAF5-07FCB978524C}" type="slidenum">
              <a:rPr lang="en-US"/>
              <a:pPr/>
              <a:t>24</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C27885E8-FD76-4980-8702-61313E1C6E43}" type="slidenum">
              <a:rPr lang="en-US"/>
              <a:pPr/>
              <a:t>25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13A3F29A-3771-4F89-B2C2-83EC5F7301AA}" type="slidenum">
              <a:rPr lang="en-US"/>
              <a:pPr/>
              <a:t>26</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02EEA998-E9AD-4871-98D6-02EC36B71535}" type="slidenum">
              <a:rPr lang="en-US"/>
              <a:pPr/>
              <a:t>27</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0847937F-1C99-4A88-9E7B-05F57329DCC1}" type="slidenum">
              <a:rPr lang="en-US"/>
              <a:pPr/>
              <a:t>28</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5D005B32-B318-461A-ABAA-B5E83B682EB6}" type="slidenum">
              <a:rPr lang="en-US"/>
              <a:pPr/>
              <a:t>29</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9184E921-405E-4B0E-A326-F6BB2E215AFF}"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a:buFontTx/>
              <a:buChar char="•"/>
            </a:pPr>
            <a:r>
              <a:rPr lang="en-US" smtClean="0">
                <a:ea typeface="ＭＳ Ｐゴシック" charset="-128"/>
              </a:rPr>
              <a:t>To animate text or an object, click on the item and select Custom Animation from the Slide Show menu.  Select the effect, speed and timing for the animation.</a:t>
            </a:r>
          </a:p>
          <a:p>
            <a:pPr>
              <a:buFontTx/>
              <a:buChar char="•"/>
            </a:pPr>
            <a:r>
              <a:rPr lang="en-US" smtClean="0">
                <a:ea typeface="ＭＳ Ｐゴシック" charset="-128"/>
              </a:rPr>
              <a:t>To insert sound, click on Insert, select Movies and Sound and choose the source of your sound.  Scroll through the list and select the sound you want to play.   You will be asked if you want to play the sound automatically.  Select OK.  </a:t>
            </a:r>
          </a:p>
          <a:p>
            <a:endParaRPr lang="en-US" smtClean="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5A6BE75D-8F6E-419E-873C-48EC43A76414}" type="slidenum">
              <a:rPr lang="en-US"/>
              <a:pPr/>
              <a:t>30</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FE2589F0-9610-442E-B9C4-3C6ED95EF5AA}" type="slidenum">
              <a:rPr lang="en-US"/>
              <a:pPr/>
              <a:t>31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F63A6F96-9C07-4E1B-8208-56528FF8D83B}" type="slidenum">
              <a:rPr lang="en-US"/>
              <a:pPr/>
              <a:t>32</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3BCCF3-1A2C-4619-90AD-B13FA7E0DF37}" type="slidenum">
              <a:rPr lang="en-US"/>
              <a:pPr/>
              <a:t>33</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58A6A026-22AE-46F9-B317-10ED6454A78A}" type="slidenum">
              <a:rPr lang="en-US"/>
              <a:pPr/>
              <a:t>34</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102DB7B4-91B9-4E77-8FDB-F6EF396A2F23}" type="slidenum">
              <a:rPr lang="en-US"/>
              <a:pPr/>
              <a:t>35</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D2C98135-E81B-454D-839B-7539CDBEE8C3}" type="slidenum">
              <a:rPr lang="en-US"/>
              <a:pPr/>
              <a:t>36</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427FFBEA-9BC5-40B5-98C7-E2B9EDE6DC32}" type="slidenum">
              <a:rPr lang="en-US"/>
              <a:pPr/>
              <a:t>37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1FD77D0A-21DF-4115-A106-20997B559179}" type="slidenum">
              <a:rPr lang="en-US"/>
              <a:pPr/>
              <a:t>38</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DB605961-080B-46E8-AFA2-B3AE3962E075}" type="slidenum">
              <a:rPr lang="en-US"/>
              <a:pPr/>
              <a:t>39</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p>
            <a:fld id="{398C600C-9936-4061-B1B3-F6495EA2DCA6}"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pPr>
              <a:buFontTx/>
              <a:buChar char="•"/>
            </a:pPr>
            <a:r>
              <a:rPr lang="en-US" smtClean="0">
                <a:ea typeface="ＭＳ Ｐゴシック" charset="-128"/>
              </a:rPr>
              <a:t>To go to Final Jeopardy, click on the arrow on the bottom right of the slide.</a:t>
            </a:r>
          </a:p>
          <a:p>
            <a:pPr>
              <a:buFontTx/>
              <a:buChar char="•"/>
            </a:pPr>
            <a:r>
              <a:rPr lang="en-US" dirty="0" smtClean="0">
                <a:ea typeface="ＭＳ Ｐゴシック" charset="-128"/>
              </a:rPr>
              <a:t>To change the Category labels, click and highlight each label and type the new category name.  You will need to correct the name on each slide corresponding to that category.  A quick way to do this is to go to Edit in the menu bar, select Replace and use the Find and Replace feature.</a:t>
            </a:r>
          </a:p>
          <a:p>
            <a:pPr>
              <a:buFontTx/>
              <a:buChar char="•"/>
            </a:pPr>
            <a:r>
              <a:rPr lang="en-US" dirty="0" smtClean="0">
                <a:ea typeface="ＭＳ Ｐゴシック" charset="-128"/>
              </a:rPr>
              <a:t>To add a Daily Double to a Category:  Highlight the dollar amount.  Right click and select Edit Hyperlink.  Scroll through the list and select the Daily Double slide (Slide 58). Click OK.</a:t>
            </a:r>
          </a:p>
          <a:p>
            <a:pPr>
              <a:buFontTx/>
              <a:buChar char="•"/>
            </a:pPr>
            <a:r>
              <a:rPr lang="en-US" dirty="0" smtClean="0">
                <a:ea typeface="ＭＳ Ｐゴシック" charset="-128"/>
              </a:rPr>
              <a:t>To delete slides or categories:  Click on the box (</a:t>
            </a:r>
            <a:r>
              <a:rPr lang="en-US" dirty="0" err="1" smtClean="0">
                <a:ea typeface="ＭＳ Ｐゴシック" charset="-128"/>
              </a:rPr>
              <a:t>ie</a:t>
            </a:r>
            <a:r>
              <a:rPr lang="en-US" dirty="0" smtClean="0">
                <a:ea typeface="ＭＳ Ｐゴシック" charset="-128"/>
              </a:rPr>
              <a:t>. 400) or click on the Slide in Slide View and hit Delete on your keyboard.</a:t>
            </a:r>
          </a:p>
          <a:p>
            <a:pPr>
              <a:buFontTx/>
              <a:buChar char="•"/>
            </a:pPr>
            <a:r>
              <a:rPr lang="en-US" dirty="0" smtClean="0">
                <a:ea typeface="ＭＳ Ｐゴシック" charset="-128"/>
              </a:rPr>
              <a:t>To Hide a Slide, Click on the Slide in Slide View, Click on Slide Show and select Hide Slide.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91B37A10-F459-48F1-BAB4-D285C8BED1AD}" type="slidenum">
              <a:rPr lang="en-US"/>
              <a:pPr/>
              <a:t>40</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C9E8F941-144B-4D3A-A876-4BF7729D8F4C}" type="slidenum">
              <a:rPr lang="en-US"/>
              <a:pPr/>
              <a:t>41</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C0F3A538-84DE-4B43-8884-429E129927AA}" type="slidenum">
              <a:rPr lang="en-US"/>
              <a:pPr/>
              <a:t>42</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17785ADE-8415-4A38-8EBE-82F85EE2B147}" type="slidenum">
              <a:rPr lang="en-US"/>
              <a:pPr/>
              <a:t>43</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0361F6AD-8B95-454D-96FD-13046E9E99F5}" type="slidenum">
              <a:rPr lang="en-US"/>
              <a:pPr/>
              <a:t>44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69DC9680-852F-4BC6-84BF-FBE36ADE9136}" type="slidenum">
              <a:rPr lang="en-US"/>
              <a:pPr/>
              <a:t>45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C0047667-A754-4E21-9159-6AEB8334A189}" type="slidenum">
              <a:rPr lang="en-US"/>
              <a:pPr/>
              <a:t>46</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7A1BF6B5-1965-467A-B4E1-64DC22F1F9DB}" type="slidenum">
              <a:rPr lang="en-US"/>
              <a:pPr/>
              <a:t>47</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D608825F-C4B3-4FEC-AD2C-E9DD755F8A60}" type="slidenum">
              <a:rPr lang="en-US"/>
              <a:pPr/>
              <a:t>48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29EB0776-1F0D-4A82-86D1-5532DF71C49D}" type="slidenum">
              <a:rPr lang="en-US"/>
              <a:pPr/>
              <a:t>49</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fld id="{E235B6A4-D59E-49F4-B9A1-FEC05CD9DCF1}" type="slidenum">
              <a:rPr lang="en-US"/>
              <a:pPr/>
              <a:t>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r>
              <a:rPr lang="en-US" smtClean="0">
                <a:ea typeface="ＭＳ Ｐゴシック" charset="-128"/>
              </a:rPr>
              <a:t>To change the text, click and highlight the </a:t>
            </a:r>
            <a:r>
              <a:rPr lang="ja-JP" altLang="en-US" smtClean="0">
                <a:ea typeface="ＭＳ Ｐゴシック" charset="-128"/>
              </a:rPr>
              <a:t>“</a:t>
            </a:r>
            <a:r>
              <a:rPr lang="en-US" altLang="ja-JP" smtClean="0">
                <a:ea typeface="ＭＳ Ｐゴシック" charset="-128"/>
              </a:rPr>
              <a:t>Type the response here</a:t>
            </a:r>
            <a:r>
              <a:rPr lang="ja-JP" altLang="en-US" smtClean="0">
                <a:ea typeface="ＭＳ Ｐゴシック" charset="-128"/>
              </a:rPr>
              <a:t>”</a:t>
            </a:r>
            <a:r>
              <a:rPr lang="en-US" altLang="ja-JP" smtClean="0">
                <a:ea typeface="ＭＳ Ｐゴシック" charset="-128"/>
              </a:rPr>
              <a:t>.  Type your text.</a:t>
            </a:r>
            <a:endParaRPr lang="en-US" smtClean="0">
              <a:ea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25CA68A8-7F12-4BD0-BBB7-49995B3C85F2}" type="slidenum">
              <a:rPr lang="en-US"/>
              <a:pPr/>
              <a:t>50</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A7C04CE5-D4C8-4464-A531-080688037A7A}" type="slidenum">
              <a:rPr lang="en-US"/>
              <a:pPr/>
              <a:t>51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8688A973-3CDD-4C0E-9F84-F2764D466AC3}" type="slidenum">
              <a:rPr lang="en-US"/>
              <a:pPr/>
              <a:t>52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r>
              <a:rPr lang="en-US" smtClean="0">
                <a:ea typeface="ＭＳ Ｐゴシック" charset="-128"/>
              </a:rPr>
              <a:t>To delete a sound, click on the speaker and hit Delete on your keyboard.</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BC729993-9E5A-4998-B389-6BEB15A77EE7}" type="slidenum">
              <a:rPr lang="en-US"/>
              <a:pPr/>
              <a:t>53</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754FD35C-F396-4E2A-9569-4C7D10D255EB}" type="slidenum">
              <a:rPr lang="en-US"/>
              <a:pPr/>
              <a:t>54</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24F4220F-9F9D-49CB-B4AA-2CD8CC7AFA9C}" type="slidenum">
              <a:rPr lang="en-US"/>
              <a:pPr/>
              <a:t>55</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r>
              <a:rPr lang="en-US" smtClean="0">
                <a:ea typeface="ＭＳ Ｐゴシック" charset="-128"/>
              </a:rPr>
              <a:t>To customize the Daily doubles, Click on the First Daily Double button using the right mouse button.  Select Action Settings. Click on the drop down menu next to the Option to Hyperlink to.  Select Slide.  A preview window of the slides will appear.  Select the slide you want to attach to the First Daily Double.  Do the same for the Second Daily Double.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p:spPr>
        <p:txBody>
          <a:bodyPr/>
          <a:lstStyle/>
          <a:p>
            <a:fld id="{B93F6FBD-E534-4148-B29D-598206A71BB6}" type="slidenum">
              <a:rPr lang="en-US"/>
              <a:pPr/>
              <a:t>56</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00C8CA58-4727-43E1-B811-504C019BE848}" type="slidenum">
              <a:rPr lang="en-US"/>
              <a:pPr/>
              <a:t>57</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235E7C17-B260-42C8-8685-37F8313997CD}" type="slidenum">
              <a:rPr lang="en-US"/>
              <a:pPr/>
              <a:t>58</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08164A99-BB42-4424-BD3F-FA11EC3EF0F8}" type="slidenum">
              <a:rPr lang="en-US"/>
              <a:pPr/>
              <a:t>6</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19559AC-0339-4383-9D0B-3932E5CF1EBD}"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A886BE58-0BC2-46B5-9CEB-BD2B92BB5D6A}" type="slidenum">
              <a:rPr lang="en-US"/>
              <a:pPr/>
              <a:t>8</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5E05F10-8BC1-4BC9-A144-941BCD3FF23D}" type="slidenum">
              <a:rPr lang="en-US"/>
              <a:pPr/>
              <a:t>9</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325" y="2130425"/>
            <a:ext cx="93281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6238" y="3886200"/>
            <a:ext cx="76803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18438" y="609600"/>
            <a:ext cx="2332037"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2325" y="609600"/>
            <a:ext cx="684371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2325" y="609600"/>
            <a:ext cx="93281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22325" y="1981200"/>
            <a:ext cx="9328150" cy="41148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22325" y="609600"/>
            <a:ext cx="9328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5" y="4406900"/>
            <a:ext cx="93265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5" y="2906713"/>
            <a:ext cx="93265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2325"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0"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4638"/>
            <a:ext cx="98742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9275" y="1535113"/>
            <a:ext cx="48482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5" y="2174875"/>
            <a:ext cx="48482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3713" y="1535113"/>
            <a:ext cx="48498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3713" y="2174875"/>
            <a:ext cx="48498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3050"/>
            <a:ext cx="360997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89425" y="273050"/>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9275" y="1435100"/>
            <a:ext cx="360997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1063" y="4800600"/>
            <a:ext cx="65833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1063" y="612775"/>
            <a:ext cx="658336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151063" y="5367338"/>
            <a:ext cx="65833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2325" y="609600"/>
            <a:ext cx="93281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22325" y="1981200"/>
            <a:ext cx="93281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F9DC07"/>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400">
          <a:solidFill>
            <a:srgbClr val="F9DC07"/>
          </a:solidFill>
          <a:latin typeface="Times New Roman" pitchFamily="18" charset="0"/>
        </a:defRPr>
      </a:lvl6pPr>
      <a:lvl7pPr marL="914400" algn="ctr" rtl="0" eaLnBrk="0" fontAlgn="base" hangingPunct="0">
        <a:spcBef>
          <a:spcPct val="0"/>
        </a:spcBef>
        <a:spcAft>
          <a:spcPct val="0"/>
        </a:spcAft>
        <a:defRPr sz="4400">
          <a:solidFill>
            <a:srgbClr val="F9DC07"/>
          </a:solidFill>
          <a:latin typeface="Times New Roman" pitchFamily="18" charset="0"/>
        </a:defRPr>
      </a:lvl7pPr>
      <a:lvl8pPr marL="1371600" algn="ctr" rtl="0" eaLnBrk="0" fontAlgn="base" hangingPunct="0">
        <a:spcBef>
          <a:spcPct val="0"/>
        </a:spcBef>
        <a:spcAft>
          <a:spcPct val="0"/>
        </a:spcAft>
        <a:defRPr sz="4400">
          <a:solidFill>
            <a:srgbClr val="F9DC07"/>
          </a:solidFill>
          <a:latin typeface="Times New Roman" pitchFamily="18" charset="0"/>
        </a:defRPr>
      </a:lvl8pPr>
      <a:lvl9pPr marL="1828800" algn="ctr" rtl="0" eaLnBrk="0" fontAlgn="base" hangingPunct="0">
        <a:spcBef>
          <a:spcPct val="0"/>
        </a:spcBef>
        <a:spcAft>
          <a:spcPct val="0"/>
        </a:spcAft>
        <a:defRPr sz="4400">
          <a:solidFill>
            <a:srgbClr val="F9DC07"/>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DFC505"/>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rgbClr val="DFC505"/>
          </a:solidFill>
          <a:latin typeface="+mn-lt"/>
          <a:ea typeface="ＭＳ Ｐゴシック" charset="0"/>
        </a:defRPr>
      </a:lvl2pPr>
      <a:lvl3pPr marL="1143000" indent="-228600" algn="l" rtl="0" eaLnBrk="0" fontAlgn="base" hangingPunct="0">
        <a:spcBef>
          <a:spcPct val="20000"/>
        </a:spcBef>
        <a:spcAft>
          <a:spcPct val="0"/>
        </a:spcAft>
        <a:buChar char="•"/>
        <a:defRPr sz="2400">
          <a:solidFill>
            <a:srgbClr val="DFC505"/>
          </a:solidFill>
          <a:latin typeface="+mn-lt"/>
          <a:ea typeface="ＭＳ Ｐゴシック" charset="0"/>
        </a:defRPr>
      </a:lvl3pPr>
      <a:lvl4pPr marL="1600200" indent="-228600" algn="l" rtl="0" eaLnBrk="0" fontAlgn="base" hangingPunct="0">
        <a:spcBef>
          <a:spcPct val="20000"/>
        </a:spcBef>
        <a:spcAft>
          <a:spcPct val="0"/>
        </a:spcAft>
        <a:buChar char="–"/>
        <a:defRPr sz="2000">
          <a:solidFill>
            <a:srgbClr val="DFC505"/>
          </a:solidFill>
          <a:latin typeface="+mn-lt"/>
          <a:ea typeface="ＭＳ Ｐゴシック" charset="0"/>
        </a:defRPr>
      </a:lvl4pPr>
      <a:lvl5pPr marL="2057400" indent="-228600" algn="l" rtl="0" eaLnBrk="0" fontAlgn="base" hangingPunct="0">
        <a:spcBef>
          <a:spcPct val="20000"/>
        </a:spcBef>
        <a:spcAft>
          <a:spcPct val="0"/>
        </a:spcAft>
        <a:buChar char="»"/>
        <a:defRPr sz="2000">
          <a:solidFill>
            <a:srgbClr val="DFC505"/>
          </a:solidFill>
          <a:latin typeface="+mn-lt"/>
          <a:ea typeface="ＭＳ Ｐゴシック" charset="0"/>
        </a:defRPr>
      </a:lvl5pPr>
      <a:lvl6pPr marL="2514600" indent="-228600" algn="l" rtl="0" eaLnBrk="0" fontAlgn="base" hangingPunct="0">
        <a:spcBef>
          <a:spcPct val="20000"/>
        </a:spcBef>
        <a:spcAft>
          <a:spcPct val="0"/>
        </a:spcAft>
        <a:buChar char="»"/>
        <a:defRPr sz="2000">
          <a:solidFill>
            <a:srgbClr val="DFC505"/>
          </a:solidFill>
          <a:latin typeface="+mn-lt"/>
        </a:defRPr>
      </a:lvl6pPr>
      <a:lvl7pPr marL="2971800" indent="-228600" algn="l" rtl="0" eaLnBrk="0" fontAlgn="base" hangingPunct="0">
        <a:spcBef>
          <a:spcPct val="20000"/>
        </a:spcBef>
        <a:spcAft>
          <a:spcPct val="0"/>
        </a:spcAft>
        <a:buChar char="»"/>
        <a:defRPr sz="2000">
          <a:solidFill>
            <a:srgbClr val="DFC505"/>
          </a:solidFill>
          <a:latin typeface="+mn-lt"/>
        </a:defRPr>
      </a:lvl7pPr>
      <a:lvl8pPr marL="3429000" indent="-228600" algn="l" rtl="0" eaLnBrk="0" fontAlgn="base" hangingPunct="0">
        <a:spcBef>
          <a:spcPct val="20000"/>
        </a:spcBef>
        <a:spcAft>
          <a:spcPct val="0"/>
        </a:spcAft>
        <a:buChar char="»"/>
        <a:defRPr sz="2000">
          <a:solidFill>
            <a:srgbClr val="DFC505"/>
          </a:solidFill>
          <a:latin typeface="+mn-lt"/>
        </a:defRPr>
      </a:lvl8pPr>
      <a:lvl9pPr marL="3886200" indent="-228600" algn="l" rtl="0" eaLnBrk="0" fontAlgn="base" hangingPunct="0">
        <a:spcBef>
          <a:spcPct val="20000"/>
        </a:spcBef>
        <a:spcAft>
          <a:spcPct val="0"/>
        </a:spcAft>
        <a:buChar char="»"/>
        <a:defRPr sz="2000">
          <a:solidFill>
            <a:srgbClr val="DFC50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encespot.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9.xml"/><Relationship Id="rId18" Type="http://schemas.openxmlformats.org/officeDocument/2006/relationships/slide" Target="slide35.xml"/><Relationship Id="rId26" Type="http://schemas.openxmlformats.org/officeDocument/2006/relationships/slide" Target="slide45.xml"/><Relationship Id="rId3" Type="http://schemas.openxmlformats.org/officeDocument/2006/relationships/slideLayout" Target="../slideLayouts/slideLayout12.xml"/><Relationship Id="rId21" Type="http://schemas.openxmlformats.org/officeDocument/2006/relationships/slide" Target="slide13.xml"/><Relationship Id="rId7" Type="http://schemas.openxmlformats.org/officeDocument/2006/relationships/slide" Target="slide53.xml"/><Relationship Id="rId12" Type="http://schemas.openxmlformats.org/officeDocument/2006/relationships/slide" Target="slide25.xml"/><Relationship Id="rId17" Type="http://schemas.openxmlformats.org/officeDocument/2006/relationships/slide" Target="slide37.xml"/><Relationship Id="rId25" Type="http://schemas.openxmlformats.org/officeDocument/2006/relationships/slide" Target="slide47.xml"/><Relationship Id="rId2" Type="http://schemas.openxmlformats.org/officeDocument/2006/relationships/audio" Target="THINKT~1.WAV" TargetMode="External"/><Relationship Id="rId16" Type="http://schemas.openxmlformats.org/officeDocument/2006/relationships/slide" Target="slide39.xml"/><Relationship Id="rId20" Type="http://schemas.openxmlformats.org/officeDocument/2006/relationships/slide" Target="slide23.xml"/><Relationship Id="rId29" Type="http://schemas.openxmlformats.org/officeDocument/2006/relationships/slide" Target="slide31.xml"/><Relationship Id="rId1" Type="http://schemas.openxmlformats.org/officeDocument/2006/relationships/themeOverride" Target="../theme/themeOverride1.xml"/><Relationship Id="rId6" Type="http://schemas.openxmlformats.org/officeDocument/2006/relationships/image" Target="../media/image2.png"/><Relationship Id="rId11" Type="http://schemas.openxmlformats.org/officeDocument/2006/relationships/slide" Target="slide15.xml"/><Relationship Id="rId24" Type="http://schemas.openxmlformats.org/officeDocument/2006/relationships/slide" Target="slide49.xml"/><Relationship Id="rId32" Type="http://schemas.openxmlformats.org/officeDocument/2006/relationships/slide" Target="slide55.xml"/><Relationship Id="rId5" Type="http://schemas.microsoft.com/office/2007/relationships/media" Target="THINKT~1.WAV" TargetMode="External"/><Relationship Id="rId15" Type="http://schemas.openxmlformats.org/officeDocument/2006/relationships/slide" Target="slide29.xml"/><Relationship Id="rId23" Type="http://schemas.openxmlformats.org/officeDocument/2006/relationships/slide" Target="slide43.xml"/><Relationship Id="rId28" Type="http://schemas.openxmlformats.org/officeDocument/2006/relationships/slide" Target="slide11.xml"/><Relationship Id="rId10" Type="http://schemas.openxmlformats.org/officeDocument/2006/relationships/slide" Target="slide19.xml"/><Relationship Id="rId19" Type="http://schemas.openxmlformats.org/officeDocument/2006/relationships/slide" Target="slide17.xml"/><Relationship Id="rId31" Type="http://schemas.openxmlformats.org/officeDocument/2006/relationships/slide" Target="slide51.xml"/><Relationship Id="rId4" Type="http://schemas.openxmlformats.org/officeDocument/2006/relationships/notesSlide" Target="../notesSlides/notesSlide4.xml"/><Relationship Id="rId9" Type="http://schemas.openxmlformats.org/officeDocument/2006/relationships/slide" Target="slide7.xml"/><Relationship Id="rId14" Type="http://schemas.openxmlformats.org/officeDocument/2006/relationships/slide" Target="slide27.xml"/><Relationship Id="rId22" Type="http://schemas.openxmlformats.org/officeDocument/2006/relationships/slide" Target="slide33.xml"/><Relationship Id="rId27" Type="http://schemas.openxmlformats.org/officeDocument/2006/relationships/slide" Target="slide21.xml"/><Relationship Id="rId30" Type="http://schemas.openxmlformats.org/officeDocument/2006/relationships/slide" Target="slide41.xml"/></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WordArt 3076"/>
          <p:cNvSpPr>
            <a:spLocks noChangeArrowheads="1" noChangeShapeType="1" noTextEdit="1"/>
          </p:cNvSpPr>
          <p:nvPr/>
        </p:nvSpPr>
        <p:spPr bwMode="auto">
          <a:xfrm>
            <a:off x="685800" y="762000"/>
            <a:ext cx="9739313" cy="4876800"/>
          </a:xfrm>
          <a:prstGeom prst="rect">
            <a:avLst/>
          </a:prstGeom>
        </p:spPr>
        <p:txBody>
          <a:bodyPr wrap="none" fromWordArt="1">
            <a:prstTxWarp prst="textPlain">
              <a:avLst>
                <a:gd name="adj" fmla="val 50000"/>
              </a:avLst>
            </a:prstTxWarp>
          </a:bodyPr>
          <a:lstStyle/>
          <a:p>
            <a:r>
              <a:rPr lang="en-US" sz="5400" kern="10" spc="-180">
                <a:ln w="38100">
                  <a:solidFill>
                    <a:srgbClr val="000000"/>
                  </a:solidFill>
                  <a:round/>
                  <a:headEnd/>
                  <a:tailEnd/>
                </a:ln>
                <a:solidFill>
                  <a:srgbClr val="FFFF00"/>
                </a:solidFill>
                <a:latin typeface="Cooper Black"/>
              </a:rPr>
              <a:t>Test Review</a:t>
            </a:r>
          </a:p>
          <a:p>
            <a:r>
              <a:rPr lang="en-US" sz="5400" kern="10" spc="-180">
                <a:ln w="38100">
                  <a:solidFill>
                    <a:srgbClr val="000000"/>
                  </a:solidFill>
                  <a:round/>
                  <a:headEnd/>
                  <a:tailEnd/>
                </a:ln>
                <a:solidFill>
                  <a:srgbClr val="FFFF00"/>
                </a:solidFill>
                <a:latin typeface="Cooper Black"/>
              </a:rPr>
              <a:t>Jeopardy</a:t>
            </a:r>
          </a:p>
        </p:txBody>
      </p:sp>
      <p:sp>
        <p:nvSpPr>
          <p:cNvPr id="4098" name="TextBox 5"/>
          <p:cNvSpPr txBox="1">
            <a:spLocks noChangeArrowheads="1"/>
          </p:cNvSpPr>
          <p:nvPr/>
        </p:nvSpPr>
        <p:spPr bwMode="auto">
          <a:xfrm>
            <a:off x="0" y="6519863"/>
            <a:ext cx="5410200" cy="338137"/>
          </a:xfrm>
          <a:prstGeom prst="rect">
            <a:avLst/>
          </a:prstGeom>
          <a:noFill/>
          <a:ln w="9525">
            <a:noFill/>
            <a:miter lim="800000"/>
            <a:headEnd/>
            <a:tailEnd/>
          </a:ln>
        </p:spPr>
        <p:txBody>
          <a:bodyPr>
            <a:spAutoFit/>
          </a:bodyPr>
          <a:lstStyle/>
          <a:p>
            <a:pPr algn="l"/>
            <a:r>
              <a:rPr lang="en-US">
                <a:solidFill>
                  <a:schemeClr val="tx1"/>
                </a:solidFill>
              </a:rPr>
              <a:t>Adapted by T. Trimpe   </a:t>
            </a:r>
            <a:r>
              <a:rPr lang="en-US">
                <a:solidFill>
                  <a:schemeClr val="tx1"/>
                </a:solidFill>
                <a:hlinkClick r:id="rId3"/>
              </a:rPr>
              <a:t>http://sciencespot.net/</a:t>
            </a:r>
            <a:r>
              <a:rPr lang="en-US">
                <a:solidFill>
                  <a:schemeClr val="tx1"/>
                </a:solidFill>
              </a:rPr>
              <a:t> </a:t>
            </a: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22530" name="AutoShape 12">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2531" name="Text Box 13"/>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2532" name="Text Box 14"/>
          <p:cNvSpPr txBox="1">
            <a:spLocks noChangeArrowheads="1"/>
          </p:cNvSpPr>
          <p:nvPr/>
        </p:nvSpPr>
        <p:spPr bwMode="auto">
          <a:xfrm>
            <a:off x="1279525" y="838200"/>
            <a:ext cx="8778875" cy="1569660"/>
          </a:xfrm>
          <a:prstGeom prst="rect">
            <a:avLst/>
          </a:prstGeom>
          <a:noFill/>
          <a:ln w="9525">
            <a:noFill/>
            <a:miter lim="800000"/>
            <a:headEnd/>
            <a:tailEnd/>
          </a:ln>
        </p:spPr>
        <p:txBody>
          <a:bodyPr>
            <a:spAutoFit/>
          </a:bodyPr>
          <a:lstStyle/>
          <a:p>
            <a:pPr>
              <a:spcBef>
                <a:spcPct val="50000"/>
              </a:spcBef>
            </a:pPr>
            <a:r>
              <a:rPr lang="en-US" sz="4800" b="0" i="0" dirty="0" smtClean="0">
                <a:solidFill>
                  <a:schemeClr val="tx1"/>
                </a:solidFill>
              </a:rPr>
              <a:t>To separate the inside of the cell from the outside environment</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a:t>
            </a:r>
            <a:r>
              <a:rPr lang="en-US" sz="4400" b="0" i="0" u="sng" dirty="0">
                <a:latin typeface="Arial Rounded MT Bold" pitchFamily="34" charset="0"/>
              </a:rPr>
              <a:t>for $400</a:t>
            </a:r>
          </a:p>
        </p:txBody>
      </p:sp>
      <p:sp>
        <p:nvSpPr>
          <p:cNvPr id="14342" name="Text Box 6"/>
          <p:cNvSpPr txBox="1">
            <a:spLocks noChangeArrowheads="1"/>
          </p:cNvSpPr>
          <p:nvPr/>
        </p:nvSpPr>
        <p:spPr bwMode="auto">
          <a:xfrm>
            <a:off x="822325" y="1219200"/>
            <a:ext cx="9601200" cy="584775"/>
          </a:xfrm>
          <a:prstGeom prst="rect">
            <a:avLst/>
          </a:prstGeom>
          <a:noFill/>
          <a:ln w="9525">
            <a:noFill/>
            <a:miter lim="800000"/>
            <a:headEnd/>
            <a:tailEnd/>
          </a:ln>
        </p:spPr>
        <p:txBody>
          <a:bodyPr>
            <a:spAutoFit/>
          </a:bodyPr>
          <a:lstStyle/>
          <a:p>
            <a:pPr>
              <a:spcBef>
                <a:spcPct val="50000"/>
              </a:spcBef>
            </a:pPr>
            <a:r>
              <a:rPr lang="en-US" sz="3200" b="0" i="0" dirty="0" smtClean="0">
                <a:solidFill>
                  <a:schemeClr val="tx1"/>
                </a:solidFill>
                <a:latin typeface="Arial" pitchFamily="34" charset="0"/>
              </a:rPr>
              <a:t>13. What is the cytoplasm?</a:t>
            </a:r>
            <a:endParaRPr lang="en-US" sz="32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6626"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6627" name="Text Box 11"/>
          <p:cNvSpPr txBox="1">
            <a:spLocks noChangeArrowheads="1"/>
          </p:cNvSpPr>
          <p:nvPr/>
        </p:nvSpPr>
        <p:spPr bwMode="auto">
          <a:xfrm>
            <a:off x="1279525" y="838200"/>
            <a:ext cx="8778875" cy="1754326"/>
          </a:xfrm>
          <a:prstGeom prst="rect">
            <a:avLst/>
          </a:prstGeom>
          <a:noFill/>
          <a:ln w="9525">
            <a:noFill/>
            <a:miter lim="800000"/>
            <a:headEnd/>
            <a:tailEnd/>
          </a:ln>
        </p:spPr>
        <p:txBody>
          <a:bodyPr>
            <a:spAutoFit/>
          </a:bodyPr>
          <a:lstStyle/>
          <a:p>
            <a:pPr>
              <a:spcBef>
                <a:spcPct val="50000"/>
              </a:spcBef>
            </a:pPr>
            <a:r>
              <a:rPr lang="en-US" sz="5400" b="0" i="0" dirty="0" smtClean="0">
                <a:solidFill>
                  <a:schemeClr val="tx1"/>
                </a:solidFill>
                <a:latin typeface="Arial" pitchFamily="34" charset="0"/>
              </a:rPr>
              <a:t>A fluid in which organelles are suspended</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a:t>
            </a:r>
            <a:r>
              <a:rPr lang="en-US" sz="4400" b="0" i="0" u="sng" dirty="0">
                <a:latin typeface="Arial Rounded MT Bold" pitchFamily="34" charset="0"/>
              </a:rPr>
              <a:t>for $500</a:t>
            </a:r>
          </a:p>
        </p:txBody>
      </p:sp>
      <p:sp>
        <p:nvSpPr>
          <p:cNvPr id="15366" name="Text Box 6"/>
          <p:cNvSpPr txBox="1">
            <a:spLocks noChangeArrowheads="1"/>
          </p:cNvSpPr>
          <p:nvPr/>
        </p:nvSpPr>
        <p:spPr bwMode="auto">
          <a:xfrm>
            <a:off x="822325" y="914401"/>
            <a:ext cx="9601200" cy="4278094"/>
          </a:xfrm>
          <a:prstGeom prst="rect">
            <a:avLst/>
          </a:prstGeom>
          <a:noFill/>
          <a:ln w="9525">
            <a:noFill/>
            <a:miter lim="800000"/>
            <a:headEnd/>
            <a:tailEnd/>
          </a:ln>
        </p:spPr>
        <p:txBody>
          <a:bodyPr wrap="square">
            <a:spAutoFit/>
          </a:bodyPr>
          <a:lstStyle/>
          <a:p>
            <a:pPr>
              <a:spcBef>
                <a:spcPct val="50000"/>
              </a:spcBef>
            </a:pPr>
            <a:r>
              <a:rPr lang="en-US" sz="3400" b="0" i="0" dirty="0" smtClean="0">
                <a:solidFill>
                  <a:schemeClr val="tx1"/>
                </a:solidFill>
                <a:latin typeface="Arial" pitchFamily="34" charset="0"/>
              </a:rPr>
              <a:t>16. Which of the following types of organelles are most important in providing a cell with energy?</a:t>
            </a:r>
          </a:p>
          <a:p>
            <a:pPr marL="514350" indent="-514350">
              <a:spcBef>
                <a:spcPct val="50000"/>
              </a:spcBef>
              <a:buAutoNum type="alphaLcPeriod"/>
            </a:pPr>
            <a:r>
              <a:rPr lang="en-US" sz="3400" b="0" i="0" dirty="0" smtClean="0">
                <a:solidFill>
                  <a:schemeClr val="tx1"/>
                </a:solidFill>
                <a:latin typeface="Arial" pitchFamily="34" charset="0"/>
              </a:rPr>
              <a:t>Mitochondria</a:t>
            </a:r>
          </a:p>
          <a:p>
            <a:pPr marL="514350" indent="-514350">
              <a:spcBef>
                <a:spcPct val="50000"/>
              </a:spcBef>
              <a:buAutoNum type="alphaLcPeriod"/>
            </a:pPr>
            <a:r>
              <a:rPr lang="en-US" sz="3400" b="0" i="0" dirty="0" smtClean="0">
                <a:solidFill>
                  <a:schemeClr val="tx1"/>
                </a:solidFill>
                <a:latin typeface="Arial" pitchFamily="34" charset="0"/>
              </a:rPr>
              <a:t>Cell membranes</a:t>
            </a:r>
          </a:p>
          <a:p>
            <a:pPr marL="514350" indent="-514350">
              <a:spcBef>
                <a:spcPct val="50000"/>
              </a:spcBef>
              <a:buAutoNum type="alphaLcPeriod"/>
            </a:pPr>
            <a:r>
              <a:rPr lang="en-US" sz="3400" b="0" i="0" dirty="0" smtClean="0">
                <a:solidFill>
                  <a:schemeClr val="tx1"/>
                </a:solidFill>
                <a:latin typeface="Arial" pitchFamily="34" charset="0"/>
              </a:rPr>
              <a:t>Nuclei</a:t>
            </a:r>
          </a:p>
          <a:p>
            <a:pPr marL="514350" indent="-514350">
              <a:spcBef>
                <a:spcPct val="50000"/>
              </a:spcBef>
              <a:buAutoNum type="alphaLcPeriod"/>
            </a:pPr>
            <a:r>
              <a:rPr lang="en-US" sz="3400" b="0" i="0" dirty="0" smtClean="0">
                <a:solidFill>
                  <a:schemeClr val="tx1"/>
                </a:solidFill>
                <a:latin typeface="Arial" pitchFamily="34" charset="0"/>
              </a:rPr>
              <a:t>Vacuoles</a:t>
            </a:r>
            <a:endParaRPr lang="en-US" sz="34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6"/>
                                        </p:tgtEl>
                                        <p:attrNameLst>
                                          <p:attrName>style.visibility</p:attrName>
                                        </p:attrNameLst>
                                      </p:cBhvr>
                                      <p:to>
                                        <p:strVal val="visible"/>
                                      </p:to>
                                    </p:set>
                                  </p:childTnLst>
                                  <p:subTnLst>
                                    <p:set>
                                      <p:cBhvr override="childStyle">
                                        <p:cTn dur="1" fill="hold" display="0" masterRel="nextClick" afterEffect="1"/>
                                        <p:tgtEl>
                                          <p:spTgt spid="153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072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0723" name="Text Box 12"/>
          <p:cNvSpPr txBox="1">
            <a:spLocks noChangeArrowheads="1"/>
          </p:cNvSpPr>
          <p:nvPr/>
        </p:nvSpPr>
        <p:spPr bwMode="auto">
          <a:xfrm>
            <a:off x="1279525" y="838200"/>
            <a:ext cx="8315325" cy="923330"/>
          </a:xfrm>
          <a:prstGeom prst="rect">
            <a:avLst/>
          </a:prstGeom>
          <a:noFill/>
          <a:ln w="9525">
            <a:noFill/>
            <a:miter lim="800000"/>
            <a:headEnd/>
            <a:tailEnd/>
          </a:ln>
        </p:spPr>
        <p:txBody>
          <a:bodyPr>
            <a:spAutoFit/>
          </a:bodyPr>
          <a:lstStyle/>
          <a:p>
            <a:pPr>
              <a:spcBef>
                <a:spcPct val="50000"/>
              </a:spcBef>
            </a:pPr>
            <a:r>
              <a:rPr lang="en-US" sz="5400" b="0" i="0" dirty="0" smtClean="0">
                <a:solidFill>
                  <a:schemeClr val="tx1"/>
                </a:solidFill>
              </a:rPr>
              <a:t>a. Mitochondria</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cont. </a:t>
            </a:r>
            <a:r>
              <a:rPr lang="en-US" sz="4400" b="0" i="0" u="sng" dirty="0">
                <a:latin typeface="Arial Rounded MT Bold" pitchFamily="34" charset="0"/>
              </a:rPr>
              <a:t>for $100</a:t>
            </a:r>
          </a:p>
        </p:txBody>
      </p:sp>
      <p:sp>
        <p:nvSpPr>
          <p:cNvPr id="4" name="TextBox 3"/>
          <p:cNvSpPr txBox="1"/>
          <p:nvPr/>
        </p:nvSpPr>
        <p:spPr>
          <a:xfrm>
            <a:off x="685800" y="1295400"/>
            <a:ext cx="9448800" cy="1323439"/>
          </a:xfrm>
          <a:prstGeom prst="rect">
            <a:avLst/>
          </a:prstGeom>
          <a:noFill/>
        </p:spPr>
        <p:txBody>
          <a:bodyPr wrap="square" rtlCol="0">
            <a:spAutoFit/>
          </a:bodyPr>
          <a:lstStyle/>
          <a:p>
            <a:r>
              <a:rPr lang="en-US" sz="4000" b="0" i="0" dirty="0" smtClean="0">
                <a:solidFill>
                  <a:schemeClr val="tx1"/>
                </a:solidFill>
                <a:latin typeface="Arial" pitchFamily="34" charset="0"/>
                <a:cs typeface="Arial" pitchFamily="34" charset="0"/>
              </a:rPr>
              <a:t>19. In a cell, what is the function of the cell membrane?</a:t>
            </a:r>
            <a:endParaRPr lang="en-US" sz="4000" b="0" i="0" dirty="0">
              <a:solidFill>
                <a:schemeClr val="tx1"/>
              </a:solidFill>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481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4819" name="Text Box 9"/>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It controls the entry and exit of substances</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cont. for </a:t>
            </a:r>
            <a:r>
              <a:rPr lang="en-US" sz="4400" b="0" i="0" u="sng" dirty="0">
                <a:latin typeface="Arial Rounded MT Bold" pitchFamily="34" charset="0"/>
              </a:rPr>
              <a:t>$200</a:t>
            </a:r>
          </a:p>
        </p:txBody>
      </p:sp>
      <p:sp>
        <p:nvSpPr>
          <p:cNvPr id="36866" name="Text Box 6"/>
          <p:cNvSpPr txBox="1">
            <a:spLocks noChangeArrowheads="1"/>
          </p:cNvSpPr>
          <p:nvPr/>
        </p:nvSpPr>
        <p:spPr bwMode="auto">
          <a:xfrm>
            <a:off x="822325" y="1219200"/>
            <a:ext cx="9601200" cy="5632311"/>
          </a:xfrm>
          <a:prstGeom prst="rect">
            <a:avLst/>
          </a:prstGeom>
          <a:noFill/>
          <a:ln w="9525">
            <a:noFill/>
            <a:miter lim="800000"/>
            <a:headEnd/>
            <a:tailEnd/>
          </a:ln>
        </p:spPr>
        <p:txBody>
          <a:bodyPr>
            <a:spAutoFit/>
          </a:bodyPr>
          <a:lstStyle/>
          <a:p>
            <a:pPr>
              <a:spcBef>
                <a:spcPct val="50000"/>
              </a:spcBef>
            </a:pPr>
            <a:r>
              <a:rPr lang="en-US" sz="4000" i="0" dirty="0" smtClean="0">
                <a:solidFill>
                  <a:schemeClr val="tx1"/>
                </a:solidFill>
                <a:latin typeface="Arial" pitchFamily="34" charset="0"/>
              </a:rPr>
              <a:t>23. Which of the following cell structures is found in plant cells but not in animal cells?</a:t>
            </a:r>
          </a:p>
          <a:p>
            <a:pPr marL="742950" indent="-742950">
              <a:spcBef>
                <a:spcPct val="50000"/>
              </a:spcBef>
              <a:buAutoNum type="alphaLcPeriod"/>
            </a:pPr>
            <a:r>
              <a:rPr lang="en-US" sz="4000" i="0" dirty="0" smtClean="0">
                <a:solidFill>
                  <a:schemeClr val="tx1"/>
                </a:solidFill>
                <a:latin typeface="Arial" pitchFamily="34" charset="0"/>
              </a:rPr>
              <a:t>Nucleus</a:t>
            </a:r>
          </a:p>
          <a:p>
            <a:pPr marL="742950" indent="-742950">
              <a:spcBef>
                <a:spcPct val="50000"/>
              </a:spcBef>
              <a:buAutoNum type="alphaLcPeriod"/>
            </a:pPr>
            <a:r>
              <a:rPr lang="en-US" sz="4000" i="0" dirty="0" smtClean="0">
                <a:solidFill>
                  <a:schemeClr val="tx1"/>
                </a:solidFill>
                <a:latin typeface="Arial" pitchFamily="34" charset="0"/>
              </a:rPr>
              <a:t>Cytoplasm</a:t>
            </a:r>
          </a:p>
          <a:p>
            <a:pPr marL="742950" indent="-742950">
              <a:spcBef>
                <a:spcPct val="50000"/>
              </a:spcBef>
              <a:buAutoNum type="alphaLcPeriod"/>
            </a:pPr>
            <a:r>
              <a:rPr lang="en-US" sz="4000" i="0" dirty="0" smtClean="0">
                <a:solidFill>
                  <a:schemeClr val="tx1"/>
                </a:solidFill>
                <a:latin typeface="Arial" pitchFamily="34" charset="0"/>
              </a:rPr>
              <a:t>Cell membrane</a:t>
            </a:r>
          </a:p>
          <a:p>
            <a:pPr marL="742950" indent="-742950">
              <a:spcBef>
                <a:spcPct val="50000"/>
              </a:spcBef>
              <a:buAutoNum type="alphaLcPeriod"/>
            </a:pPr>
            <a:r>
              <a:rPr lang="en-US" sz="4000" i="0" dirty="0" smtClean="0">
                <a:solidFill>
                  <a:schemeClr val="tx1"/>
                </a:solidFill>
                <a:latin typeface="Arial" pitchFamily="34" charset="0"/>
              </a:rPr>
              <a:t>Chloroplast</a:t>
            </a:r>
            <a:endParaRPr lang="en-US" sz="40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8914"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8915" name="Text Box 10"/>
          <p:cNvSpPr txBox="1">
            <a:spLocks noChangeArrowheads="1"/>
          </p:cNvSpPr>
          <p:nvPr/>
        </p:nvSpPr>
        <p:spPr bwMode="auto">
          <a:xfrm>
            <a:off x="1279525" y="866775"/>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d. chloroplast</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cont. for </a:t>
            </a:r>
            <a:r>
              <a:rPr lang="en-US" sz="4400" b="0" i="0" u="sng" dirty="0">
                <a:latin typeface="Arial Rounded MT Bold" pitchFamily="34" charset="0"/>
              </a:rPr>
              <a:t>$300</a:t>
            </a:r>
          </a:p>
        </p:txBody>
      </p:sp>
      <p:sp>
        <p:nvSpPr>
          <p:cNvPr id="40962" name="Text Box 6"/>
          <p:cNvSpPr txBox="1">
            <a:spLocks noChangeArrowheads="1"/>
          </p:cNvSpPr>
          <p:nvPr/>
        </p:nvSpPr>
        <p:spPr bwMode="auto">
          <a:xfrm>
            <a:off x="822325" y="990600"/>
            <a:ext cx="9601200" cy="4708981"/>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24. Details of cellular structures are most easily seen</a:t>
            </a:r>
          </a:p>
          <a:p>
            <a:pPr marL="514350" indent="-514350">
              <a:spcBef>
                <a:spcPct val="50000"/>
              </a:spcBef>
              <a:buAutoNum type="alphaLcPeriod"/>
            </a:pPr>
            <a:r>
              <a:rPr lang="en-US" sz="3200" i="0" dirty="0" smtClean="0">
                <a:solidFill>
                  <a:schemeClr val="tx1"/>
                </a:solidFill>
                <a:latin typeface="Arial" pitchFamily="34" charset="0"/>
              </a:rPr>
              <a:t>Using the naked eye</a:t>
            </a:r>
          </a:p>
          <a:p>
            <a:pPr marL="742950" indent="-742950">
              <a:spcBef>
                <a:spcPct val="50000"/>
              </a:spcBef>
              <a:buAutoNum type="alphaLcPeriod"/>
            </a:pPr>
            <a:r>
              <a:rPr lang="en-US" sz="3200" i="0" dirty="0" smtClean="0">
                <a:solidFill>
                  <a:schemeClr val="tx1"/>
                </a:solidFill>
                <a:latin typeface="Arial" pitchFamily="34" charset="0"/>
              </a:rPr>
              <a:t>Using safety goggles</a:t>
            </a:r>
          </a:p>
          <a:p>
            <a:pPr marL="742950" indent="-742950">
              <a:spcBef>
                <a:spcPct val="50000"/>
              </a:spcBef>
              <a:buAutoNum type="alphaLcPeriod"/>
            </a:pPr>
            <a:r>
              <a:rPr lang="en-US" sz="3200" i="0" dirty="0" smtClean="0">
                <a:solidFill>
                  <a:schemeClr val="tx1"/>
                </a:solidFill>
                <a:latin typeface="Arial" pitchFamily="34" charset="0"/>
              </a:rPr>
              <a:t>Through a microscope</a:t>
            </a:r>
          </a:p>
          <a:p>
            <a:pPr marL="742950" indent="-742950">
              <a:spcBef>
                <a:spcPct val="50000"/>
              </a:spcBef>
              <a:buAutoNum type="alphaLcPeriod"/>
            </a:pPr>
            <a:r>
              <a:rPr lang="en-US" sz="3200" i="0" dirty="0" smtClean="0">
                <a:solidFill>
                  <a:schemeClr val="tx1"/>
                </a:solidFill>
                <a:latin typeface="Arial" pitchFamily="34" charset="0"/>
              </a:rPr>
              <a:t>Through a telescope</a:t>
            </a:r>
            <a:r>
              <a:rPr lang="en-US" sz="4400" i="0" dirty="0">
                <a:solidFill>
                  <a:schemeClr val="tx1"/>
                </a:solidFill>
                <a:latin typeface="Arial" pitchFamily="34" charset="0"/>
              </a:rPr>
              <a:t/>
            </a:r>
            <a:br>
              <a:rPr lang="en-US" sz="4400" i="0" dirty="0">
                <a:solidFill>
                  <a:schemeClr val="tx1"/>
                </a:solidFill>
                <a:latin typeface="Arial" pitchFamily="34" charset="0"/>
              </a:rPr>
            </a:b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5" name="Object 1024"/>
          <p:cNvGraphicFramePr>
            <a:graphicFrameLocks noChangeAspect="1"/>
          </p:cNvGraphicFramePr>
          <p:nvPr/>
        </p:nvGraphicFramePr>
        <p:xfrm>
          <a:off x="850900" y="1066800"/>
          <a:ext cx="3943350" cy="4267200"/>
        </p:xfrm>
        <a:graphic>
          <a:graphicData uri="http://schemas.openxmlformats.org/presentationml/2006/ole">
            <p:oleObj spid="_x0000_s6150" name="Clip" r:id="rId4" imgW="3206692" imgH="3470945" progId="">
              <p:embed/>
            </p:oleObj>
          </a:graphicData>
        </a:graphic>
      </p:graphicFrame>
      <p:sp>
        <p:nvSpPr>
          <p:cNvPr id="6146" name="Text Box 5"/>
          <p:cNvSpPr txBox="1">
            <a:spLocks noChangeArrowheads="1"/>
          </p:cNvSpPr>
          <p:nvPr/>
        </p:nvSpPr>
        <p:spPr bwMode="auto">
          <a:xfrm>
            <a:off x="4572000" y="1936750"/>
            <a:ext cx="5486400" cy="2530475"/>
          </a:xfrm>
          <a:prstGeom prst="rect">
            <a:avLst/>
          </a:prstGeom>
          <a:noFill/>
          <a:ln w="9525">
            <a:noFill/>
            <a:miter lim="800000"/>
            <a:headEnd/>
            <a:tailEnd/>
          </a:ln>
        </p:spPr>
        <p:txBody>
          <a:bodyPr>
            <a:spAutoFit/>
          </a:bodyPr>
          <a:lstStyle/>
          <a:p>
            <a:pPr>
              <a:spcBef>
                <a:spcPct val="50000"/>
              </a:spcBef>
            </a:pPr>
            <a:r>
              <a:rPr lang="en-US" sz="8000" i="0">
                <a:solidFill>
                  <a:schemeClr val="tx1"/>
                </a:solidFill>
                <a:latin typeface="Arial" pitchFamily="34" charset="0"/>
              </a:rPr>
              <a:t>Don</a:t>
            </a:r>
            <a:r>
              <a:rPr lang="ja-JP" altLang="en-US" sz="8000" i="0">
                <a:solidFill>
                  <a:schemeClr val="tx1"/>
                </a:solidFill>
                <a:latin typeface="Arial" pitchFamily="34" charset="0"/>
              </a:rPr>
              <a:t>’</a:t>
            </a:r>
            <a:r>
              <a:rPr lang="en-US" altLang="ja-JP" sz="8000" i="0">
                <a:solidFill>
                  <a:schemeClr val="tx1"/>
                </a:solidFill>
                <a:latin typeface="Arial" pitchFamily="34" charset="0"/>
              </a:rPr>
              <a:t>t   Forget...</a:t>
            </a:r>
            <a:endParaRPr lang="en-US" sz="2400" b="0" i="0">
              <a:solidFill>
                <a:schemeClr val="tx1"/>
              </a:solidFill>
            </a:endParaRPr>
          </a:p>
        </p:txBody>
      </p:sp>
      <p:sp>
        <p:nvSpPr>
          <p:cNvPr id="6147" name="Text Box 6"/>
          <p:cNvSpPr txBox="1">
            <a:spLocks noChangeArrowheads="1"/>
          </p:cNvSpPr>
          <p:nvPr/>
        </p:nvSpPr>
        <p:spPr bwMode="auto">
          <a:xfrm>
            <a:off x="3382963" y="625475"/>
            <a:ext cx="7589837" cy="1311275"/>
          </a:xfrm>
          <a:prstGeom prst="rect">
            <a:avLst/>
          </a:prstGeom>
          <a:noFill/>
          <a:ln w="9525">
            <a:noFill/>
            <a:miter lim="800000"/>
            <a:headEnd/>
            <a:tailEnd/>
          </a:ln>
        </p:spPr>
        <p:txBody>
          <a:bodyPr>
            <a:spAutoFit/>
          </a:bodyPr>
          <a:lstStyle/>
          <a:p>
            <a:pPr algn="l">
              <a:spcBef>
                <a:spcPct val="50000"/>
              </a:spcBef>
            </a:pPr>
            <a:r>
              <a:rPr lang="en-US" sz="8000" i="0">
                <a:solidFill>
                  <a:schemeClr val="tx1"/>
                </a:solidFill>
                <a:latin typeface="Arial" pitchFamily="34" charset="0"/>
              </a:rPr>
              <a:t>Contestants</a:t>
            </a:r>
            <a:endParaRPr lang="en-US" sz="2400" b="0" i="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3">
            <a:hlinkClick r:id="rId3" action="ppaction://hlinksldjump" highlightClick="1"/>
          </p:cNvPr>
          <p:cNvSpPr>
            <a:spLocks noChangeArrowheads="1"/>
          </p:cNvSpPr>
          <p:nvPr/>
        </p:nvSpPr>
        <p:spPr bwMode="auto">
          <a:xfrm>
            <a:off x="9601200" y="4989513"/>
            <a:ext cx="1189038" cy="1046162"/>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3010" name="Text Box 4"/>
          <p:cNvSpPr txBox="1">
            <a:spLocks noChangeArrowheads="1"/>
          </p:cNvSpPr>
          <p:nvPr/>
        </p:nvSpPr>
        <p:spPr bwMode="auto">
          <a:xfrm>
            <a:off x="9326563" y="6035675"/>
            <a:ext cx="1646237"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3011" name="Text Box 8"/>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marL="742950" indent="-742950">
              <a:spcBef>
                <a:spcPct val="50000"/>
              </a:spcBef>
            </a:pPr>
            <a:r>
              <a:rPr lang="en-US" sz="4400" i="0" dirty="0" smtClean="0">
                <a:solidFill>
                  <a:schemeClr val="tx1"/>
                </a:solidFill>
                <a:latin typeface="Arial" pitchFamily="34" charset="0"/>
              </a:rPr>
              <a:t>c. Through a microscope</a:t>
            </a:r>
            <a:endParaRPr lang="en-US" sz="44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45058"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cont. for </a:t>
            </a:r>
            <a:r>
              <a:rPr lang="en-US" sz="4400" b="0" i="0" u="sng" dirty="0">
                <a:latin typeface="Arial Rounded MT Bold" pitchFamily="34" charset="0"/>
              </a:rPr>
              <a:t>$400</a:t>
            </a:r>
          </a:p>
        </p:txBody>
      </p:sp>
      <p:sp>
        <p:nvSpPr>
          <p:cNvPr id="45059" name="Text Box 9"/>
          <p:cNvSpPr txBox="1">
            <a:spLocks noChangeArrowheads="1"/>
          </p:cNvSpPr>
          <p:nvPr/>
        </p:nvSpPr>
        <p:spPr bwMode="auto">
          <a:xfrm>
            <a:off x="822325" y="1219200"/>
            <a:ext cx="9601200" cy="5078313"/>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7. What do the rod-like green structures with in the Euglena allow the organism to do?</a:t>
            </a:r>
          </a:p>
          <a:p>
            <a:pPr marL="742950" indent="-742950">
              <a:spcBef>
                <a:spcPct val="50000"/>
              </a:spcBef>
              <a:buAutoNum type="alphaLcPeriod"/>
            </a:pPr>
            <a:r>
              <a:rPr lang="en-US" sz="3600" i="0" dirty="0" smtClean="0">
                <a:solidFill>
                  <a:schemeClr val="tx1"/>
                </a:solidFill>
                <a:latin typeface="Arial" pitchFamily="34" charset="0"/>
              </a:rPr>
              <a:t>Exist in a colony</a:t>
            </a:r>
          </a:p>
          <a:p>
            <a:pPr marL="742950" indent="-742950">
              <a:spcBef>
                <a:spcPct val="50000"/>
              </a:spcBef>
              <a:buAutoNum type="alphaLcPeriod"/>
            </a:pPr>
            <a:r>
              <a:rPr lang="en-US" sz="3600" i="0" dirty="0" smtClean="0">
                <a:solidFill>
                  <a:schemeClr val="tx1"/>
                </a:solidFill>
                <a:latin typeface="Arial" pitchFamily="34" charset="0"/>
              </a:rPr>
              <a:t>Use its cilia to fight other organisms</a:t>
            </a:r>
          </a:p>
          <a:p>
            <a:pPr marL="742950" indent="-742950">
              <a:spcBef>
                <a:spcPct val="50000"/>
              </a:spcBef>
              <a:buAutoNum type="alphaLcPeriod"/>
            </a:pPr>
            <a:r>
              <a:rPr lang="en-US" sz="3600" i="0" dirty="0" smtClean="0">
                <a:solidFill>
                  <a:schemeClr val="tx1"/>
                </a:solidFill>
                <a:latin typeface="Arial" pitchFamily="34" charset="0"/>
              </a:rPr>
              <a:t>Move from one place to another</a:t>
            </a:r>
          </a:p>
          <a:p>
            <a:pPr marL="742950" indent="-742950">
              <a:spcBef>
                <a:spcPct val="50000"/>
              </a:spcBef>
              <a:buAutoNum type="alphaLcPeriod"/>
            </a:pPr>
            <a:r>
              <a:rPr lang="en-US" sz="3600" i="0" dirty="0" smtClean="0">
                <a:solidFill>
                  <a:schemeClr val="tx1"/>
                </a:solidFill>
                <a:latin typeface="Arial" pitchFamily="34" charset="0"/>
              </a:rPr>
              <a:t>Use sunlight to make food</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47106"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7107"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7108" name="Text Box 14"/>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d. Use sunlight to make food</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cont. for </a:t>
            </a:r>
            <a:r>
              <a:rPr lang="en-US" sz="4400" b="0" i="0" u="sng" dirty="0">
                <a:latin typeface="Arial Rounded MT Bold" pitchFamily="34" charset="0"/>
              </a:rPr>
              <a:t>$500</a:t>
            </a:r>
          </a:p>
        </p:txBody>
      </p:sp>
      <p:sp>
        <p:nvSpPr>
          <p:cNvPr id="49154" name="Text Box 7"/>
          <p:cNvSpPr txBox="1">
            <a:spLocks noChangeArrowheads="1"/>
          </p:cNvSpPr>
          <p:nvPr/>
        </p:nvSpPr>
        <p:spPr bwMode="auto">
          <a:xfrm>
            <a:off x="822325" y="1219200"/>
            <a:ext cx="9601200" cy="5078313"/>
          </a:xfrm>
          <a:prstGeom prst="rect">
            <a:avLst/>
          </a:prstGeom>
          <a:noFill/>
          <a:ln w="9525">
            <a:noFill/>
            <a:miter lim="800000"/>
            <a:headEnd/>
            <a:tailEnd/>
          </a:ln>
        </p:spPr>
        <p:txBody>
          <a:bodyPr>
            <a:spAutoFit/>
          </a:bodyPr>
          <a:lstStyle/>
          <a:p>
            <a:pPr>
              <a:spcBef>
                <a:spcPct val="50000"/>
              </a:spcBef>
            </a:pPr>
            <a:r>
              <a:rPr lang="en-US" sz="2400" i="0" dirty="0" smtClean="0">
                <a:solidFill>
                  <a:schemeClr val="tx1"/>
                </a:solidFill>
                <a:latin typeface="Arial" pitchFamily="34" charset="0"/>
              </a:rPr>
              <a:t>9. During science class, a group of students went on a field trip to a nearby pond where they collected samples of pond water and pond plants. The students used a microscope to study cells in their samples. They also took samples of their own cheek cells and studied them using the microscope. The results are shown in the table.</a:t>
            </a:r>
          </a:p>
          <a:p>
            <a:pPr>
              <a:spcBef>
                <a:spcPct val="50000"/>
              </a:spcBef>
            </a:pPr>
            <a:endParaRPr lang="en-US" sz="2400" i="0" dirty="0" smtClean="0">
              <a:solidFill>
                <a:schemeClr val="tx1"/>
              </a:solidFill>
              <a:latin typeface="Arial" pitchFamily="34" charset="0"/>
            </a:endParaRPr>
          </a:p>
          <a:p>
            <a:pPr>
              <a:spcBef>
                <a:spcPct val="50000"/>
              </a:spcBef>
            </a:pPr>
            <a:r>
              <a:rPr lang="en-US" sz="2400" i="0" dirty="0" smtClean="0">
                <a:solidFill>
                  <a:schemeClr val="tx1"/>
                </a:solidFill>
                <a:latin typeface="Arial" pitchFamily="34" charset="0"/>
              </a:rPr>
              <a:t>Looking at the chart provided, the students need to develop a classification scheme to distinguish plant and animal cells. The presence of which of the following structures/organelles would be most useful for this purpose?</a:t>
            </a:r>
          </a:p>
          <a:p>
            <a:pPr>
              <a:spcBef>
                <a:spcPct val="50000"/>
              </a:spcBef>
            </a:pPr>
            <a:r>
              <a:rPr lang="en-US" sz="2400" i="0" dirty="0" smtClean="0">
                <a:solidFill>
                  <a:schemeClr val="tx1"/>
                </a:solidFill>
                <a:latin typeface="Arial" pitchFamily="34" charset="0"/>
              </a:rPr>
              <a:t>a. Cell Wall	b. Plasma Membrane	c. Vacuole	d. Nucleus</a:t>
            </a:r>
          </a:p>
        </p:txBody>
      </p:sp>
    </p:spTree>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51202" name="Text Box 7"/>
          <p:cNvSpPr txBox="1">
            <a:spLocks noChangeArrowheads="1"/>
          </p:cNvSpPr>
          <p:nvPr/>
        </p:nvSpPr>
        <p:spPr bwMode="auto">
          <a:xfrm>
            <a:off x="2378075" y="3886200"/>
            <a:ext cx="3657600" cy="457200"/>
          </a:xfrm>
          <a:prstGeom prst="rect">
            <a:avLst/>
          </a:prstGeom>
          <a:noFill/>
          <a:ln w="9525">
            <a:noFill/>
            <a:miter lim="800000"/>
            <a:headEnd/>
            <a:tailEnd/>
          </a:ln>
        </p:spPr>
        <p:txBody>
          <a:bodyPr>
            <a:spAutoFit/>
          </a:bodyPr>
          <a:lstStyle/>
          <a:p>
            <a:pPr algn="l">
              <a:spcBef>
                <a:spcPct val="50000"/>
              </a:spcBef>
            </a:pPr>
            <a:endParaRPr lang="en-US" sz="2400" b="0" i="0">
              <a:solidFill>
                <a:schemeClr val="tx1"/>
              </a:solidFill>
            </a:endParaRPr>
          </a:p>
        </p:txBody>
      </p:sp>
      <p:sp>
        <p:nvSpPr>
          <p:cNvPr id="51203" name="AutoShape 10">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1204" name="Text Box 11"/>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1205" name="Text Box 12"/>
          <p:cNvSpPr txBox="1">
            <a:spLocks noChangeArrowheads="1"/>
          </p:cNvSpPr>
          <p:nvPr/>
        </p:nvSpPr>
        <p:spPr bwMode="auto">
          <a:xfrm>
            <a:off x="1279525" y="838200"/>
            <a:ext cx="8042275" cy="584775"/>
          </a:xfrm>
          <a:prstGeom prst="rect">
            <a:avLst/>
          </a:prstGeom>
          <a:noFill/>
          <a:ln w="9525">
            <a:noFill/>
            <a:miter lim="800000"/>
            <a:headEnd/>
            <a:tailEnd/>
          </a:ln>
        </p:spPr>
        <p:txBody>
          <a:bodyPr>
            <a:spAutoFit/>
          </a:bodyPr>
          <a:lstStyle/>
          <a:p>
            <a:pPr marL="914400" indent="-914400">
              <a:spcBef>
                <a:spcPct val="50000"/>
              </a:spcBef>
            </a:pPr>
            <a:r>
              <a:rPr lang="en-US" sz="3200" i="0" dirty="0" smtClean="0">
                <a:solidFill>
                  <a:schemeClr val="tx1"/>
                </a:solidFill>
                <a:latin typeface="Arial" pitchFamily="34" charset="0"/>
                <a:cs typeface="Arial" pitchFamily="34" charset="0"/>
              </a:rPr>
              <a:t>a. Cell Wall</a:t>
            </a:r>
            <a:endParaRPr lang="en-US" sz="32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Unicellular Organisms for </a:t>
            </a:r>
            <a:r>
              <a:rPr lang="en-US" sz="4400" b="0" i="0" u="sng" dirty="0">
                <a:latin typeface="Arial Rounded MT Bold" pitchFamily="34" charset="0"/>
              </a:rPr>
              <a:t>$100</a:t>
            </a:r>
          </a:p>
        </p:txBody>
      </p:sp>
      <p:sp>
        <p:nvSpPr>
          <p:cNvPr id="36870" name="Text Box 6"/>
          <p:cNvSpPr txBox="1">
            <a:spLocks noChangeArrowheads="1"/>
          </p:cNvSpPr>
          <p:nvPr/>
        </p:nvSpPr>
        <p:spPr bwMode="auto">
          <a:xfrm>
            <a:off x="822325" y="1066800"/>
            <a:ext cx="9601200" cy="4154984"/>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4. Fill in the blanks with the answer that correctly completes the sentence below. ___________ and ____________ can only obtain food through consuming other organisms.</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6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529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5299" name="Text Box 9"/>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Amoeba and paramecium</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Unicellular Organisms for </a:t>
            </a:r>
            <a:r>
              <a:rPr lang="en-US" altLang="ja-JP" sz="4400" b="0" i="0" u="sng" dirty="0">
                <a:latin typeface="Arial Rounded MT Bold" pitchFamily="34" charset="0"/>
              </a:rPr>
              <a:t>$200</a:t>
            </a:r>
            <a:endParaRPr lang="en-US" sz="4400" b="0" i="0" u="sng" dirty="0">
              <a:latin typeface="Arial Rounded MT Bold" pitchFamily="34" charset="0"/>
            </a:endParaRPr>
          </a:p>
        </p:txBody>
      </p:sp>
      <p:sp>
        <p:nvSpPr>
          <p:cNvPr id="57346" name="Text Box 7"/>
          <p:cNvSpPr txBox="1">
            <a:spLocks noChangeArrowheads="1"/>
          </p:cNvSpPr>
          <p:nvPr/>
        </p:nvSpPr>
        <p:spPr bwMode="auto">
          <a:xfrm>
            <a:off x="533400" y="1219200"/>
            <a:ext cx="9890125" cy="3970318"/>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5. Single-celled organisms may move using:</a:t>
            </a:r>
          </a:p>
          <a:p>
            <a:pPr marL="742950" indent="-742950">
              <a:spcBef>
                <a:spcPct val="50000"/>
              </a:spcBef>
              <a:buAutoNum type="alphaLcPeriod"/>
            </a:pPr>
            <a:r>
              <a:rPr lang="en-US" sz="3600" i="0" dirty="0" smtClean="0">
                <a:solidFill>
                  <a:schemeClr val="tx1"/>
                </a:solidFill>
                <a:latin typeface="Arial" pitchFamily="34" charset="0"/>
              </a:rPr>
              <a:t>Cilia</a:t>
            </a:r>
          </a:p>
          <a:p>
            <a:pPr marL="742950" indent="-742950">
              <a:spcBef>
                <a:spcPct val="50000"/>
              </a:spcBef>
              <a:buAutoNum type="alphaLcPeriod"/>
            </a:pPr>
            <a:r>
              <a:rPr lang="en-US" sz="3600" i="0" dirty="0" smtClean="0">
                <a:solidFill>
                  <a:schemeClr val="tx1"/>
                </a:solidFill>
                <a:latin typeface="Arial" pitchFamily="34" charset="0"/>
              </a:rPr>
              <a:t>Flagellum</a:t>
            </a:r>
          </a:p>
          <a:p>
            <a:pPr marL="742950" indent="-742950">
              <a:spcBef>
                <a:spcPct val="50000"/>
              </a:spcBef>
              <a:buAutoNum type="alphaLcPeriod"/>
            </a:pPr>
            <a:r>
              <a:rPr lang="en-US" sz="3600" i="0" dirty="0" err="1" smtClean="0">
                <a:solidFill>
                  <a:schemeClr val="tx1"/>
                </a:solidFill>
                <a:latin typeface="Arial" pitchFamily="34" charset="0"/>
              </a:rPr>
              <a:t>Pseudopods</a:t>
            </a:r>
            <a:endParaRPr lang="en-US" sz="3600" i="0" dirty="0" smtClean="0">
              <a:solidFill>
                <a:schemeClr val="tx1"/>
              </a:solidFill>
              <a:latin typeface="Arial" pitchFamily="34" charset="0"/>
            </a:endParaRPr>
          </a:p>
          <a:p>
            <a:pPr marL="742950" indent="-742950">
              <a:spcBef>
                <a:spcPct val="50000"/>
              </a:spcBef>
              <a:buAutoNum type="alphaLcPeriod"/>
            </a:pPr>
            <a:r>
              <a:rPr lang="en-US" sz="3600" i="0" dirty="0" smtClean="0">
                <a:solidFill>
                  <a:schemeClr val="tx1"/>
                </a:solidFill>
                <a:latin typeface="Arial" pitchFamily="34" charset="0"/>
              </a:rPr>
              <a:t>All of these</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9394"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9395" name="Text Box 9"/>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d. All of these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Unicellular Organisms for </a:t>
            </a:r>
            <a:r>
              <a:rPr lang="en-US" altLang="ja-JP" sz="4400" b="0" i="0" u="sng" dirty="0">
                <a:latin typeface="Arial Rounded MT Bold" pitchFamily="34" charset="0"/>
              </a:rPr>
              <a:t>$300</a:t>
            </a:r>
            <a:endParaRPr lang="en-US" sz="4400" b="0" i="0" u="sng" dirty="0">
              <a:latin typeface="Arial Rounded MT Bold" pitchFamily="34" charset="0"/>
            </a:endParaRPr>
          </a:p>
        </p:txBody>
      </p:sp>
      <p:sp>
        <p:nvSpPr>
          <p:cNvPr id="61442" name="Text Box 8"/>
          <p:cNvSpPr txBox="1">
            <a:spLocks noChangeArrowheads="1"/>
          </p:cNvSpPr>
          <p:nvPr/>
        </p:nvSpPr>
        <p:spPr bwMode="auto">
          <a:xfrm>
            <a:off x="822325" y="1219200"/>
            <a:ext cx="9601200" cy="1200329"/>
          </a:xfrm>
          <a:prstGeom prst="rect">
            <a:avLst/>
          </a:prstGeom>
          <a:noFill/>
          <a:ln w="9525">
            <a:noFill/>
            <a:miter lim="800000"/>
            <a:headEnd/>
            <a:tailEnd/>
          </a:ln>
        </p:spPr>
        <p:txBody>
          <a:bodyPr>
            <a:spAutoFit/>
          </a:bodyPr>
          <a:lstStyle/>
          <a:p>
            <a:pPr>
              <a:spcBef>
                <a:spcPct val="50000"/>
              </a:spcBef>
            </a:pPr>
            <a:r>
              <a:rPr lang="en-US" sz="3600" b="0" i="0" baseline="30000" dirty="0" smtClean="0">
                <a:solidFill>
                  <a:schemeClr val="tx1"/>
                </a:solidFill>
                <a:latin typeface="Arial" pitchFamily="34" charset="0"/>
              </a:rPr>
              <a:t>.</a:t>
            </a:r>
            <a:r>
              <a:rPr lang="en-US" sz="3600" b="0" i="0" dirty="0" smtClean="0">
                <a:solidFill>
                  <a:schemeClr val="tx1"/>
                </a:solidFill>
                <a:latin typeface="Arial" pitchFamily="34" charset="0"/>
              </a:rPr>
              <a:t> 6. A </a:t>
            </a:r>
            <a:r>
              <a:rPr lang="en-US" sz="3600" b="0" i="0" dirty="0" err="1" smtClean="0">
                <a:solidFill>
                  <a:schemeClr val="tx1"/>
                </a:solidFill>
                <a:latin typeface="Arial" pitchFamily="34" charset="0"/>
              </a:rPr>
              <a:t>protist</a:t>
            </a:r>
            <a:r>
              <a:rPr lang="en-US" sz="3600" b="0" i="0" dirty="0" smtClean="0">
                <a:solidFill>
                  <a:schemeClr val="tx1"/>
                </a:solidFill>
                <a:latin typeface="Arial" pitchFamily="34" charset="0"/>
              </a:rPr>
              <a:t> that uses a flagellum to move is called a(n) ____________________.</a:t>
            </a:r>
            <a:endParaRPr lang="en-US" sz="4000" b="0" i="0" baseline="3000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85725" y="533400"/>
            <a:ext cx="10790238" cy="2895600"/>
          </a:xfrm>
        </p:spPr>
        <p:txBody>
          <a:bodyPr/>
          <a:lstStyle/>
          <a:p>
            <a:r>
              <a:rPr lang="en-US" sz="4800" smtClean="0">
                <a:solidFill>
                  <a:srgbClr val="0066FF"/>
                </a:solidFill>
                <a:latin typeface="Bernard MT Condensed" pitchFamily="18" charset="0"/>
                <a:ea typeface="ＭＳ Ｐゴシック" charset="-128"/>
              </a:rPr>
              <a:t>Although they give answers in the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form of questions on the TV show,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you do not need to do this. You do need to write your answers on your game board!</a:t>
            </a:r>
          </a:p>
        </p:txBody>
      </p:sp>
      <p:sp>
        <p:nvSpPr>
          <p:cNvPr id="186374" name="Rectangle 6"/>
          <p:cNvSpPr>
            <a:spLocks noChangeArrowheads="1"/>
          </p:cNvSpPr>
          <p:nvPr/>
        </p:nvSpPr>
        <p:spPr bwMode="auto">
          <a:xfrm>
            <a:off x="274638" y="4343400"/>
            <a:ext cx="10515600" cy="2057400"/>
          </a:xfrm>
          <a:prstGeom prst="rect">
            <a:avLst/>
          </a:prstGeom>
          <a:noFill/>
          <a:ln w="9525">
            <a:noFill/>
            <a:miter lim="800000"/>
            <a:headEnd/>
            <a:tailEnd/>
          </a:ln>
        </p:spPr>
        <p:txBody>
          <a:bodyPr anchor="ctr"/>
          <a:lstStyle/>
          <a:p>
            <a:r>
              <a:rPr lang="en-US" sz="5400" b="0" i="0">
                <a:solidFill>
                  <a:srgbClr val="0066FF"/>
                </a:solidFill>
                <a:latin typeface="Bernard MT Condensed" pitchFamily="18" charset="0"/>
              </a:rPr>
              <a:t>Keep track of your score …</a:t>
            </a:r>
            <a:br>
              <a:rPr lang="en-US" sz="5400" b="0" i="0">
                <a:solidFill>
                  <a:srgbClr val="0066FF"/>
                </a:solidFill>
                <a:latin typeface="Bernard MT Condensed" pitchFamily="18" charset="0"/>
              </a:rPr>
            </a:br>
            <a:r>
              <a:rPr lang="en-US" sz="5400" b="0" i="0">
                <a:solidFill>
                  <a:srgbClr val="0066FF"/>
                </a:solidFill>
                <a:latin typeface="Bernard MT Condensed" pitchFamily="18" charset="0"/>
              </a:rPr>
              <a:t>Add points for correct answers!</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349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349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3492"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Euglena</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Unicellular Organisms </a:t>
            </a:r>
            <a:r>
              <a:rPr lang="en-US" altLang="ja-JP" sz="4400" b="0" i="0" u="sng" dirty="0">
                <a:latin typeface="Arial Rounded MT Bold" pitchFamily="34" charset="0"/>
              </a:rPr>
              <a:t>for $400</a:t>
            </a:r>
            <a:endParaRPr lang="en-US" sz="4400" b="0" i="0" u="sng" dirty="0">
              <a:latin typeface="Arial Rounded MT Bold" pitchFamily="34" charset="0"/>
            </a:endParaRPr>
          </a:p>
        </p:txBody>
      </p:sp>
      <p:sp>
        <p:nvSpPr>
          <p:cNvPr id="4" name="TextBox 3"/>
          <p:cNvSpPr txBox="1"/>
          <p:nvPr/>
        </p:nvSpPr>
        <p:spPr>
          <a:xfrm>
            <a:off x="609600" y="1219200"/>
            <a:ext cx="9677400" cy="4832092"/>
          </a:xfrm>
          <a:prstGeom prst="rect">
            <a:avLst/>
          </a:prstGeom>
          <a:noFill/>
        </p:spPr>
        <p:txBody>
          <a:bodyPr wrap="square" rtlCol="0">
            <a:spAutoFit/>
          </a:bodyPr>
          <a:lstStyle/>
          <a:p>
            <a:r>
              <a:rPr lang="en-US" sz="4400" b="0" i="0" dirty="0" smtClean="0">
                <a:solidFill>
                  <a:schemeClr val="tx1"/>
                </a:solidFill>
                <a:latin typeface="Arial" pitchFamily="34" charset="0"/>
                <a:cs typeface="Arial" pitchFamily="34" charset="0"/>
              </a:rPr>
              <a:t>8. Some single-celled organisms are more similar to plants than animals because they can:</a:t>
            </a:r>
          </a:p>
          <a:p>
            <a:pPr marL="742950" indent="-742950">
              <a:buAutoNum type="alphaLcPeriod"/>
            </a:pPr>
            <a:r>
              <a:rPr lang="en-US" sz="4400" b="0" i="0" dirty="0" smtClean="0">
                <a:solidFill>
                  <a:schemeClr val="tx1"/>
                </a:solidFill>
                <a:latin typeface="Arial" pitchFamily="34" charset="0"/>
                <a:cs typeface="Arial" pitchFamily="34" charset="0"/>
              </a:rPr>
              <a:t>Move</a:t>
            </a:r>
          </a:p>
          <a:p>
            <a:pPr marL="742950" indent="-742950">
              <a:buAutoNum type="alphaLcPeriod"/>
            </a:pPr>
            <a:r>
              <a:rPr lang="en-US" sz="4400" b="0" i="0" dirty="0" smtClean="0">
                <a:solidFill>
                  <a:schemeClr val="tx1"/>
                </a:solidFill>
                <a:latin typeface="Arial" pitchFamily="34" charset="0"/>
                <a:cs typeface="Arial" pitchFamily="34" charset="0"/>
              </a:rPr>
              <a:t>Photosynthesize</a:t>
            </a:r>
          </a:p>
          <a:p>
            <a:pPr marL="742950" indent="-742950">
              <a:buAutoNum type="alphaLcPeriod"/>
            </a:pPr>
            <a:r>
              <a:rPr lang="en-US" sz="4400" b="0" i="0" dirty="0" smtClean="0">
                <a:solidFill>
                  <a:schemeClr val="tx1"/>
                </a:solidFill>
                <a:latin typeface="Arial" pitchFamily="34" charset="0"/>
                <a:cs typeface="Arial" pitchFamily="34" charset="0"/>
              </a:rPr>
              <a:t>Grow</a:t>
            </a:r>
          </a:p>
          <a:p>
            <a:pPr marL="742950" indent="-742950">
              <a:buAutoNum type="alphaLcPeriod"/>
            </a:pPr>
            <a:r>
              <a:rPr lang="en-US" sz="4400" b="0" i="0" dirty="0" smtClean="0">
                <a:solidFill>
                  <a:schemeClr val="tx1"/>
                </a:solidFill>
                <a:latin typeface="Arial" pitchFamily="34" charset="0"/>
                <a:cs typeface="Arial" pitchFamily="34" charset="0"/>
              </a:rPr>
              <a:t>Reproduce</a:t>
            </a:r>
            <a:endParaRPr lang="en-US" sz="4400" b="0" i="0" dirty="0">
              <a:solidFill>
                <a:schemeClr val="tx1"/>
              </a:solidFill>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7586"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7587"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7588"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b. photosynthesize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Unicellular Organisms for </a:t>
            </a:r>
            <a:r>
              <a:rPr lang="en-US" altLang="ja-JP" sz="4400" b="0" i="0" u="sng" dirty="0">
                <a:latin typeface="Arial Rounded MT Bold" pitchFamily="34" charset="0"/>
              </a:rPr>
              <a:t>$500</a:t>
            </a:r>
            <a:endParaRPr lang="en-US" sz="4400" b="0" i="0" u="sng" dirty="0">
              <a:latin typeface="Arial Rounded MT Bold" pitchFamily="34" charset="0"/>
            </a:endParaRPr>
          </a:p>
        </p:txBody>
      </p:sp>
      <p:sp>
        <p:nvSpPr>
          <p:cNvPr id="69634" name="Text Box 8"/>
          <p:cNvSpPr txBox="1">
            <a:spLocks noChangeArrowheads="1"/>
          </p:cNvSpPr>
          <p:nvPr/>
        </p:nvSpPr>
        <p:spPr bwMode="auto">
          <a:xfrm>
            <a:off x="609600" y="914400"/>
            <a:ext cx="9601200" cy="4493538"/>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10. According to the table provided, which pond organism shares the most characteristics with animals?</a:t>
            </a:r>
          </a:p>
          <a:p>
            <a:pPr>
              <a:spcBef>
                <a:spcPct val="50000"/>
              </a:spcBef>
            </a:pPr>
            <a:r>
              <a:rPr lang="en-US" sz="4400" i="0" dirty="0" smtClean="0">
                <a:solidFill>
                  <a:schemeClr val="tx1"/>
                </a:solidFill>
                <a:latin typeface="Arial" pitchFamily="34" charset="0"/>
              </a:rPr>
              <a:t>(See question 9 on study guide for the table.)</a:t>
            </a:r>
            <a:endParaRPr lang="en-US" sz="4400" dirty="0">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168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1683" name="Text Box 11"/>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cs typeface="Arial" pitchFamily="34" charset="0"/>
              </a:rPr>
              <a:t>Pond organism 2</a:t>
            </a:r>
            <a:endParaRPr lang="en-US" sz="44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3730"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Unicellular Organisms cont. for </a:t>
            </a:r>
            <a:r>
              <a:rPr lang="en-US" sz="4400" b="0" i="0" u="sng" dirty="0">
                <a:latin typeface="Arial Rounded MT Bold" pitchFamily="34" charset="0"/>
              </a:rPr>
              <a:t>$100</a:t>
            </a:r>
          </a:p>
        </p:txBody>
      </p:sp>
      <p:sp>
        <p:nvSpPr>
          <p:cNvPr id="73731" name="Text Box 6"/>
          <p:cNvSpPr txBox="1">
            <a:spLocks noChangeArrowheads="1"/>
          </p:cNvSpPr>
          <p:nvPr/>
        </p:nvSpPr>
        <p:spPr bwMode="auto">
          <a:xfrm>
            <a:off x="822325" y="1981201"/>
            <a:ext cx="9601200" cy="4154984"/>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14. What is your best explanation for the action occurring in the picture?</a:t>
            </a:r>
          </a:p>
          <a:p>
            <a:pPr>
              <a:spcBef>
                <a:spcPct val="50000"/>
              </a:spcBef>
            </a:pPr>
            <a:endParaRPr lang="en-US" sz="4400" i="0" dirty="0" smtClean="0">
              <a:solidFill>
                <a:schemeClr val="tx1"/>
              </a:solidFill>
              <a:latin typeface="Arial" pitchFamily="34" charset="0"/>
            </a:endParaRPr>
          </a:p>
          <a:p>
            <a:pPr>
              <a:spcBef>
                <a:spcPct val="50000"/>
              </a:spcBef>
            </a:pP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5778"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5779" name="Text Box 11"/>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An amoeba is engulfing its food.</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1026"/>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7826" name="Text Box 1028"/>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Unicellular Organisms cont. for </a:t>
            </a:r>
            <a:r>
              <a:rPr lang="en-US" sz="4400" b="0" i="0" u="sng" dirty="0">
                <a:latin typeface="Arial Rounded MT Bold" pitchFamily="34" charset="0"/>
              </a:rPr>
              <a:t>$200</a:t>
            </a:r>
          </a:p>
        </p:txBody>
      </p:sp>
      <p:sp>
        <p:nvSpPr>
          <p:cNvPr id="77827" name="Text Box 1030"/>
          <p:cNvSpPr txBox="1">
            <a:spLocks noChangeArrowheads="1"/>
          </p:cNvSpPr>
          <p:nvPr/>
        </p:nvSpPr>
        <p:spPr bwMode="auto">
          <a:xfrm>
            <a:off x="533400" y="1598950"/>
            <a:ext cx="10058400" cy="5016758"/>
          </a:xfrm>
          <a:prstGeom prst="rect">
            <a:avLst/>
          </a:prstGeom>
          <a:noFill/>
          <a:ln w="9525">
            <a:noFill/>
            <a:miter lim="800000"/>
            <a:headEnd/>
            <a:tailEnd/>
          </a:ln>
        </p:spPr>
        <p:txBody>
          <a:bodyPr wrap="square">
            <a:spAutoFit/>
          </a:bodyPr>
          <a:lstStyle/>
          <a:p>
            <a:pPr>
              <a:spcBef>
                <a:spcPct val="50000"/>
              </a:spcBef>
            </a:pPr>
            <a:r>
              <a:rPr lang="en-US" sz="3200" i="0" dirty="0" smtClean="0">
                <a:solidFill>
                  <a:schemeClr val="tx1"/>
                </a:solidFill>
                <a:latin typeface="Arial" pitchFamily="34" charset="0"/>
              </a:rPr>
              <a:t>15. Below is a list of functions performed by organisms. Examine the list, then answer the question that follows.</a:t>
            </a:r>
          </a:p>
          <a:p>
            <a:pPr>
              <a:spcBef>
                <a:spcPct val="50000"/>
              </a:spcBef>
            </a:pPr>
            <a:r>
              <a:rPr lang="en-US" sz="3200" i="0" dirty="0" smtClean="0">
                <a:solidFill>
                  <a:schemeClr val="tx1"/>
                </a:solidFill>
                <a:latin typeface="Arial" pitchFamily="34" charset="0"/>
              </a:rPr>
              <a:t>-Gas exchange -Stimulus response  -Reproduction</a:t>
            </a:r>
          </a:p>
          <a:p>
            <a:pPr>
              <a:spcBef>
                <a:spcPct val="50000"/>
              </a:spcBef>
              <a:buFontTx/>
              <a:buChar char="-"/>
            </a:pPr>
            <a:r>
              <a:rPr lang="en-US" sz="3200" i="0" dirty="0" smtClean="0">
                <a:solidFill>
                  <a:schemeClr val="tx1"/>
                </a:solidFill>
                <a:latin typeface="Arial" pitchFamily="34" charset="0"/>
              </a:rPr>
              <a:t>Intake of nutrients  - Disposal of wastes</a:t>
            </a:r>
          </a:p>
          <a:p>
            <a:pPr>
              <a:spcBef>
                <a:spcPct val="50000"/>
              </a:spcBef>
            </a:pPr>
            <a:r>
              <a:rPr lang="en-US" sz="3200" i="0" dirty="0" smtClean="0">
                <a:solidFill>
                  <a:schemeClr val="tx1"/>
                </a:solidFill>
                <a:latin typeface="Arial" pitchFamily="34" charset="0"/>
              </a:rPr>
              <a:t>How do these functions compare between single-celled and multi-celled organisms?</a:t>
            </a:r>
          </a:p>
          <a:p>
            <a:pPr>
              <a:spcBef>
                <a:spcPct val="50000"/>
              </a:spcBef>
            </a:pPr>
            <a:r>
              <a:rPr lang="en-US" sz="3200" i="0" dirty="0" smtClean="0">
                <a:solidFill>
                  <a:schemeClr val="tx1"/>
                </a:solidFill>
                <a:latin typeface="Arial" pitchFamily="34" charset="0"/>
              </a:rPr>
              <a:t>(see study guide for answer choices) </a:t>
            </a:r>
            <a:endParaRPr lang="en-US" sz="32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7987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987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9876" name="Text Box 9"/>
          <p:cNvSpPr txBox="1">
            <a:spLocks noChangeArrowheads="1"/>
          </p:cNvSpPr>
          <p:nvPr/>
        </p:nvSpPr>
        <p:spPr bwMode="auto">
          <a:xfrm>
            <a:off x="1279525" y="838200"/>
            <a:ext cx="8778875" cy="3477875"/>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latin typeface="Arial" pitchFamily="34" charset="0"/>
              </a:rPr>
              <a:t>A. Single-celled organisms must perform all of these functions with one cell, while multi-celled organisms can have specialized cells for different functions.</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1922"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Unicellular Organisms cont. for </a:t>
            </a:r>
            <a:r>
              <a:rPr lang="en-US" sz="4400" b="0" i="0" u="sng" dirty="0">
                <a:latin typeface="Arial Rounded MT Bold" pitchFamily="34" charset="0"/>
              </a:rPr>
              <a:t>$300</a:t>
            </a:r>
          </a:p>
        </p:txBody>
      </p:sp>
      <p:sp>
        <p:nvSpPr>
          <p:cNvPr id="154630" name="Text Box 6"/>
          <p:cNvSpPr txBox="1">
            <a:spLocks noChangeArrowheads="1"/>
          </p:cNvSpPr>
          <p:nvPr/>
        </p:nvSpPr>
        <p:spPr bwMode="auto">
          <a:xfrm>
            <a:off x="822325" y="1981200"/>
            <a:ext cx="9601200" cy="3693319"/>
          </a:xfrm>
          <a:prstGeom prst="rect">
            <a:avLst/>
          </a:prstGeom>
          <a:noFill/>
          <a:ln w="9525">
            <a:noFill/>
            <a:miter lim="800000"/>
            <a:headEnd/>
            <a:tailEnd/>
          </a:ln>
        </p:spPr>
        <p:txBody>
          <a:bodyPr wrap="square">
            <a:spAutoFit/>
          </a:bodyPr>
          <a:lstStyle/>
          <a:p>
            <a:pPr>
              <a:spcBef>
                <a:spcPct val="50000"/>
              </a:spcBef>
            </a:pPr>
            <a:r>
              <a:rPr lang="en-US" sz="3600" i="0" dirty="0" smtClean="0">
                <a:solidFill>
                  <a:schemeClr val="tx1"/>
                </a:solidFill>
                <a:latin typeface="Arial" pitchFamily="34" charset="0"/>
              </a:rPr>
              <a:t>20. The name Euglena is derived from two Greek words meaning “good eyeball.” This name refers to the presence of a reddish eyespot on the euglena’s body. What does this eyespot help the euglena find?</a:t>
            </a:r>
          </a:p>
          <a:p>
            <a:pPr>
              <a:spcBef>
                <a:spcPct val="50000"/>
              </a:spcBef>
            </a:pP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4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7" name="THINKT~1.WAV">
            <a:hlinkClick r:id="" action="ppaction://media"/>
          </p:cNvPr>
          <p:cNvPicPr>
            <a:picLocks noRot="1" noChangeAspect="1" noChangeArrowheads="1"/>
          </p:cNvPicPr>
          <p:nvPr>
            <a:audioFile r:link="rId2"/>
            <p:extLst>
              <p:ext uri="{DAA4B4D4-6D71-4841-9C94-3DE7FCFB9230}">
                <p14:media xmlns="" xmlns:p14="http://schemas.microsoft.com/office/powerpoint/2010/main" r:link="rId5"/>
              </p:ext>
            </p:extLst>
          </p:nvPr>
        </p:nvPicPr>
        <p:blipFill>
          <a:blip r:embed="rId6"/>
          <a:srcRect/>
          <a:stretch>
            <a:fillRect/>
          </a:stretch>
        </p:blipFill>
        <p:spPr bwMode="auto">
          <a:xfrm>
            <a:off x="10637838" y="6477000"/>
            <a:ext cx="304800" cy="304800"/>
          </a:xfrm>
          <a:prstGeom prst="rect">
            <a:avLst/>
          </a:prstGeom>
          <a:noFill/>
          <a:ln w="9525">
            <a:noFill/>
            <a:miter lim="800000"/>
            <a:headEnd/>
            <a:tailEnd/>
          </a:ln>
        </p:spPr>
      </p:pic>
      <p:sp>
        <p:nvSpPr>
          <p:cNvPr id="10242" name="Rectangle 40"/>
          <p:cNvSpPr>
            <a:spLocks noChangeArrowheads="1"/>
          </p:cNvSpPr>
          <p:nvPr/>
        </p:nvSpPr>
        <p:spPr bwMode="auto">
          <a:xfrm>
            <a:off x="2865438" y="4198938"/>
            <a:ext cx="1962150" cy="841375"/>
          </a:xfrm>
          <a:prstGeom prst="rect">
            <a:avLst/>
          </a:prstGeom>
          <a:noFill/>
          <a:ln w="9525">
            <a:noFill/>
            <a:miter lim="800000"/>
            <a:headEnd/>
            <a:tailEnd/>
          </a:ln>
        </p:spPr>
        <p:txBody>
          <a:bodyPr wrap="none" anchor="ctr"/>
          <a:lstStyle/>
          <a:p>
            <a:endParaRPr lang="en-US"/>
          </a:p>
        </p:txBody>
      </p:sp>
      <p:sp>
        <p:nvSpPr>
          <p:cNvPr id="10243" name="Text Box 57"/>
          <p:cNvSpPr txBox="1">
            <a:spLocks noChangeArrowheads="1"/>
          </p:cNvSpPr>
          <p:nvPr/>
        </p:nvSpPr>
        <p:spPr bwMode="auto">
          <a:xfrm>
            <a:off x="8859838" y="570865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7" action="ppaction://hlinksldjump"/>
              </a:rPr>
              <a:t>500</a:t>
            </a:r>
            <a:endParaRPr lang="en-US" sz="4400" i="0">
              <a:solidFill>
                <a:srgbClr val="FFFF00"/>
              </a:solidFill>
            </a:endParaRPr>
          </a:p>
        </p:txBody>
      </p:sp>
      <p:sp>
        <p:nvSpPr>
          <p:cNvPr id="10244" name="Text Box 15">
            <a:hlinkClick r:id="rId8" action="ppaction://hlinksldjump"/>
          </p:cNvPr>
          <p:cNvSpPr txBox="1">
            <a:spLocks noChangeArrowheads="1"/>
          </p:cNvSpPr>
          <p:nvPr/>
        </p:nvSpPr>
        <p:spPr bwMode="auto">
          <a:xfrm>
            <a:off x="0" y="1616075"/>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8" action="ppaction://hlinksldjump"/>
              </a:rPr>
              <a:t>100</a:t>
            </a:r>
            <a:endParaRPr lang="en-US" sz="4400" i="0">
              <a:solidFill>
                <a:srgbClr val="FFFF00"/>
              </a:solidFill>
            </a:endParaRPr>
          </a:p>
        </p:txBody>
      </p:sp>
      <p:sp>
        <p:nvSpPr>
          <p:cNvPr id="10245" name="Text Box 16">
            <a:hlinkClick r:id="rId9" action="ppaction://hlinksldjump"/>
          </p:cNvPr>
          <p:cNvSpPr txBox="1">
            <a:spLocks noChangeArrowheads="1"/>
          </p:cNvSpPr>
          <p:nvPr/>
        </p:nvSpPr>
        <p:spPr bwMode="auto">
          <a:xfrm>
            <a:off x="0" y="264160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chemeClr val="bg1"/>
                </a:solidFill>
                <a:hlinkClick r:id="rId9" action="ppaction://hlinksldjump"/>
              </a:rPr>
              <a:t>200</a:t>
            </a:r>
            <a:endParaRPr lang="en-US" sz="4400" i="0">
              <a:solidFill>
                <a:srgbClr val="FFFF00"/>
              </a:solidFill>
            </a:endParaRPr>
          </a:p>
        </p:txBody>
      </p:sp>
      <p:sp>
        <p:nvSpPr>
          <p:cNvPr id="10246" name="Text Box 18">
            <a:hlinkClick r:id="rId10" action="ppaction://hlinksldjump"/>
          </p:cNvPr>
          <p:cNvSpPr txBox="1">
            <a:spLocks noChangeArrowheads="1"/>
          </p:cNvSpPr>
          <p:nvPr/>
        </p:nvSpPr>
        <p:spPr bwMode="auto">
          <a:xfrm>
            <a:off x="2217738" y="3663950"/>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0" action="ppaction://hlinksldjump"/>
              </a:rPr>
              <a:t>300</a:t>
            </a:r>
            <a:endParaRPr lang="en-US" sz="4400" i="0">
              <a:solidFill>
                <a:srgbClr val="FFFF00"/>
              </a:solidFill>
            </a:endParaRPr>
          </a:p>
          <a:p>
            <a:pPr algn="l"/>
            <a:endParaRPr lang="en-US" sz="1000" b="0" i="0">
              <a:solidFill>
                <a:schemeClr val="tx1"/>
              </a:solidFill>
            </a:endParaRPr>
          </a:p>
        </p:txBody>
      </p:sp>
      <p:sp>
        <p:nvSpPr>
          <p:cNvPr id="10247" name="Text Box 20">
            <a:hlinkClick r:id="rId11" action="ppaction://hlinksldjump"/>
          </p:cNvPr>
          <p:cNvSpPr txBox="1">
            <a:spLocks noChangeArrowheads="1"/>
          </p:cNvSpPr>
          <p:nvPr/>
        </p:nvSpPr>
        <p:spPr bwMode="auto">
          <a:xfrm>
            <a:off x="2217738" y="1616075"/>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1" action="ppaction://hlinksldjump"/>
              </a:rPr>
              <a:t>100</a:t>
            </a:r>
            <a:endParaRPr lang="en-US" sz="4400" i="0">
              <a:solidFill>
                <a:srgbClr val="FFFF00"/>
              </a:solidFill>
            </a:endParaRPr>
          </a:p>
        </p:txBody>
      </p:sp>
      <p:sp>
        <p:nvSpPr>
          <p:cNvPr id="10248" name="Text Box 23"/>
          <p:cNvSpPr txBox="1">
            <a:spLocks noChangeArrowheads="1"/>
          </p:cNvSpPr>
          <p:nvPr/>
        </p:nvSpPr>
        <p:spPr bwMode="auto">
          <a:xfrm>
            <a:off x="4430713" y="1616075"/>
            <a:ext cx="2111375"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2" action="ppaction://hlinksldjump"/>
              </a:rPr>
              <a:t>100</a:t>
            </a:r>
          </a:p>
        </p:txBody>
      </p:sp>
      <p:sp>
        <p:nvSpPr>
          <p:cNvPr id="10249" name="Text Box 22">
            <a:hlinkClick r:id="rId13" action="ppaction://hlinksldjump"/>
          </p:cNvPr>
          <p:cNvSpPr txBox="1">
            <a:spLocks noChangeArrowheads="1"/>
          </p:cNvSpPr>
          <p:nvPr/>
        </p:nvSpPr>
        <p:spPr bwMode="auto">
          <a:xfrm>
            <a:off x="0" y="36639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3" action="ppaction://hlinksldjump"/>
              </a:rPr>
              <a:t>300</a:t>
            </a:r>
            <a:endParaRPr lang="en-US" sz="4400" i="0">
              <a:solidFill>
                <a:srgbClr val="FFFF00"/>
              </a:solidFill>
            </a:endParaRPr>
          </a:p>
          <a:p>
            <a:endParaRPr lang="en-US" sz="1000" b="0" i="0">
              <a:solidFill>
                <a:schemeClr val="tx1"/>
              </a:solidFill>
            </a:endParaRPr>
          </a:p>
        </p:txBody>
      </p:sp>
      <p:sp>
        <p:nvSpPr>
          <p:cNvPr id="10250" name="Text Box 24">
            <a:hlinkClick r:id="rId14" action="ppaction://hlinksldjump"/>
          </p:cNvPr>
          <p:cNvSpPr txBox="1">
            <a:spLocks noChangeArrowheads="1"/>
          </p:cNvSpPr>
          <p:nvPr/>
        </p:nvSpPr>
        <p:spPr bwMode="auto">
          <a:xfrm>
            <a:off x="4435475" y="264160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4" action="ppaction://hlinksldjump"/>
              </a:rPr>
              <a:t>200</a:t>
            </a:r>
            <a:endParaRPr lang="en-US" sz="4400" i="0">
              <a:solidFill>
                <a:srgbClr val="FFFF00"/>
              </a:solidFill>
            </a:endParaRPr>
          </a:p>
          <a:p>
            <a:pPr algn="l"/>
            <a:endParaRPr lang="en-US" sz="1000" b="0" i="0">
              <a:solidFill>
                <a:schemeClr val="tx1"/>
              </a:solidFill>
            </a:endParaRPr>
          </a:p>
        </p:txBody>
      </p:sp>
      <p:sp>
        <p:nvSpPr>
          <p:cNvPr id="10251" name="Text Box 25">
            <a:hlinkClick r:id="rId15" action="ppaction://hlinksldjump"/>
          </p:cNvPr>
          <p:cNvSpPr txBox="1">
            <a:spLocks noChangeArrowheads="1"/>
          </p:cNvSpPr>
          <p:nvPr/>
        </p:nvSpPr>
        <p:spPr bwMode="auto">
          <a:xfrm>
            <a:off x="4435475" y="366395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5" action="ppaction://hlinksldjump"/>
              </a:rPr>
              <a:t>300</a:t>
            </a:r>
            <a:endParaRPr lang="en-US" sz="4400" i="0">
              <a:solidFill>
                <a:srgbClr val="FFFF00"/>
              </a:solidFill>
            </a:endParaRPr>
          </a:p>
        </p:txBody>
      </p:sp>
      <p:sp>
        <p:nvSpPr>
          <p:cNvPr id="10252" name="Text Box 28"/>
          <p:cNvSpPr txBox="1">
            <a:spLocks noChangeArrowheads="1"/>
          </p:cNvSpPr>
          <p:nvPr/>
        </p:nvSpPr>
        <p:spPr bwMode="auto">
          <a:xfrm>
            <a:off x="6648450" y="36639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6" action="ppaction://hlinksldjump"/>
              </a:rPr>
              <a:t>300</a:t>
            </a:r>
            <a:endParaRPr lang="en-US" sz="1000" b="0" i="0">
              <a:solidFill>
                <a:schemeClr val="tx1"/>
              </a:solidFill>
            </a:endParaRPr>
          </a:p>
        </p:txBody>
      </p:sp>
      <p:sp>
        <p:nvSpPr>
          <p:cNvPr id="10253" name="Text Box 29"/>
          <p:cNvSpPr txBox="1">
            <a:spLocks noChangeArrowheads="1"/>
          </p:cNvSpPr>
          <p:nvPr/>
        </p:nvSpPr>
        <p:spPr bwMode="auto">
          <a:xfrm>
            <a:off x="6648450" y="264160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7" action="ppaction://hlinksldjump"/>
              </a:rPr>
              <a:t>200</a:t>
            </a:r>
            <a:endParaRPr lang="en-US" sz="4400" i="0">
              <a:solidFill>
                <a:srgbClr val="FFFF00"/>
              </a:solidFill>
            </a:endParaRPr>
          </a:p>
          <a:p>
            <a:endParaRPr lang="en-US" sz="1000" b="0" i="0">
              <a:solidFill>
                <a:schemeClr val="tx1"/>
              </a:solidFill>
            </a:endParaRPr>
          </a:p>
        </p:txBody>
      </p:sp>
      <p:sp>
        <p:nvSpPr>
          <p:cNvPr id="10254" name="Text Box 30"/>
          <p:cNvSpPr txBox="1">
            <a:spLocks noChangeArrowheads="1"/>
          </p:cNvSpPr>
          <p:nvPr/>
        </p:nvSpPr>
        <p:spPr bwMode="auto">
          <a:xfrm>
            <a:off x="6648450" y="1616075"/>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8" action="ppaction://hlinksldjump"/>
              </a:rPr>
              <a:t>100</a:t>
            </a:r>
            <a:endParaRPr lang="en-US" sz="4400" i="0">
              <a:solidFill>
                <a:srgbClr val="FFFF00"/>
              </a:solidFill>
            </a:endParaRPr>
          </a:p>
        </p:txBody>
      </p:sp>
      <p:sp>
        <p:nvSpPr>
          <p:cNvPr id="10255" name="Text Box 19">
            <a:hlinkClick r:id="rId19" action="ppaction://hlinksldjump"/>
          </p:cNvPr>
          <p:cNvSpPr txBox="1">
            <a:spLocks noChangeArrowheads="1"/>
          </p:cNvSpPr>
          <p:nvPr/>
        </p:nvSpPr>
        <p:spPr bwMode="auto">
          <a:xfrm>
            <a:off x="2216150" y="2641600"/>
            <a:ext cx="2111375"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9" action="ppaction://hlinksldjump"/>
              </a:rPr>
              <a:t>200</a:t>
            </a:r>
            <a:endParaRPr lang="en-US" sz="1000" b="0" i="0">
              <a:solidFill>
                <a:schemeClr val="tx1"/>
              </a:solidFill>
            </a:endParaRPr>
          </a:p>
          <a:p>
            <a:pPr algn="l"/>
            <a:endParaRPr lang="en-US" sz="1000" b="0" i="0">
              <a:solidFill>
                <a:schemeClr val="tx1"/>
              </a:solidFill>
            </a:endParaRPr>
          </a:p>
        </p:txBody>
      </p:sp>
      <p:sp>
        <p:nvSpPr>
          <p:cNvPr id="10256" name="Text Box 17">
            <a:hlinkClick r:id="rId20" action="ppaction://hlinksldjump"/>
          </p:cNvPr>
          <p:cNvSpPr txBox="1">
            <a:spLocks noChangeArrowheads="1"/>
          </p:cNvSpPr>
          <p:nvPr/>
        </p:nvSpPr>
        <p:spPr bwMode="auto">
          <a:xfrm>
            <a:off x="2217738" y="5708650"/>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0" action="ppaction://hlinksldjump"/>
              </a:rPr>
              <a:t>500</a:t>
            </a:r>
          </a:p>
        </p:txBody>
      </p:sp>
      <p:sp>
        <p:nvSpPr>
          <p:cNvPr id="10257" name="Text Box 21">
            <a:hlinkClick r:id="rId21" action="ppaction://hlinksldjump"/>
          </p:cNvPr>
          <p:cNvSpPr txBox="1">
            <a:spLocks noChangeArrowheads="1"/>
          </p:cNvSpPr>
          <p:nvPr/>
        </p:nvSpPr>
        <p:spPr bwMode="auto">
          <a:xfrm>
            <a:off x="0" y="57086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1" action="ppaction://hlinksldjump"/>
              </a:rPr>
              <a:t>500</a:t>
            </a:r>
            <a:endParaRPr lang="en-US" sz="4400" i="0">
              <a:solidFill>
                <a:srgbClr val="FFFF00"/>
              </a:solidFill>
            </a:endParaRPr>
          </a:p>
        </p:txBody>
      </p:sp>
      <p:sp>
        <p:nvSpPr>
          <p:cNvPr id="10258" name="Text Box 26">
            <a:hlinkClick r:id="rId22" action="ppaction://hlinksldjump" highlightClick="1"/>
          </p:cNvPr>
          <p:cNvSpPr txBox="1">
            <a:spLocks noChangeArrowheads="1"/>
          </p:cNvSpPr>
          <p:nvPr/>
        </p:nvSpPr>
        <p:spPr bwMode="auto">
          <a:xfrm>
            <a:off x="4435475" y="570865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2" action="ppaction://hlinksldjump"/>
              </a:rPr>
              <a:t>500</a:t>
            </a:r>
            <a:endParaRPr lang="en-US" sz="1000" b="0" i="0">
              <a:solidFill>
                <a:schemeClr val="tx1"/>
              </a:solidFill>
            </a:endParaRPr>
          </a:p>
        </p:txBody>
      </p:sp>
      <p:sp>
        <p:nvSpPr>
          <p:cNvPr id="10259" name="Text Box 27"/>
          <p:cNvSpPr txBox="1">
            <a:spLocks noChangeArrowheads="1"/>
          </p:cNvSpPr>
          <p:nvPr/>
        </p:nvSpPr>
        <p:spPr bwMode="auto">
          <a:xfrm>
            <a:off x="6648450" y="57086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3" action="ppaction://hlinksldjump"/>
              </a:rPr>
              <a:t>500</a:t>
            </a:r>
          </a:p>
        </p:txBody>
      </p:sp>
      <p:sp>
        <p:nvSpPr>
          <p:cNvPr id="10260" name="Text Box 58"/>
          <p:cNvSpPr txBox="1">
            <a:spLocks noChangeArrowheads="1"/>
          </p:cNvSpPr>
          <p:nvPr/>
        </p:nvSpPr>
        <p:spPr bwMode="auto">
          <a:xfrm>
            <a:off x="8859838" y="366395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4" action="ppaction://hlinksldjump"/>
              </a:rPr>
              <a:t>300</a:t>
            </a:r>
            <a:endParaRPr lang="en-US" sz="4400" i="0">
              <a:solidFill>
                <a:srgbClr val="FFFF00"/>
              </a:solidFill>
            </a:endParaRPr>
          </a:p>
        </p:txBody>
      </p:sp>
      <p:sp>
        <p:nvSpPr>
          <p:cNvPr id="10261" name="Text Box 59"/>
          <p:cNvSpPr txBox="1">
            <a:spLocks noChangeArrowheads="1"/>
          </p:cNvSpPr>
          <p:nvPr/>
        </p:nvSpPr>
        <p:spPr bwMode="auto">
          <a:xfrm>
            <a:off x="8859838" y="264160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5" action="ppaction://hlinksldjump"/>
              </a:rPr>
              <a:t>200</a:t>
            </a:r>
          </a:p>
          <a:p>
            <a:endParaRPr lang="en-US" sz="1000" b="0" i="0">
              <a:solidFill>
                <a:schemeClr val="tx1"/>
              </a:solidFill>
            </a:endParaRPr>
          </a:p>
        </p:txBody>
      </p:sp>
      <p:sp>
        <p:nvSpPr>
          <p:cNvPr id="10262" name="Text Box 60"/>
          <p:cNvSpPr txBox="1">
            <a:spLocks noChangeArrowheads="1"/>
          </p:cNvSpPr>
          <p:nvPr/>
        </p:nvSpPr>
        <p:spPr bwMode="auto">
          <a:xfrm>
            <a:off x="8859838" y="1616075"/>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6" action="ppaction://hlinksldjump"/>
              </a:rPr>
              <a:t>100</a:t>
            </a:r>
            <a:endParaRPr lang="en-US" sz="4400" i="0">
              <a:solidFill>
                <a:srgbClr val="FFFF00"/>
              </a:solidFill>
            </a:endParaRPr>
          </a:p>
        </p:txBody>
      </p:sp>
      <p:sp>
        <p:nvSpPr>
          <p:cNvPr id="10263" name="Text Box 64">
            <a:hlinkClick r:id="rId27" action="ppaction://hlinksldjump"/>
          </p:cNvPr>
          <p:cNvSpPr txBox="1">
            <a:spLocks noChangeArrowheads="1"/>
          </p:cNvSpPr>
          <p:nvPr/>
        </p:nvSpPr>
        <p:spPr bwMode="auto">
          <a:xfrm>
            <a:off x="2217738" y="4675188"/>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7" action="ppaction://hlinksldjump"/>
              </a:rPr>
              <a:t>400</a:t>
            </a:r>
          </a:p>
        </p:txBody>
      </p:sp>
      <p:sp>
        <p:nvSpPr>
          <p:cNvPr id="10264" name="Text Box 65">
            <a:hlinkClick r:id="rId28" action="ppaction://hlinksldjump"/>
          </p:cNvPr>
          <p:cNvSpPr txBox="1">
            <a:spLocks noChangeArrowheads="1"/>
          </p:cNvSpPr>
          <p:nvPr/>
        </p:nvSpPr>
        <p:spPr bwMode="auto">
          <a:xfrm>
            <a:off x="0" y="4675188"/>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8" action="ppaction://hlinksldjump"/>
              </a:rPr>
              <a:t>400</a:t>
            </a:r>
            <a:endParaRPr lang="en-US" sz="1000" b="0" i="0">
              <a:solidFill>
                <a:srgbClr val="FFFF00"/>
              </a:solidFill>
            </a:endParaRPr>
          </a:p>
        </p:txBody>
      </p:sp>
      <p:sp>
        <p:nvSpPr>
          <p:cNvPr id="10265" name="Text Box 66">
            <a:hlinkClick r:id="rId29" action="ppaction://hlinksldjump"/>
          </p:cNvPr>
          <p:cNvSpPr txBox="1">
            <a:spLocks noChangeArrowheads="1"/>
          </p:cNvSpPr>
          <p:nvPr/>
        </p:nvSpPr>
        <p:spPr bwMode="auto">
          <a:xfrm>
            <a:off x="4435475" y="4675188"/>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9" action="ppaction://hlinksldjump"/>
              </a:rPr>
              <a:t>400</a:t>
            </a:r>
            <a:endParaRPr lang="en-US" sz="4400" i="0">
              <a:solidFill>
                <a:srgbClr val="FFFF00"/>
              </a:solidFill>
              <a:hlinkClick r:id="rId27" action="ppaction://hlinksldjump"/>
            </a:endParaRPr>
          </a:p>
          <a:p>
            <a:endParaRPr lang="en-US" sz="4400" i="0">
              <a:solidFill>
                <a:srgbClr val="FFFF00"/>
              </a:solidFill>
            </a:endParaRPr>
          </a:p>
        </p:txBody>
      </p:sp>
      <p:sp>
        <p:nvSpPr>
          <p:cNvPr id="10266" name="Text Box 67"/>
          <p:cNvSpPr txBox="1">
            <a:spLocks noChangeArrowheads="1"/>
          </p:cNvSpPr>
          <p:nvPr/>
        </p:nvSpPr>
        <p:spPr bwMode="auto">
          <a:xfrm>
            <a:off x="6648450" y="4675188"/>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0" action="ppaction://hlinksldjump"/>
              </a:rPr>
              <a:t>400</a:t>
            </a:r>
            <a:endParaRPr lang="en-US" sz="4400" i="0">
              <a:solidFill>
                <a:srgbClr val="FFFF00"/>
              </a:solidFill>
            </a:endParaRPr>
          </a:p>
        </p:txBody>
      </p:sp>
      <p:sp>
        <p:nvSpPr>
          <p:cNvPr id="10267" name="Text Box 68"/>
          <p:cNvSpPr txBox="1">
            <a:spLocks noChangeArrowheads="1"/>
          </p:cNvSpPr>
          <p:nvPr/>
        </p:nvSpPr>
        <p:spPr bwMode="auto">
          <a:xfrm>
            <a:off x="8859838" y="4675188"/>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1" action="ppaction://hlinksldjump"/>
              </a:rPr>
              <a:t>400</a:t>
            </a:r>
            <a:endParaRPr lang="en-US" sz="1000" b="0" i="0">
              <a:solidFill>
                <a:srgbClr val="FFFF00"/>
              </a:solidFill>
            </a:endParaRPr>
          </a:p>
        </p:txBody>
      </p:sp>
      <p:sp>
        <p:nvSpPr>
          <p:cNvPr id="10268" name="Text Box 72"/>
          <p:cNvSpPr txBox="1">
            <a:spLocks noChangeArrowheads="1"/>
          </p:cNvSpPr>
          <p:nvPr/>
        </p:nvSpPr>
        <p:spPr bwMode="auto">
          <a:xfrm>
            <a:off x="0"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Cell Parts</a:t>
            </a:r>
            <a:endParaRPr lang="en-US" sz="2000" i="0" dirty="0">
              <a:solidFill>
                <a:srgbClr val="FFFF00"/>
              </a:solidFill>
            </a:endParaRPr>
          </a:p>
        </p:txBody>
      </p:sp>
      <p:sp>
        <p:nvSpPr>
          <p:cNvPr id="10269" name="Text Box 74"/>
          <p:cNvSpPr txBox="1">
            <a:spLocks noChangeArrowheads="1"/>
          </p:cNvSpPr>
          <p:nvPr/>
        </p:nvSpPr>
        <p:spPr bwMode="auto">
          <a:xfrm>
            <a:off x="2216150" y="381000"/>
            <a:ext cx="2111375"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Cell Parts cont.</a:t>
            </a:r>
            <a:endParaRPr lang="en-US" sz="3200" i="0" dirty="0">
              <a:solidFill>
                <a:srgbClr val="FFFF00"/>
              </a:solidFill>
            </a:endParaRPr>
          </a:p>
        </p:txBody>
      </p:sp>
      <p:sp>
        <p:nvSpPr>
          <p:cNvPr id="10270" name="Text Box 76"/>
          <p:cNvSpPr txBox="1">
            <a:spLocks noChangeArrowheads="1"/>
          </p:cNvSpPr>
          <p:nvPr/>
        </p:nvSpPr>
        <p:spPr bwMode="auto">
          <a:xfrm>
            <a:off x="6648450"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Unicellular Organisms cont.</a:t>
            </a:r>
            <a:endParaRPr lang="en-US" sz="2000" i="0" dirty="0">
              <a:solidFill>
                <a:srgbClr val="FFFF00"/>
              </a:solidFill>
            </a:endParaRPr>
          </a:p>
        </p:txBody>
      </p:sp>
      <p:sp>
        <p:nvSpPr>
          <p:cNvPr id="10271" name="Text Box 77"/>
          <p:cNvSpPr txBox="1">
            <a:spLocks noChangeArrowheads="1"/>
          </p:cNvSpPr>
          <p:nvPr/>
        </p:nvSpPr>
        <p:spPr bwMode="auto">
          <a:xfrm>
            <a:off x="8859838" y="381000"/>
            <a:ext cx="2112962"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nchorCtr="1">
            <a:flatTx/>
          </a:bodyPr>
          <a:lstStyle/>
          <a:p>
            <a:pPr>
              <a:spcBef>
                <a:spcPct val="50000"/>
              </a:spcBef>
            </a:pPr>
            <a:r>
              <a:rPr lang="en-US" sz="2000" i="0" dirty="0" smtClean="0">
                <a:solidFill>
                  <a:srgbClr val="FFFF00"/>
                </a:solidFill>
              </a:rPr>
              <a:t>Other</a:t>
            </a:r>
            <a:endParaRPr lang="en-US" sz="2000" i="0" dirty="0">
              <a:solidFill>
                <a:srgbClr val="FFFF00"/>
              </a:solidFill>
            </a:endParaRPr>
          </a:p>
        </p:txBody>
      </p:sp>
      <p:sp>
        <p:nvSpPr>
          <p:cNvPr id="10272" name="Text Box 82"/>
          <p:cNvSpPr txBox="1">
            <a:spLocks noChangeArrowheads="1"/>
          </p:cNvSpPr>
          <p:nvPr/>
        </p:nvSpPr>
        <p:spPr bwMode="auto">
          <a:xfrm>
            <a:off x="4429125"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Unicellular Organisms</a:t>
            </a:r>
            <a:endParaRPr lang="en-US" sz="2000" i="0" dirty="0">
              <a:solidFill>
                <a:srgbClr val="FFFF00"/>
              </a:solidFill>
            </a:endParaRPr>
          </a:p>
        </p:txBody>
      </p:sp>
      <p:sp>
        <p:nvSpPr>
          <p:cNvPr id="10273" name="AutoShape 86">
            <a:hlinkClick r:id="rId32" action="ppaction://hlinksldjump" highlightClick="1"/>
          </p:cNvPr>
          <p:cNvSpPr>
            <a:spLocks noChangeArrowheads="1"/>
          </p:cNvSpPr>
          <p:nvPr/>
        </p:nvSpPr>
        <p:spPr bwMode="auto">
          <a:xfrm>
            <a:off x="10240963" y="6629400"/>
            <a:ext cx="731837" cy="152400"/>
          </a:xfrm>
          <a:prstGeom prst="actionButtonEnd">
            <a:avLst/>
          </a:prstGeom>
          <a:solidFill>
            <a:srgbClr val="0066FF"/>
          </a:solidFill>
          <a:ln w="34925">
            <a:noFill/>
            <a:miter lim="800000"/>
            <a:headEnd/>
            <a:tailEnd/>
          </a:ln>
          <a:effectLst>
            <a:prstShdw prst="shdw17" dist="17961" dir="13500000">
              <a:srgbClr val="003D99">
                <a:alpha val="74997"/>
              </a:srgbClr>
            </a:prstShdw>
          </a:effec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15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3157"/>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8397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397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3972" name="Text Box 11"/>
          <p:cNvSpPr txBox="1">
            <a:spLocks noChangeArrowheads="1"/>
          </p:cNvSpPr>
          <p:nvPr/>
        </p:nvSpPr>
        <p:spPr bwMode="auto">
          <a:xfrm>
            <a:off x="1279525" y="838200"/>
            <a:ext cx="8778875" cy="830997"/>
          </a:xfrm>
          <a:prstGeom prst="rect">
            <a:avLst/>
          </a:prstGeom>
          <a:noFill/>
          <a:ln w="9525">
            <a:noFill/>
            <a:miter lim="800000"/>
            <a:headEnd/>
            <a:tailEnd/>
          </a:ln>
        </p:spPr>
        <p:txBody>
          <a:bodyPr>
            <a:spAutoFit/>
          </a:bodyPr>
          <a:lstStyle/>
          <a:p>
            <a:pPr>
              <a:spcBef>
                <a:spcPct val="50000"/>
              </a:spcBef>
            </a:pPr>
            <a:r>
              <a:rPr lang="en-US" sz="4800" b="0" i="0" dirty="0" smtClean="0">
                <a:solidFill>
                  <a:schemeClr val="tx1"/>
                </a:solidFill>
                <a:latin typeface="Arial" pitchFamily="34" charset="0"/>
              </a:rPr>
              <a:t>Light</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6018"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Unicellular Organisms cont. for </a:t>
            </a:r>
            <a:r>
              <a:rPr lang="en-US" sz="4400" b="0" i="0" u="sng" dirty="0">
                <a:latin typeface="Arial Rounded MT Bold" pitchFamily="34" charset="0"/>
              </a:rPr>
              <a:t>$400</a:t>
            </a:r>
          </a:p>
        </p:txBody>
      </p:sp>
      <p:sp>
        <p:nvSpPr>
          <p:cNvPr id="86019" name="Text Box 6"/>
          <p:cNvSpPr txBox="1">
            <a:spLocks noChangeArrowheads="1"/>
          </p:cNvSpPr>
          <p:nvPr/>
        </p:nvSpPr>
        <p:spPr bwMode="auto">
          <a:xfrm>
            <a:off x="822325" y="1598950"/>
            <a:ext cx="9601199" cy="3970318"/>
          </a:xfrm>
          <a:prstGeom prst="rect">
            <a:avLst/>
          </a:prstGeom>
          <a:noFill/>
          <a:ln w="9525">
            <a:noFill/>
            <a:miter lim="800000"/>
            <a:headEnd/>
            <a:tailEnd/>
          </a:ln>
        </p:spPr>
        <p:txBody>
          <a:bodyPr wrap="square">
            <a:spAutoFit/>
          </a:bodyPr>
          <a:lstStyle/>
          <a:p>
            <a:pPr>
              <a:spcBef>
                <a:spcPct val="50000"/>
              </a:spcBef>
            </a:pPr>
            <a:r>
              <a:rPr lang="en-US" sz="2800" i="0" dirty="0" smtClean="0">
                <a:solidFill>
                  <a:schemeClr val="tx1"/>
                </a:solidFill>
                <a:latin typeface="Arial" pitchFamily="34" charset="0"/>
              </a:rPr>
              <a:t>21. Which of the following exists as a single, self-supporting cell that travels using numerous hair-like cilia?</a:t>
            </a:r>
          </a:p>
          <a:p>
            <a:pPr marL="514350" indent="-514350">
              <a:spcBef>
                <a:spcPct val="50000"/>
              </a:spcBef>
              <a:buAutoNum type="alphaLcPeriod"/>
            </a:pPr>
            <a:r>
              <a:rPr lang="en-US" sz="2800" i="0" dirty="0" err="1" smtClean="0">
                <a:solidFill>
                  <a:schemeClr val="tx1"/>
                </a:solidFill>
                <a:latin typeface="Arial" pitchFamily="34" charset="0"/>
              </a:rPr>
              <a:t>Volvox</a:t>
            </a:r>
            <a:endParaRPr lang="en-US" sz="2800" i="0" dirty="0" smtClean="0">
              <a:solidFill>
                <a:schemeClr val="tx1"/>
              </a:solidFill>
              <a:latin typeface="Arial" pitchFamily="34" charset="0"/>
            </a:endParaRPr>
          </a:p>
          <a:p>
            <a:pPr marL="514350" indent="-514350">
              <a:spcBef>
                <a:spcPct val="50000"/>
              </a:spcBef>
              <a:buAutoNum type="alphaLcPeriod"/>
            </a:pPr>
            <a:r>
              <a:rPr lang="en-US" sz="2800" i="0" dirty="0" smtClean="0">
                <a:solidFill>
                  <a:schemeClr val="tx1"/>
                </a:solidFill>
                <a:latin typeface="Arial" pitchFamily="34" charset="0"/>
              </a:rPr>
              <a:t>Amoeba</a:t>
            </a:r>
          </a:p>
          <a:p>
            <a:pPr marL="514350" indent="-514350">
              <a:spcBef>
                <a:spcPct val="50000"/>
              </a:spcBef>
              <a:buAutoNum type="alphaLcPeriod"/>
            </a:pPr>
            <a:r>
              <a:rPr lang="en-US" sz="2800" i="0" dirty="0" smtClean="0">
                <a:solidFill>
                  <a:schemeClr val="tx1"/>
                </a:solidFill>
                <a:latin typeface="Arial" pitchFamily="34" charset="0"/>
              </a:rPr>
              <a:t>Euglena</a:t>
            </a:r>
          </a:p>
          <a:p>
            <a:pPr marL="514350" indent="-514350">
              <a:spcBef>
                <a:spcPct val="50000"/>
              </a:spcBef>
              <a:buAutoNum type="alphaLcPeriod"/>
            </a:pPr>
            <a:r>
              <a:rPr lang="en-US" sz="2800" i="0" dirty="0" smtClean="0">
                <a:solidFill>
                  <a:schemeClr val="tx1"/>
                </a:solidFill>
                <a:latin typeface="Arial" pitchFamily="34" charset="0"/>
              </a:rPr>
              <a:t>Paramecium</a:t>
            </a:r>
            <a:endParaRPr lang="en-US" sz="28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8066"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8067" name="Text Box 11"/>
          <p:cNvSpPr txBox="1">
            <a:spLocks noChangeArrowheads="1"/>
          </p:cNvSpPr>
          <p:nvPr/>
        </p:nvSpPr>
        <p:spPr bwMode="auto">
          <a:xfrm>
            <a:off x="1279525" y="304800"/>
            <a:ext cx="8042275" cy="646331"/>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d. Paramecium</a:t>
            </a:r>
            <a:endParaRPr lang="en-US" sz="36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Unicellular Organisms cont. for </a:t>
            </a:r>
            <a:r>
              <a:rPr lang="en-US" sz="4400" b="0" i="0" u="sng" dirty="0">
                <a:latin typeface="Arial Rounded MT Bold" pitchFamily="34" charset="0"/>
              </a:rPr>
              <a:t>$500</a:t>
            </a:r>
          </a:p>
        </p:txBody>
      </p:sp>
      <p:sp>
        <p:nvSpPr>
          <p:cNvPr id="90114" name="Text Box 6"/>
          <p:cNvSpPr txBox="1">
            <a:spLocks noChangeArrowheads="1"/>
          </p:cNvSpPr>
          <p:nvPr/>
        </p:nvSpPr>
        <p:spPr bwMode="auto">
          <a:xfrm>
            <a:off x="822325" y="1598950"/>
            <a:ext cx="9601200" cy="1200329"/>
          </a:xfrm>
          <a:prstGeom prst="rect">
            <a:avLst/>
          </a:prstGeom>
          <a:noFill/>
          <a:ln w="9525">
            <a:noFill/>
            <a:miter lim="800000"/>
            <a:headEnd/>
            <a:tailEnd/>
          </a:ln>
        </p:spPr>
        <p:txBody>
          <a:bodyPr wrap="square">
            <a:spAutoFit/>
          </a:bodyPr>
          <a:lstStyle/>
          <a:p>
            <a:pPr>
              <a:spcBef>
                <a:spcPct val="50000"/>
              </a:spcBef>
            </a:pPr>
            <a:r>
              <a:rPr lang="en-US" sz="3600" i="0" dirty="0" smtClean="0">
                <a:solidFill>
                  <a:schemeClr val="tx1"/>
                </a:solidFill>
                <a:latin typeface="Arial" pitchFamily="34" charset="0"/>
              </a:rPr>
              <a:t>25. What do flagella and cilia have in common?</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2162"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2163"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2164" name="Text Box 10"/>
          <p:cNvSpPr txBox="1">
            <a:spLocks noChangeArrowheads="1"/>
          </p:cNvSpPr>
          <p:nvPr/>
        </p:nvSpPr>
        <p:spPr bwMode="auto">
          <a:xfrm>
            <a:off x="838200" y="304800"/>
            <a:ext cx="8778875" cy="1446550"/>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rPr>
              <a:t>They are essential to the locomotion of certain organisms.</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4210"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a:t>
            </a:r>
            <a:r>
              <a:rPr lang="en-US" sz="4400" b="0" i="0" u="sng" dirty="0">
                <a:latin typeface="Arial Rounded MT Bold" pitchFamily="34" charset="0"/>
              </a:rPr>
              <a:t>$100</a:t>
            </a:r>
          </a:p>
        </p:txBody>
      </p:sp>
      <p:sp>
        <p:nvSpPr>
          <p:cNvPr id="94211" name="Text Box 6"/>
          <p:cNvSpPr txBox="1">
            <a:spLocks noChangeArrowheads="1"/>
          </p:cNvSpPr>
          <p:nvPr/>
        </p:nvSpPr>
        <p:spPr bwMode="auto">
          <a:xfrm>
            <a:off x="822325" y="1752600"/>
            <a:ext cx="9601200" cy="2800767"/>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2. What type of organism is composed of one or more cells that carry out functions to sustain life?</a:t>
            </a:r>
            <a:endParaRPr lang="en-US" sz="5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6258"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6259"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6260" name="Text Box 10"/>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Humans, Bacteria, and Plants</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8306"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a:t>
            </a:r>
            <a:r>
              <a:rPr lang="en-US" sz="4400" b="0" i="0" u="sng" dirty="0">
                <a:latin typeface="Arial Rounded MT Bold" pitchFamily="34" charset="0"/>
              </a:rPr>
              <a:t>for $200</a:t>
            </a:r>
          </a:p>
        </p:txBody>
      </p:sp>
      <p:sp>
        <p:nvSpPr>
          <p:cNvPr id="98307" name="Text Box 6"/>
          <p:cNvSpPr txBox="1">
            <a:spLocks noChangeArrowheads="1"/>
          </p:cNvSpPr>
          <p:nvPr/>
        </p:nvSpPr>
        <p:spPr bwMode="auto">
          <a:xfrm>
            <a:off x="736600" y="1598951"/>
            <a:ext cx="9601200" cy="1446550"/>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11. What feature is similar among all organisms?</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035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035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0356" name="Text Box 9"/>
          <p:cNvSpPr txBox="1">
            <a:spLocks noChangeArrowheads="1"/>
          </p:cNvSpPr>
          <p:nvPr/>
        </p:nvSpPr>
        <p:spPr bwMode="auto">
          <a:xfrm>
            <a:off x="1127125" y="1143000"/>
            <a:ext cx="8778875" cy="2308324"/>
          </a:xfrm>
          <a:prstGeom prst="rect">
            <a:avLst/>
          </a:prstGeom>
          <a:noFill/>
          <a:ln w="9525">
            <a:noFill/>
            <a:miter lim="800000"/>
            <a:headEnd/>
            <a:tailEnd/>
          </a:ln>
        </p:spPr>
        <p:txBody>
          <a:bodyPr>
            <a:spAutoFit/>
          </a:bodyPr>
          <a:lstStyle/>
          <a:p>
            <a:pPr>
              <a:spcBef>
                <a:spcPct val="50000"/>
              </a:spcBef>
            </a:pPr>
            <a:r>
              <a:rPr lang="en-US" sz="4800" i="0" dirty="0" smtClean="0">
                <a:solidFill>
                  <a:schemeClr val="tx1"/>
                </a:solidFill>
                <a:latin typeface="Arial" pitchFamily="34" charset="0"/>
                <a:cs typeface="Arial" pitchFamily="34" charset="0"/>
              </a:rPr>
              <a:t>They are composed of one or more cells that function to sustain life.</a:t>
            </a:r>
            <a:endParaRPr lang="en-US" sz="48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02402"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a:t>
            </a:r>
            <a:r>
              <a:rPr lang="en-US" sz="4400" b="0" i="0" u="sng" dirty="0">
                <a:latin typeface="Arial Rounded MT Bold" pitchFamily="34" charset="0"/>
              </a:rPr>
              <a:t>$300</a:t>
            </a:r>
          </a:p>
        </p:txBody>
      </p:sp>
      <p:sp>
        <p:nvSpPr>
          <p:cNvPr id="102403" name="Text Box 6"/>
          <p:cNvSpPr txBox="1">
            <a:spLocks noChangeArrowheads="1"/>
          </p:cNvSpPr>
          <p:nvPr/>
        </p:nvSpPr>
        <p:spPr bwMode="auto">
          <a:xfrm>
            <a:off x="822325" y="1727031"/>
            <a:ext cx="9601200" cy="5078313"/>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17. Which of the following processes occurs in the cells in plants?</a:t>
            </a:r>
          </a:p>
          <a:p>
            <a:pPr marL="742950" indent="-742950">
              <a:spcBef>
                <a:spcPct val="50000"/>
              </a:spcBef>
              <a:buAutoNum type="alphaLcPeriod"/>
            </a:pPr>
            <a:r>
              <a:rPr lang="en-US" sz="3600" i="0" dirty="0" smtClean="0">
                <a:solidFill>
                  <a:schemeClr val="tx1"/>
                </a:solidFill>
                <a:latin typeface="Arial" pitchFamily="34" charset="0"/>
              </a:rPr>
              <a:t>Exchange of CO2 and O2</a:t>
            </a:r>
          </a:p>
          <a:p>
            <a:pPr marL="742950" indent="-742950">
              <a:spcBef>
                <a:spcPct val="50000"/>
              </a:spcBef>
              <a:buAutoNum type="alphaLcPeriod"/>
            </a:pPr>
            <a:r>
              <a:rPr lang="en-US" sz="3600" i="0" dirty="0" smtClean="0">
                <a:solidFill>
                  <a:schemeClr val="tx1"/>
                </a:solidFill>
                <a:latin typeface="Arial" pitchFamily="34" charset="0"/>
              </a:rPr>
              <a:t>Getting rid of wastes</a:t>
            </a:r>
          </a:p>
          <a:p>
            <a:pPr marL="742950" indent="-742950">
              <a:spcBef>
                <a:spcPct val="50000"/>
              </a:spcBef>
              <a:buAutoNum type="alphaLcPeriod"/>
            </a:pPr>
            <a:r>
              <a:rPr lang="en-US" sz="3600" i="0" dirty="0" smtClean="0">
                <a:solidFill>
                  <a:schemeClr val="tx1"/>
                </a:solidFill>
                <a:latin typeface="Arial" pitchFamily="34" charset="0"/>
              </a:rPr>
              <a:t>Making energy for the organisms through photosynthesis</a:t>
            </a:r>
          </a:p>
          <a:p>
            <a:pPr marL="742950" indent="-742950">
              <a:spcBef>
                <a:spcPct val="50000"/>
              </a:spcBef>
              <a:buAutoNum type="alphaLcPeriod"/>
            </a:pPr>
            <a:r>
              <a:rPr lang="en-US" sz="3600" i="0" dirty="0" smtClean="0">
                <a:solidFill>
                  <a:schemeClr val="tx1"/>
                </a:solidFill>
                <a:latin typeface="Arial" pitchFamily="34" charset="0"/>
              </a:rPr>
              <a:t>All of these</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457200" y="1219200"/>
            <a:ext cx="10150475" cy="2554545"/>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1. Liz is examining a plant cell under a microscope. She sees many small green organelles inside the cell. Her teacher explains that the process of photosynthesis takes place inside these organelles. What organelles is Liz looking at?</a:t>
            </a:r>
            <a:endParaRPr lang="en-US" sz="3200" i="0" dirty="0">
              <a:solidFill>
                <a:schemeClr val="tx1"/>
              </a:solidFill>
              <a:latin typeface="Arial" pitchFamily="34" charset="0"/>
            </a:endParaRPr>
          </a:p>
        </p:txBody>
      </p:sp>
      <p:sp>
        <p:nvSpPr>
          <p:cNvPr id="12290" name="Text Box 9"/>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a:t>
            </a:r>
            <a:r>
              <a:rPr lang="en-US" sz="4400" b="0" i="0" u="sng" dirty="0">
                <a:latin typeface="Arial Rounded MT Bold" pitchFamily="34" charset="0"/>
              </a:rPr>
              <a:t>for $100</a:t>
            </a:r>
            <a:endParaRPr lang="en-US" sz="5400" b="0" i="0" dirty="0"/>
          </a:p>
        </p:txBody>
      </p:sp>
    </p:spTree>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4450"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4451"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4452" name="Text Box 9"/>
          <p:cNvSpPr txBox="1">
            <a:spLocks noChangeArrowheads="1"/>
          </p:cNvSpPr>
          <p:nvPr/>
        </p:nvSpPr>
        <p:spPr bwMode="auto">
          <a:xfrm>
            <a:off x="1279525" y="457200"/>
            <a:ext cx="8778875" cy="923330"/>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 </a:t>
            </a:r>
            <a:endParaRPr lang="en-US" sz="5400" b="0" i="0" dirty="0">
              <a:solidFill>
                <a:schemeClr val="tx1"/>
              </a:solidFill>
            </a:endParaRPr>
          </a:p>
        </p:txBody>
      </p:sp>
      <p:sp>
        <p:nvSpPr>
          <p:cNvPr id="7" name="TextBox 6"/>
          <p:cNvSpPr txBox="1"/>
          <p:nvPr/>
        </p:nvSpPr>
        <p:spPr>
          <a:xfrm>
            <a:off x="838200" y="685800"/>
            <a:ext cx="9448800" cy="707886"/>
          </a:xfrm>
          <a:prstGeom prst="rect">
            <a:avLst/>
          </a:prstGeom>
          <a:noFill/>
        </p:spPr>
        <p:txBody>
          <a:bodyPr wrap="square" rtlCol="0">
            <a:spAutoFit/>
          </a:bodyPr>
          <a:lstStyle/>
          <a:p>
            <a:r>
              <a:rPr lang="en-US" sz="4000" i="0" dirty="0" smtClean="0">
                <a:solidFill>
                  <a:schemeClr val="tx1"/>
                </a:solidFill>
              </a:rPr>
              <a:t>d. All of these</a:t>
            </a:r>
            <a:endParaRPr lang="en-US" sz="400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06498"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a:t>
            </a:r>
            <a:r>
              <a:rPr lang="en-US" sz="4400" b="0" i="0" u="sng" dirty="0">
                <a:latin typeface="Arial Rounded MT Bold" pitchFamily="34" charset="0"/>
              </a:rPr>
              <a:t>$400</a:t>
            </a:r>
          </a:p>
        </p:txBody>
      </p:sp>
      <p:sp>
        <p:nvSpPr>
          <p:cNvPr id="121862" name="Text Box 6"/>
          <p:cNvSpPr txBox="1">
            <a:spLocks noChangeArrowheads="1"/>
          </p:cNvSpPr>
          <p:nvPr/>
        </p:nvSpPr>
        <p:spPr bwMode="auto">
          <a:xfrm>
            <a:off x="822325" y="1219200"/>
            <a:ext cx="9601200" cy="5509200"/>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18. All living organisms are composed of</a:t>
            </a:r>
          </a:p>
          <a:p>
            <a:pPr marL="742950" indent="-742950">
              <a:spcBef>
                <a:spcPct val="50000"/>
              </a:spcBef>
              <a:buAutoNum type="alphaLcPeriod"/>
            </a:pPr>
            <a:r>
              <a:rPr lang="en-US" sz="4400" i="0" dirty="0" smtClean="0">
                <a:solidFill>
                  <a:schemeClr val="tx1"/>
                </a:solidFill>
                <a:latin typeface="Arial" pitchFamily="34" charset="0"/>
              </a:rPr>
              <a:t>One or more cells</a:t>
            </a:r>
          </a:p>
          <a:p>
            <a:pPr marL="742950" indent="-742950">
              <a:spcBef>
                <a:spcPct val="50000"/>
              </a:spcBef>
              <a:buAutoNum type="alphaLcPeriod"/>
            </a:pPr>
            <a:r>
              <a:rPr lang="en-US" sz="4400" i="0" dirty="0" smtClean="0">
                <a:solidFill>
                  <a:schemeClr val="tx1"/>
                </a:solidFill>
                <a:latin typeface="Arial" pitchFamily="34" charset="0"/>
              </a:rPr>
              <a:t>Only one cell</a:t>
            </a:r>
          </a:p>
          <a:p>
            <a:pPr marL="742950" indent="-742950">
              <a:spcBef>
                <a:spcPct val="50000"/>
              </a:spcBef>
              <a:buAutoNum type="alphaLcPeriod"/>
            </a:pPr>
            <a:r>
              <a:rPr lang="en-US" sz="4400" i="0" dirty="0" smtClean="0">
                <a:solidFill>
                  <a:schemeClr val="tx1"/>
                </a:solidFill>
                <a:latin typeface="Arial" pitchFamily="34" charset="0"/>
              </a:rPr>
              <a:t>At least three cells</a:t>
            </a:r>
          </a:p>
          <a:p>
            <a:pPr marL="742950" indent="-742950">
              <a:spcBef>
                <a:spcPct val="50000"/>
              </a:spcBef>
              <a:buAutoNum type="alphaLcPeriod"/>
            </a:pPr>
            <a:r>
              <a:rPr lang="en-US" sz="4400" i="0" dirty="0" smtClean="0">
                <a:solidFill>
                  <a:schemeClr val="tx1"/>
                </a:solidFill>
                <a:latin typeface="Arial" pitchFamily="34" charset="0"/>
              </a:rPr>
              <a:t>At least 100 cells</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18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2"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grpSp>
        <p:nvGrpSpPr>
          <p:cNvPr id="108546" name="Group 12"/>
          <p:cNvGrpSpPr>
            <a:grpSpLocks/>
          </p:cNvGrpSpPr>
          <p:nvPr/>
        </p:nvGrpSpPr>
        <p:grpSpPr bwMode="auto">
          <a:xfrm>
            <a:off x="9321800" y="4981575"/>
            <a:ext cx="1644650" cy="1868488"/>
            <a:chOff x="5872" y="3138"/>
            <a:chExt cx="1036" cy="1177"/>
          </a:xfrm>
        </p:grpSpPr>
        <p:sp>
          <p:nvSpPr>
            <p:cNvPr id="108548" name="AutoShape 9">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8549" name="Text Box 10"/>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
        <p:nvSpPr>
          <p:cNvPr id="7" name="Rectangle 6"/>
          <p:cNvSpPr/>
          <p:nvPr/>
        </p:nvSpPr>
        <p:spPr>
          <a:xfrm>
            <a:off x="2560638" y="685800"/>
            <a:ext cx="5486400" cy="769441"/>
          </a:xfrm>
          <a:prstGeom prst="rect">
            <a:avLst/>
          </a:prstGeom>
        </p:spPr>
        <p:txBody>
          <a:bodyPr>
            <a:spAutoFit/>
          </a:bodyPr>
          <a:lstStyle/>
          <a:p>
            <a:r>
              <a:rPr lang="en-US" sz="4400" b="0" i="0" dirty="0" smtClean="0">
                <a:solidFill>
                  <a:schemeClr val="tx1"/>
                </a:solidFill>
                <a:cs typeface="Times New Roman" pitchFamily="18" charset="0"/>
              </a:rPr>
              <a:t>a. One or more cells</a:t>
            </a:r>
          </a:p>
        </p:txBody>
      </p:sp>
    </p:spTree>
  </p:cSld>
  <p:clrMapOvr>
    <a:masterClrMapping/>
  </p:clrMapOvr>
  <p:transition spd="slow">
    <p:wheel spokes="2"/>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0594"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Other for </a:t>
            </a:r>
            <a:r>
              <a:rPr lang="en-US" sz="4400" b="0" i="0" u="sng" dirty="0">
                <a:latin typeface="Arial Rounded MT Bold" pitchFamily="34" charset="0"/>
              </a:rPr>
              <a:t>$500</a:t>
            </a:r>
          </a:p>
        </p:txBody>
      </p:sp>
      <p:sp>
        <p:nvSpPr>
          <p:cNvPr id="110595" name="Text Box 6"/>
          <p:cNvSpPr txBox="1">
            <a:spLocks noChangeArrowheads="1"/>
          </p:cNvSpPr>
          <p:nvPr/>
        </p:nvSpPr>
        <p:spPr bwMode="auto">
          <a:xfrm>
            <a:off x="274638" y="1680865"/>
            <a:ext cx="10515600" cy="3970318"/>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22. All living organisms, including animals, plants, fungi, bacteria, and </a:t>
            </a:r>
            <a:r>
              <a:rPr lang="en-US" sz="3600" i="0" dirty="0" err="1" smtClean="0">
                <a:solidFill>
                  <a:schemeClr val="tx1"/>
                </a:solidFill>
                <a:latin typeface="Arial" pitchFamily="34" charset="0"/>
              </a:rPr>
              <a:t>protists</a:t>
            </a:r>
            <a:r>
              <a:rPr lang="en-US" sz="3600" i="0" dirty="0" smtClean="0">
                <a:solidFill>
                  <a:schemeClr val="tx1"/>
                </a:solidFill>
                <a:latin typeface="Arial" pitchFamily="34" charset="0"/>
              </a:rPr>
              <a:t>, must perform certain processes in order to survive. For example, all living organisms must be able to obtain energy, so they can use that energy to perform their life functions. In what part of a living organism do these life functions occur?</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2642"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mn-lt"/>
              </a:rPr>
              <a:t>Cells</a:t>
            </a:r>
          </a:p>
        </p:txBody>
      </p:sp>
      <p:grpSp>
        <p:nvGrpSpPr>
          <p:cNvPr id="112643" name="Group 11"/>
          <p:cNvGrpSpPr>
            <a:grpSpLocks/>
          </p:cNvGrpSpPr>
          <p:nvPr/>
        </p:nvGrpSpPr>
        <p:grpSpPr bwMode="auto">
          <a:xfrm>
            <a:off x="9321800" y="4981575"/>
            <a:ext cx="1644650" cy="1868488"/>
            <a:chOff x="5872" y="3138"/>
            <a:chExt cx="1036" cy="1177"/>
          </a:xfrm>
        </p:grpSpPr>
        <p:sp>
          <p:nvSpPr>
            <p:cNvPr id="112644" name="AutoShape 12">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12645" name="Text Box 13"/>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Tree>
  </p:cSld>
  <p:clrMapOvr>
    <a:masterClrMapping/>
  </p:clrMapOvr>
  <p:transition spd="slow">
    <p:wheel spokes="2"/>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4690" name="WordArt 6"/>
          <p:cNvSpPr>
            <a:spLocks noChangeArrowheads="1" noChangeShapeType="1" noTextEdit="1"/>
          </p:cNvSpPr>
          <p:nvPr/>
        </p:nvSpPr>
        <p:spPr bwMode="auto">
          <a:xfrm>
            <a:off x="908050" y="757238"/>
            <a:ext cx="9328150" cy="3297237"/>
          </a:xfrm>
          <a:prstGeom prst="rect">
            <a:avLst/>
          </a:prstGeom>
        </p:spPr>
        <p:txBody>
          <a:bodyPr wrap="none" fromWordArt="1">
            <a:prstTxWarp prst="textCanUp">
              <a:avLst>
                <a:gd name="adj" fmla="val 85713"/>
              </a:avLst>
            </a:prstTxWarp>
          </a:bodyPr>
          <a:lstStyle/>
          <a:p>
            <a:r>
              <a:rPr lang="en-US" sz="3600" kern="10">
                <a:ln w="12700">
                  <a:solidFill>
                    <a:srgbClr val="000000"/>
                  </a:solidFill>
                  <a:round/>
                  <a:headEnd/>
                  <a:tailEnd/>
                </a:ln>
                <a:solidFill>
                  <a:srgbClr val="000000"/>
                </a:solidFill>
                <a:effectLst>
                  <a:outerShdw dist="180501" dir="18557364" algn="ctr" rotWithShape="0">
                    <a:srgbClr val="F9DC07">
                      <a:alpha val="79999"/>
                    </a:srgbClr>
                  </a:outerShdw>
                </a:effectLst>
                <a:latin typeface="Cooper Black"/>
              </a:rPr>
              <a:t>Final Jeopardy</a:t>
            </a:r>
          </a:p>
        </p:txBody>
      </p:sp>
      <p:sp>
        <p:nvSpPr>
          <p:cNvPr id="114691" name="Text Box 11"/>
          <p:cNvSpPr txBox="1">
            <a:spLocks noChangeArrowheads="1"/>
          </p:cNvSpPr>
          <p:nvPr/>
        </p:nvSpPr>
        <p:spPr bwMode="auto">
          <a:xfrm>
            <a:off x="771525" y="4054475"/>
            <a:ext cx="9601200" cy="2105025"/>
          </a:xfrm>
          <a:prstGeom prst="rect">
            <a:avLst/>
          </a:prstGeom>
          <a:noFill/>
          <a:ln w="34925">
            <a:noFill/>
            <a:miter lim="800000"/>
            <a:headEnd/>
            <a:tailEnd/>
          </a:ln>
          <a:effectLst>
            <a:prstShdw prst="shdw17" dist="17961" dir="13500000">
              <a:srgbClr val="003D99">
                <a:alpha val="74997"/>
              </a:srgbClr>
            </a:prstShdw>
          </a:effectLst>
        </p:spPr>
        <p:txBody>
          <a:bodyPr>
            <a:spAutoFit/>
          </a:bodyPr>
          <a:lstStyle/>
          <a:p>
            <a:r>
              <a:rPr lang="en-US" sz="6600"/>
              <a:t>How many points do </a:t>
            </a:r>
            <a:br>
              <a:rPr lang="en-US" sz="6600"/>
            </a:br>
            <a:r>
              <a:rPr lang="en-US" sz="6600"/>
              <a:t>you want to risk?</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92518" name="Text Box 6"/>
          <p:cNvSpPr txBox="1">
            <a:spLocks noChangeArrowheads="1"/>
          </p:cNvSpPr>
          <p:nvPr/>
        </p:nvSpPr>
        <p:spPr bwMode="auto">
          <a:xfrm>
            <a:off x="549275" y="1981200"/>
            <a:ext cx="9601200" cy="4185761"/>
          </a:xfrm>
          <a:prstGeom prst="rect">
            <a:avLst/>
          </a:prstGeom>
          <a:noFill/>
          <a:ln w="9525">
            <a:noFill/>
            <a:miter lim="800000"/>
            <a:headEnd/>
            <a:tailEnd/>
          </a:ln>
        </p:spPr>
        <p:txBody>
          <a:bodyPr>
            <a:spAutoFit/>
          </a:bodyPr>
          <a:lstStyle/>
          <a:p>
            <a:pPr>
              <a:spcBef>
                <a:spcPct val="50000"/>
              </a:spcBef>
            </a:pPr>
            <a:r>
              <a:rPr lang="en-US" sz="2800" i="0" dirty="0" smtClean="0">
                <a:solidFill>
                  <a:schemeClr val="tx1"/>
                </a:solidFill>
                <a:latin typeface="Arial" pitchFamily="34" charset="0"/>
              </a:rPr>
              <a:t>Cells perform many functions in living organisms. Which of the following processes occur in cells?</a:t>
            </a:r>
          </a:p>
          <a:p>
            <a:pPr marL="514350" indent="-514350">
              <a:spcBef>
                <a:spcPct val="50000"/>
              </a:spcBef>
              <a:buAutoNum type="alphaLcPeriod"/>
            </a:pPr>
            <a:r>
              <a:rPr lang="en-US" sz="2800" i="0" dirty="0" smtClean="0">
                <a:solidFill>
                  <a:schemeClr val="tx1"/>
                </a:solidFill>
                <a:latin typeface="Arial" pitchFamily="34" charset="0"/>
              </a:rPr>
              <a:t>Excretion of wastes</a:t>
            </a:r>
          </a:p>
          <a:p>
            <a:pPr marL="514350" indent="-514350">
              <a:spcBef>
                <a:spcPct val="50000"/>
              </a:spcBef>
              <a:buAutoNum type="alphaLcPeriod"/>
            </a:pPr>
            <a:r>
              <a:rPr lang="en-US" sz="2800" i="0" dirty="0" smtClean="0">
                <a:solidFill>
                  <a:schemeClr val="tx1"/>
                </a:solidFill>
                <a:latin typeface="Arial" pitchFamily="34" charset="0"/>
              </a:rPr>
              <a:t>Nutrient Acquisition</a:t>
            </a:r>
          </a:p>
          <a:p>
            <a:pPr marL="514350" indent="-514350">
              <a:spcBef>
                <a:spcPct val="50000"/>
              </a:spcBef>
              <a:buAutoNum type="alphaLcPeriod"/>
            </a:pPr>
            <a:r>
              <a:rPr lang="en-US" sz="2800" i="0" dirty="0" smtClean="0">
                <a:solidFill>
                  <a:schemeClr val="tx1"/>
                </a:solidFill>
                <a:latin typeface="Arial" pitchFamily="34" charset="0"/>
              </a:rPr>
              <a:t>Energy Extraction</a:t>
            </a:r>
          </a:p>
          <a:p>
            <a:pPr marL="514350" indent="-514350">
              <a:spcBef>
                <a:spcPct val="50000"/>
              </a:spcBef>
              <a:buAutoNum type="alphaLcPeriod"/>
            </a:pPr>
            <a:r>
              <a:rPr lang="en-US" sz="2800" i="0" dirty="0" smtClean="0">
                <a:solidFill>
                  <a:schemeClr val="tx1"/>
                </a:solidFill>
                <a:latin typeface="Arial" pitchFamily="34" charset="0"/>
              </a:rPr>
              <a:t>All of these</a:t>
            </a:r>
          </a:p>
          <a:p>
            <a:pPr>
              <a:spcBef>
                <a:spcPct val="50000"/>
              </a:spcBef>
            </a:pPr>
            <a:endParaRPr lang="en-US" sz="2800" i="0" dirty="0">
              <a:solidFill>
                <a:schemeClr val="tx1"/>
              </a:solidFill>
              <a:latin typeface="Arial" pitchFamily="34" charset="0"/>
            </a:endParaRPr>
          </a:p>
        </p:txBody>
      </p:sp>
      <p:sp>
        <p:nvSpPr>
          <p:cNvPr id="116739" name="WordArt 7"/>
          <p:cNvSpPr>
            <a:spLocks noChangeArrowheads="1" noChangeShapeType="1" noTextEdit="1"/>
          </p:cNvSpPr>
          <p:nvPr/>
        </p:nvSpPr>
        <p:spPr bwMode="auto">
          <a:xfrm>
            <a:off x="549275" y="304800"/>
            <a:ext cx="9874250" cy="1447800"/>
          </a:xfrm>
          <a:prstGeom prst="rect">
            <a:avLst/>
          </a:prstGeom>
        </p:spPr>
        <p:txBody>
          <a:bodyPr wrap="none" fromWordArt="1">
            <a:prstTxWarp prst="textPlain">
              <a:avLst>
                <a:gd name="adj" fmla="val 49829"/>
              </a:avLst>
            </a:prstTxWarp>
          </a:bodyPr>
          <a:lstStyle/>
          <a:p>
            <a:r>
              <a:rPr lang="en-US" sz="3600" kern="10" dirty="0">
                <a:ln w="12700">
                  <a:solidFill>
                    <a:srgbClr val="000000"/>
                  </a:solidFill>
                  <a:round/>
                  <a:headEnd/>
                  <a:tailEnd/>
                </a:ln>
                <a:solidFill>
                  <a:srgbClr val="000000"/>
                </a:solidFill>
                <a:effectLst>
                  <a:outerShdw dist="107763" dir="13500000" algn="ctr" rotWithShape="0">
                    <a:schemeClr val="bg1">
                      <a:alpha val="50000"/>
                    </a:schemeClr>
                  </a:outerShdw>
                </a:effectLst>
                <a:latin typeface="Cooper Black"/>
              </a:rPr>
              <a:t>Final Jeopardy</a:t>
            </a:r>
          </a:p>
        </p:txBody>
      </p:sp>
      <p:pic>
        <p:nvPicPr>
          <p:cNvPr id="116740" name="1D9BE238.WAV">
            <a:hlinkClick r:id="" action="ppaction://media"/>
          </p:cNvPr>
          <p:cNvPicPr>
            <a:picLocks noRot="1" noChangeAspect="1" noChangeArrowheads="1"/>
          </p:cNvPicPr>
          <p:nvPr/>
        </p:nvPicPr>
        <p:blipFill>
          <a:blip r:embed="rId3"/>
          <a:srcRect/>
          <a:stretch>
            <a:fillRect/>
          </a:stretch>
        </p:blipFill>
        <p:spPr bwMode="auto">
          <a:xfrm>
            <a:off x="10453688" y="6324600"/>
            <a:ext cx="304800" cy="30480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5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ext Box 3"/>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8786" name="Text Box 7"/>
          <p:cNvSpPr txBox="1">
            <a:spLocks noChangeArrowheads="1"/>
          </p:cNvSpPr>
          <p:nvPr/>
        </p:nvSpPr>
        <p:spPr bwMode="auto">
          <a:xfrm>
            <a:off x="914400" y="838200"/>
            <a:ext cx="8778875" cy="1200329"/>
          </a:xfrm>
          <a:prstGeom prst="rect">
            <a:avLst/>
          </a:prstGeom>
          <a:noFill/>
          <a:ln w="9525">
            <a:noFill/>
            <a:miter lim="800000"/>
            <a:headEnd/>
            <a:tailEnd/>
          </a:ln>
        </p:spPr>
        <p:txBody>
          <a:bodyPr>
            <a:spAutoFit/>
          </a:bodyPr>
          <a:lstStyle/>
          <a:p>
            <a:pPr marL="1143000" indent="-1143000">
              <a:spcBef>
                <a:spcPct val="50000"/>
              </a:spcBef>
            </a:pPr>
            <a:r>
              <a:rPr lang="en-US" sz="7200" i="0" dirty="0" smtClean="0">
                <a:solidFill>
                  <a:schemeClr val="tx1"/>
                </a:solidFill>
                <a:latin typeface="Arial" pitchFamily="34" charset="0"/>
              </a:rPr>
              <a:t>D. All of these</a:t>
            </a:r>
            <a:endParaRPr lang="en-US" sz="72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a:xfrm>
            <a:off x="822325" y="381000"/>
            <a:ext cx="9328150" cy="1143000"/>
          </a:xfrm>
        </p:spPr>
        <p:txBody>
          <a:bodyPr/>
          <a:lstStyle/>
          <a:p>
            <a:r>
              <a:rPr lang="en-US" sz="5400" b="1" smtClean="0">
                <a:solidFill>
                  <a:schemeClr val="tx1"/>
                </a:solidFill>
                <a:ea typeface="ＭＳ Ｐゴシック" charset="-128"/>
              </a:rPr>
              <a:t>And the winner is …</a:t>
            </a:r>
          </a:p>
        </p:txBody>
      </p:sp>
      <p:pic>
        <p:nvPicPr>
          <p:cNvPr id="120834" name="Picture 4" descr="C:\Documents and Settings\ttrimpe\Application Data\Microsoft\Media Catalog\Downloaded Clips\cl4b\j0188237.wmf"/>
          <p:cNvPicPr>
            <a:picLocks noChangeAspect="1" noChangeArrowheads="1"/>
          </p:cNvPicPr>
          <p:nvPr/>
        </p:nvPicPr>
        <p:blipFill>
          <a:blip r:embed="rId3"/>
          <a:srcRect/>
          <a:stretch>
            <a:fillRect/>
          </a:stretch>
        </p:blipFill>
        <p:spPr bwMode="auto">
          <a:xfrm>
            <a:off x="3810000" y="1371600"/>
            <a:ext cx="3003550" cy="479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026"/>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chloroplasts</a:t>
            </a:r>
            <a:endParaRPr lang="en-US" sz="2400" b="0" i="0" dirty="0">
              <a:solidFill>
                <a:schemeClr val="tx1"/>
              </a:solidFill>
            </a:endParaRPr>
          </a:p>
        </p:txBody>
      </p:sp>
      <p:sp>
        <p:nvSpPr>
          <p:cNvPr id="14338" name="Text Box 1034"/>
          <p:cNvSpPr txBox="1">
            <a:spLocks noChangeArrowheads="1"/>
          </p:cNvSpPr>
          <p:nvPr/>
        </p:nvSpPr>
        <p:spPr bwMode="auto">
          <a:xfrm>
            <a:off x="9321800" y="6035675"/>
            <a:ext cx="1644650" cy="822325"/>
          </a:xfrm>
          <a:prstGeom prst="rect">
            <a:avLst/>
          </a:prstGeom>
          <a:noFill/>
          <a:ln w="9525">
            <a:noFill/>
            <a:miter lim="800000"/>
            <a:headEnd/>
            <a:tailEnd/>
          </a:ln>
        </p:spPr>
        <p:txBody>
          <a:bodyPr>
            <a:spAutoFit/>
          </a:bodyPr>
          <a:lstStyle/>
          <a:p>
            <a:r>
              <a:rPr lang="en-US" sz="2400" i="0">
                <a:latin typeface="Arial Rounded MT Bold" pitchFamily="34" charset="0"/>
              </a:rPr>
              <a:t>Back to</a:t>
            </a:r>
            <a:br>
              <a:rPr lang="en-US" sz="2400" i="0">
                <a:latin typeface="Arial Rounded MT Bold" pitchFamily="34" charset="0"/>
              </a:rPr>
            </a:br>
            <a:r>
              <a:rPr lang="en-US" sz="2400" i="0">
                <a:latin typeface="Arial Rounded MT Bold" pitchFamily="34" charset="0"/>
              </a:rPr>
              <a:t>Game</a:t>
            </a:r>
            <a:endParaRPr lang="en-US" sz="2400" b="0" i="0"/>
          </a:p>
        </p:txBody>
      </p:sp>
      <p:sp>
        <p:nvSpPr>
          <p:cNvPr id="14339" name="AutoShape 103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a:t>
            </a:r>
            <a:r>
              <a:rPr lang="en-US" sz="4400" b="0" i="0" u="sng" dirty="0">
                <a:latin typeface="Arial Rounded MT Bold" pitchFamily="34" charset="0"/>
              </a:rPr>
              <a:t>for $200</a:t>
            </a:r>
          </a:p>
        </p:txBody>
      </p:sp>
      <p:sp>
        <p:nvSpPr>
          <p:cNvPr id="6" name="TextBox 5"/>
          <p:cNvSpPr txBox="1"/>
          <p:nvPr/>
        </p:nvSpPr>
        <p:spPr>
          <a:xfrm>
            <a:off x="762000" y="1143000"/>
            <a:ext cx="8915400" cy="3539430"/>
          </a:xfrm>
          <a:prstGeom prst="rect">
            <a:avLst/>
          </a:prstGeom>
          <a:noFill/>
        </p:spPr>
        <p:txBody>
          <a:bodyPr wrap="square" rtlCol="0">
            <a:spAutoFit/>
          </a:bodyPr>
          <a:lstStyle/>
          <a:p>
            <a:r>
              <a:rPr lang="en-US" sz="3200" b="0" i="0" dirty="0" smtClean="0">
                <a:solidFill>
                  <a:schemeClr val="tx1"/>
                </a:solidFill>
                <a:latin typeface="Arial" pitchFamily="34" charset="0"/>
                <a:cs typeface="Arial" pitchFamily="34" charset="0"/>
              </a:rPr>
              <a:t>3. Which of the following structures would normally be found in a plant cell but not in an animal cell?</a:t>
            </a:r>
          </a:p>
          <a:p>
            <a:pPr marL="514350" indent="-514350">
              <a:buAutoNum type="alphaLcPeriod"/>
            </a:pPr>
            <a:r>
              <a:rPr lang="en-US" sz="3200" b="0" i="0" dirty="0" smtClean="0">
                <a:solidFill>
                  <a:schemeClr val="tx1"/>
                </a:solidFill>
                <a:latin typeface="Arial" pitchFamily="34" charset="0"/>
                <a:cs typeface="Arial" pitchFamily="34" charset="0"/>
              </a:rPr>
              <a:t>Cell wall</a:t>
            </a:r>
          </a:p>
          <a:p>
            <a:pPr marL="514350" indent="-514350">
              <a:buAutoNum type="alphaLcPeriod"/>
            </a:pPr>
            <a:r>
              <a:rPr lang="en-US" sz="3200" b="0" i="0" dirty="0" smtClean="0">
                <a:solidFill>
                  <a:schemeClr val="tx1"/>
                </a:solidFill>
                <a:latin typeface="Arial" pitchFamily="34" charset="0"/>
                <a:cs typeface="Arial" pitchFamily="34" charset="0"/>
              </a:rPr>
              <a:t>Cell membrane</a:t>
            </a:r>
          </a:p>
          <a:p>
            <a:pPr marL="514350" indent="-514350">
              <a:buAutoNum type="alphaLcPeriod"/>
            </a:pPr>
            <a:r>
              <a:rPr lang="en-US" sz="3200" b="0" i="0" dirty="0" smtClean="0">
                <a:solidFill>
                  <a:schemeClr val="tx1"/>
                </a:solidFill>
                <a:latin typeface="Arial" pitchFamily="34" charset="0"/>
                <a:cs typeface="Arial" pitchFamily="34" charset="0"/>
              </a:rPr>
              <a:t>Mitochondrion</a:t>
            </a:r>
          </a:p>
          <a:p>
            <a:pPr marL="514350" indent="-514350">
              <a:buAutoNum type="alphaLcPeriod"/>
            </a:pPr>
            <a:r>
              <a:rPr lang="en-US" sz="3200" b="0" i="0" dirty="0" smtClean="0">
                <a:solidFill>
                  <a:schemeClr val="tx1"/>
                </a:solidFill>
                <a:latin typeface="Arial" pitchFamily="34" charset="0"/>
                <a:cs typeface="Arial" pitchFamily="34" charset="0"/>
              </a:rPr>
              <a:t>Nucleus</a:t>
            </a:r>
            <a:endParaRPr lang="en-US" sz="3200" b="0" i="0" dirty="0">
              <a:solidFill>
                <a:schemeClr val="tx1"/>
              </a:solidFill>
              <a:latin typeface="Arial" pitchFamily="34" charset="0"/>
              <a:cs typeface="Arial" pitchFamily="34" charset="0"/>
            </a:endParaRPr>
          </a:p>
        </p:txBody>
      </p: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103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8434" name="Text Box 104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8435" name="Text Box 1042"/>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a. Cell Wall</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Cell Parts </a:t>
            </a:r>
            <a:r>
              <a:rPr lang="en-US" sz="4400" b="0" i="0" u="sng" dirty="0">
                <a:latin typeface="Arial Rounded MT Bold" pitchFamily="34" charset="0"/>
              </a:rPr>
              <a:t>for $300</a:t>
            </a:r>
          </a:p>
        </p:txBody>
      </p:sp>
      <p:sp>
        <p:nvSpPr>
          <p:cNvPr id="13318" name="Text Box 6"/>
          <p:cNvSpPr txBox="1">
            <a:spLocks noChangeArrowheads="1"/>
          </p:cNvSpPr>
          <p:nvPr/>
        </p:nvSpPr>
        <p:spPr bwMode="auto">
          <a:xfrm>
            <a:off x="822325" y="914400"/>
            <a:ext cx="9601200" cy="2123658"/>
          </a:xfrm>
          <a:prstGeom prst="rect">
            <a:avLst/>
          </a:prstGeom>
          <a:noFill/>
          <a:ln w="9525">
            <a:noFill/>
            <a:miter lim="800000"/>
            <a:headEnd/>
            <a:tailEnd/>
          </a:ln>
        </p:spPr>
        <p:txBody>
          <a:bodyPr wrap="square">
            <a:spAutoFit/>
          </a:bodyPr>
          <a:lstStyle/>
          <a:p>
            <a:pPr>
              <a:spcBef>
                <a:spcPct val="50000"/>
              </a:spcBef>
            </a:pPr>
            <a:r>
              <a:rPr lang="en-US" sz="4400" b="0" i="0" dirty="0" smtClean="0">
                <a:solidFill>
                  <a:schemeClr val="tx1"/>
                </a:solidFill>
                <a:latin typeface="Arial" pitchFamily="34" charset="0"/>
              </a:rPr>
              <a:t>12. Every cell is surrounded by a thin membrane. What is the main function of this cell membrane?</a:t>
            </a:r>
            <a:endParaRPr lang="en-US" sz="4400" b="0" i="0" dirty="0">
              <a:solidFill>
                <a:schemeClr val="tx1"/>
              </a:solidFill>
              <a:latin typeface="Arial" pitchFamily="34" charset="0"/>
            </a:endParaRPr>
          </a:p>
        </p:txBody>
      </p:sp>
    </p:spTree>
  </p:cSld>
  <p:clrMapOvr>
    <a:overrideClrMapping bg1="lt1" tx1="dk1" bg2="lt2" tx2="dk2" accent1="accent1" accent2="accent2" accent3="accent3" accent4="accent4" accent5="accent5" accent6="accent6" hlink="hlink" folHlink="folHlink"/>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500" fill="hold"/>
                                        <p:tgtEl>
                                          <p:spTgt spid="13318"/>
                                        </p:tgtEl>
                                        <p:attrNameLst>
                                          <p:attrName>ppt_w</p:attrName>
                                        </p:attrNameLst>
                                      </p:cBhvr>
                                      <p:tavLst>
                                        <p:tav tm="0">
                                          <p:val>
                                            <p:fltVal val="0"/>
                                          </p:val>
                                        </p:tav>
                                        <p:tav tm="100000">
                                          <p:val>
                                            <p:strVal val="#ppt_w"/>
                                          </p:val>
                                        </p:tav>
                                      </p:tavLst>
                                    </p:anim>
                                    <p:anim calcmode="lin" valueType="num">
                                      <p:cBhvr>
                                        <p:cTn id="8" dur="500" fill="hold"/>
                                        <p:tgtEl>
                                          <p:spTgt spid="133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utoUpdateAnimBg="0"/>
    </p:bldLst>
  </p:timing>
</p:sld>
</file>

<file path=ppt/theme/theme1.xml><?xml version="1.0" encoding="utf-8"?>
<a:theme xmlns:a="http://schemas.openxmlformats.org/drawingml/2006/main" name="jeopardy template">
  <a:themeElements>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eopardy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spDef>
    <a:ln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lnDef>
  </a:objectDefaults>
  <a:extraClrSchemeLst>
    <a:extraClrScheme>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eopardy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eopardy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eopardy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eopardy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eopardy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eopardy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66"/>
    </a:hlink>
    <a:folHlink>
      <a:srgbClr val="003366"/>
    </a:folHlink>
  </a:clrScheme>
</a:themeOverride>
</file>

<file path=ppt/theme/themeOverride2.xml><?xml version="1.0" encoding="utf-8"?>
<a:themeOverride xmlns:a="http://schemas.openxmlformats.org/drawingml/2006/main">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2257</TotalTime>
  <Words>1749</Words>
  <Application>Microsoft Macintosh PowerPoint</Application>
  <PresentationFormat>Custom</PresentationFormat>
  <Paragraphs>269</Paragraphs>
  <Slides>58</Slides>
  <Notes>58</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jeopardy template</vt:lpstr>
      <vt:lpstr>Clip</vt:lpstr>
      <vt:lpstr>Slide 1</vt:lpstr>
      <vt:lpstr>Slide 2</vt:lpstr>
      <vt:lpstr>Although they give answers in the  form of questions on the TV show,  you do not need to do this. You do need to write your answers on your game board!</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And the winner is …</vt:lpstr>
    </vt:vector>
  </TitlesOfParts>
  <Company>MCPS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Jeopardy Game Template</dc:title>
  <dc:creator>DTT</dc:creator>
  <cp:keywords>Powerpoint, Jeopardy, Templates</cp:keywords>
  <cp:lastModifiedBy>wrightj</cp:lastModifiedBy>
  <cp:revision>163</cp:revision>
  <dcterms:created xsi:type="dcterms:W3CDTF">2003-11-11T18:45:52Z</dcterms:created>
  <dcterms:modified xsi:type="dcterms:W3CDTF">2013-02-07T20:53:02Z</dcterms:modified>
  <cp:category>Templates</cp:category>
</cp:coreProperties>
</file>