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3" r:id="rId2"/>
    <p:sldId id="300" r:id="rId3"/>
    <p:sldId id="298" r:id="rId4"/>
    <p:sldId id="296" r:id="rId5"/>
    <p:sldId id="284" r:id="rId6"/>
    <p:sldId id="307" r:id="rId7"/>
    <p:sldId id="305" r:id="rId8"/>
    <p:sldId id="304" r:id="rId9"/>
  </p:sldIdLst>
  <p:sldSz cx="9144000" cy="6858000" type="screen4x3"/>
  <p:notesSz cx="6858000" cy="92964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D65B24"/>
    <a:srgbClr val="895C3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4" autoAdjust="0"/>
    <p:restoredTop sz="88889" autoAdjust="0"/>
  </p:normalViewPr>
  <p:slideViewPr>
    <p:cSldViewPr>
      <p:cViewPr varScale="1">
        <p:scale>
          <a:sx n="65" d="100"/>
          <a:sy n="65" d="100"/>
        </p:scale>
        <p:origin x="-6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6968A-81EA-4125-A268-97D39215FDE7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C7105-507A-4E43-BD52-C04DEE3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45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2244B3-309A-42BA-8780-960E6E7B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04528-6CBF-494C-8807-CBDD2999040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244B3-309A-42BA-8780-960E6E7BCE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244B3-309A-42BA-8780-960E6E7BCE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244B3-309A-42BA-8780-960E6E7BCE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6425C-0EF0-46CD-9E65-AAC6413BB48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244B3-309A-42BA-8780-960E6E7BCE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159AD-198C-43EF-BDC8-C7BCAD98C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62F99-6DD7-4273-80B9-A18E310AE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2BBA-1139-44C1-B341-17AEC1AAE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C763-8E85-4411-A1C4-EE01878A7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8D79-3F3C-4D2B-BEA6-A045BA481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823B-1817-46EF-AA34-F905DCEFB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4198-811D-4AEE-9D8B-C66DE9727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89032-775D-4510-AE2B-744F0EEFA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1D474-17CB-4116-A55E-84F152510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F88B4-57A6-4647-B70E-38DC3B003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C620-5011-4C73-A4DD-8DC27E653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A845-AEFA-4F48-B2A3-8855C60DF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6918F-ED6B-474E-B424-2475437C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04E932-A525-431E-A2CB-AAD2A2A4A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French Revolution </a:t>
            </a:r>
          </a:p>
        </p:txBody>
      </p:sp>
      <p:pic>
        <p:nvPicPr>
          <p:cNvPr id="2052" name="Picture 5" descr="bigliber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120" y="1408428"/>
            <a:ext cx="5219700" cy="4099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28600" y="1750056"/>
            <a:ext cx="320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/>
              <a:t>AIM: </a:t>
            </a:r>
            <a:r>
              <a:rPr lang="en-US" sz="3200" b="1" dirty="0" smtClean="0">
                <a:solidFill>
                  <a:srgbClr val="C00000"/>
                </a:solidFill>
              </a:rPr>
              <a:t>What were the causes of the French Revolution?</a:t>
            </a:r>
          </a:p>
          <a:p>
            <a:endParaRPr lang="en-US" sz="2400" b="1" dirty="0"/>
          </a:p>
          <a:p>
            <a:endParaRPr lang="en-US" sz="3200" b="1" dirty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5379720" y="1981200"/>
            <a:ext cx="3467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"Liberty Leading the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People“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(Eugene Delacroix, 1830).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90600" y="228600"/>
            <a:ext cx="7595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Is a revolution always violent?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733800"/>
            <a:ext cx="548640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forcible overthrow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government or social 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in favor of a new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(usually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762000"/>
            <a:ext cx="5334000" cy="224676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dramatic and wide-reaching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way something works or is organized or in people's ideas about it. (Usually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non-violent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Scientific Revolution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Commercial Revolution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Industrial Revolution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Information Revolution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3962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American Revolution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French Revolution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Russian Revolution</a:t>
            </a:r>
          </a:p>
        </p:txBody>
      </p:sp>
      <p:pic>
        <p:nvPicPr>
          <p:cNvPr id="8" name="Picture 7" descr="Soldier_mov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9144000" cy="838200"/>
          </a:xfrm>
          <a:prstGeom prst="rect">
            <a:avLst/>
          </a:prstGeom>
        </p:spPr>
      </p:pic>
      <p:pic>
        <p:nvPicPr>
          <p:cNvPr id="9" name="Picture 8" descr="Muskete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810000"/>
            <a:ext cx="1647825" cy="17210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Causes and Attitudes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5562600" cy="5257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pitchFamily="34" charset="0"/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Enlightenment &amp; </a:t>
            </a:r>
            <a:r>
              <a:rPr lang="en-US" sz="2400" dirty="0" smtClean="0">
                <a:latin typeface="Verdana" pitchFamily="34" charset="0"/>
              </a:rPr>
              <a:t>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American Revolution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problems</a:t>
            </a:r>
          </a:p>
          <a:p>
            <a:pPr lvl="2"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Wars</a:t>
            </a:r>
          </a:p>
          <a:p>
            <a:pPr lvl="2"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Royal spending</a:t>
            </a:r>
          </a:p>
          <a:p>
            <a:pPr lvl="2"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Poor harvests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French system’s lack of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change</a:t>
            </a:r>
          </a:p>
          <a:p>
            <a:pPr lvl="1" eaLnBrk="1" hangingPunct="1"/>
            <a:r>
              <a:rPr lang="en-US" sz="2400" dirty="0" smtClean="0">
                <a:latin typeface="Verdana" pitchFamily="34" charset="0"/>
              </a:rPr>
              <a:t>Louis XVI clung to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Absolutism</a:t>
            </a:r>
          </a:p>
          <a:p>
            <a:pPr lvl="1" eaLnBrk="1" hangingPunct="1"/>
            <a:r>
              <a:rPr lang="en-US" sz="2400" dirty="0" smtClean="0">
                <a:latin typeface="Verdana" pitchFamily="34" charset="0"/>
              </a:rPr>
              <a:t>King’s response to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 poor</a:t>
            </a:r>
          </a:p>
          <a:p>
            <a:pPr lvl="1" eaLnBrk="1" hangingPunct="1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Class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resentment</a:t>
            </a:r>
          </a:p>
          <a:p>
            <a:pPr lvl="2"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Three Estates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7" name="Picture 10" descr="Louis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1447800"/>
            <a:ext cx="2908300" cy="3687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6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6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6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6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6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6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6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6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6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Enlightenment Philosophies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3505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Montesquieu</a:t>
            </a:r>
            <a:r>
              <a:rPr lang="en-US" dirty="0" smtClean="0"/>
              <a:t>- separation of powers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Rousseau</a:t>
            </a:r>
            <a:r>
              <a:rPr lang="en-US" dirty="0" smtClean="0"/>
              <a:t>-	 social contract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 descr="3bran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124200"/>
            <a:ext cx="3559628" cy="1752600"/>
          </a:xfrm>
          <a:prstGeom prst="rect">
            <a:avLst/>
          </a:prstGeom>
        </p:spPr>
      </p:pic>
      <p:pic>
        <p:nvPicPr>
          <p:cNvPr id="6" name="Picture 5" descr="social-contrac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667000"/>
            <a:ext cx="2590800" cy="2313214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609600" y="52578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</a:rPr>
              <a:t>Monarchical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system vs.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</a:rPr>
              <a:t>aristocracy and bourgeoisie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political thought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Economic Problems</a:t>
            </a:r>
            <a:endParaRPr lang="en-US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War-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American Revolution</a:t>
            </a:r>
            <a:endParaRPr lang="en-US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en-US" sz="9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1"/>
            <a:r>
              <a:rPr lang="en-US" dirty="0" smtClean="0"/>
              <a:t>Taxation to aid colonists</a:t>
            </a:r>
          </a:p>
          <a:p>
            <a:pPr lvl="1"/>
            <a:endParaRPr lang="en-US" sz="500" dirty="0" smtClean="0"/>
          </a:p>
          <a:p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Royal spending</a:t>
            </a:r>
          </a:p>
          <a:p>
            <a:pPr lvl="1"/>
            <a:r>
              <a:rPr lang="en-US" dirty="0" smtClean="0"/>
              <a:t>Palace luxuries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Poor harvests</a:t>
            </a:r>
          </a:p>
          <a:p>
            <a:pPr lvl="1"/>
            <a:r>
              <a:rPr lang="en-US" dirty="0" smtClean="0"/>
              <a:t>1787 and 1788</a:t>
            </a:r>
            <a:endParaRPr lang="en-US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1"/>
            <a:r>
              <a:rPr lang="en-US" dirty="0" smtClean="0"/>
              <a:t>Food shortages</a:t>
            </a:r>
          </a:p>
          <a:p>
            <a:pPr lvl="1"/>
            <a:r>
              <a:rPr lang="en-US" dirty="0" smtClean="0"/>
              <a:t>Price increases</a:t>
            </a:r>
          </a:p>
          <a:p>
            <a:pPr lvl="1"/>
            <a:r>
              <a:rPr lang="en-US" dirty="0" smtClean="0"/>
              <a:t>Unemployment</a:t>
            </a:r>
          </a:p>
          <a:p>
            <a:pPr lvl="1"/>
            <a:r>
              <a:rPr lang="en-US" dirty="0" smtClean="0"/>
              <a:t>One-third of nation at poverty level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renchSoldiers in Amer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9388" y="1143000"/>
            <a:ext cx="1121019" cy="1066800"/>
          </a:xfrm>
          <a:prstGeom prst="rect">
            <a:avLst/>
          </a:prstGeom>
        </p:spPr>
      </p:pic>
      <p:pic>
        <p:nvPicPr>
          <p:cNvPr id="6" name="Picture 5" descr="Versa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576" y="4961382"/>
            <a:ext cx="2071624" cy="1553718"/>
          </a:xfrm>
          <a:prstGeom prst="rect">
            <a:avLst/>
          </a:prstGeom>
        </p:spPr>
      </p:pic>
      <p:pic>
        <p:nvPicPr>
          <p:cNvPr id="7" name="Picture 6" descr="french peasant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876800"/>
            <a:ext cx="1489505" cy="1707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b="1" dirty="0" smtClean="0">
                <a:solidFill>
                  <a:srgbClr val="C00000"/>
                </a:solidFill>
                <a:latin typeface="Georgia" pitchFamily="18" charset="0"/>
              </a:rPr>
              <a:t>Unequal Social Stratification- T</a:t>
            </a:r>
            <a:r>
              <a:rPr lang="en-US" sz="4000" b="1" dirty="0" smtClean="0">
                <a:solidFill>
                  <a:srgbClr val="002060"/>
                </a:solidFill>
                <a:latin typeface="Georgia" pitchFamily="18" charset="0"/>
              </a:rPr>
              <a:t>h</a:t>
            </a:r>
            <a:r>
              <a:rPr lang="en-US" sz="4000" b="1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r>
              <a:rPr lang="en-US" sz="4000" b="1" dirty="0" smtClean="0">
                <a:solidFill>
                  <a:srgbClr val="C00000"/>
                </a:solidFill>
                <a:latin typeface="Georgia" pitchFamily="18" charset="0"/>
              </a:rPr>
              <a:t> T</a:t>
            </a:r>
            <a:r>
              <a:rPr lang="en-US" sz="4000" b="1" dirty="0" smtClean="0">
                <a:solidFill>
                  <a:srgbClr val="002060"/>
                </a:solidFill>
                <a:latin typeface="Georgia" pitchFamily="18" charset="0"/>
              </a:rPr>
              <a:t>h</a:t>
            </a:r>
            <a:r>
              <a:rPr lang="en-US" sz="4000" b="1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r>
              <a:rPr lang="en-US" sz="4000" b="1" dirty="0" smtClean="0">
                <a:solidFill>
                  <a:srgbClr val="C00000"/>
                </a:solidFill>
                <a:latin typeface="Georgia" pitchFamily="18" charset="0"/>
              </a:rPr>
              <a:t>e</a:t>
            </a:r>
            <a:r>
              <a:rPr lang="en-US" sz="4000" b="1" dirty="0" smtClean="0">
                <a:solidFill>
                  <a:srgbClr val="002060"/>
                </a:solidFill>
                <a:latin typeface="Georgia" pitchFamily="18" charset="0"/>
              </a:rPr>
              <a:t>e</a:t>
            </a:r>
            <a:r>
              <a:rPr lang="en-US" sz="4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r>
              <a:rPr lang="en-US" sz="4000" b="1" dirty="0" smtClean="0">
                <a:solidFill>
                  <a:srgbClr val="C00000"/>
                </a:solidFill>
                <a:latin typeface="Georgia" pitchFamily="18" charset="0"/>
              </a:rPr>
              <a:t>s</a:t>
            </a:r>
            <a:r>
              <a:rPr lang="en-US" sz="4000" b="1" dirty="0" smtClean="0">
                <a:solidFill>
                  <a:srgbClr val="002060"/>
                </a:solidFill>
                <a:latin typeface="Georgia" pitchFamily="18" charset="0"/>
              </a:rPr>
              <a:t>t</a:t>
            </a:r>
            <a:r>
              <a:rPr lang="en-US" sz="4000" b="1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r>
              <a:rPr lang="en-US" sz="4000" b="1" dirty="0" smtClean="0">
                <a:solidFill>
                  <a:srgbClr val="C00000"/>
                </a:solidFill>
                <a:latin typeface="Georgia" pitchFamily="18" charset="0"/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  <a:latin typeface="Georgia" pitchFamily="18" charset="0"/>
              </a:rPr>
              <a:t>e</a:t>
            </a:r>
            <a:r>
              <a:rPr lang="en-US" sz="4000" b="1" dirty="0" smtClean="0">
                <a:solidFill>
                  <a:schemeClr val="tx1"/>
                </a:solidFill>
                <a:latin typeface="Georgia" pitchFamily="18" charset="0"/>
              </a:rPr>
              <a:t>s</a:t>
            </a:r>
            <a:endParaRPr lang="en-US" sz="4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>
                <a:latin typeface="Georgia" pitchFamily="18" charset="0"/>
              </a:rPr>
              <a:t>First Estate- </a:t>
            </a:r>
            <a:r>
              <a:rPr lang="en-US" sz="2000" b="1" u="sng" dirty="0" smtClean="0">
                <a:solidFill>
                  <a:srgbClr val="C00000"/>
                </a:solidFill>
                <a:latin typeface="Georgia" pitchFamily="18" charset="0"/>
              </a:rPr>
              <a:t>Clergy</a:t>
            </a:r>
          </a:p>
          <a:p>
            <a:r>
              <a:rPr lang="en-US" sz="1800" dirty="0" smtClean="0"/>
              <a:t>Made up about 130,000 people and owned 10% of the land.  </a:t>
            </a:r>
          </a:p>
          <a:p>
            <a:r>
              <a:rPr lang="en-US" sz="1800" dirty="0" smtClean="0"/>
              <a:t>Were exempt from taxation. Radically divided.</a:t>
            </a:r>
          </a:p>
          <a:p>
            <a:pPr>
              <a:buNone/>
            </a:pPr>
            <a:r>
              <a:rPr lang="en-US" sz="2000" b="1" dirty="0" smtClean="0">
                <a:latin typeface="Georgia" pitchFamily="18" charset="0"/>
              </a:rPr>
              <a:t>The Second Estate- </a:t>
            </a:r>
            <a:r>
              <a:rPr lang="en-US" sz="2000" b="1" u="sng" dirty="0" smtClean="0">
                <a:solidFill>
                  <a:srgbClr val="002060"/>
                </a:solidFill>
                <a:latin typeface="Georgia" pitchFamily="18" charset="0"/>
              </a:rPr>
              <a:t>Nobility</a:t>
            </a:r>
            <a:r>
              <a:rPr lang="en-US" sz="2000" b="1" dirty="0" smtClean="0">
                <a:latin typeface="Georgia" pitchFamily="18" charset="0"/>
              </a:rPr>
              <a:t> </a:t>
            </a:r>
          </a:p>
          <a:p>
            <a:r>
              <a:rPr lang="en-US" sz="1800" dirty="0" smtClean="0"/>
              <a:t>Consisted of about 350,000 people and owned 25-30% of the land.  </a:t>
            </a:r>
          </a:p>
          <a:p>
            <a:r>
              <a:rPr lang="en-US" sz="1800" dirty="0" smtClean="0"/>
              <a:t>Held many leading positions in society (government, military, law, etc.) </a:t>
            </a:r>
          </a:p>
          <a:p>
            <a:r>
              <a:rPr lang="en-US" sz="1800" dirty="0" smtClean="0"/>
              <a:t>Also exempt from taxation but wanted more control.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648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latin typeface="Georgia" pitchFamily="18" charset="0"/>
              </a:rPr>
              <a:t>Third Estate- </a:t>
            </a:r>
            <a:r>
              <a:rPr lang="en-US" sz="1800" b="1" u="sng" dirty="0" smtClean="0">
                <a:latin typeface="Georgia" pitchFamily="18" charset="0"/>
              </a:rPr>
              <a:t>Commoners</a:t>
            </a:r>
          </a:p>
          <a:p>
            <a:r>
              <a:rPr lang="en-US" sz="1800" dirty="0" smtClean="0"/>
              <a:t>Very divided by occupation, level of education, and wealth. </a:t>
            </a:r>
          </a:p>
          <a:p>
            <a:pPr lvl="1"/>
            <a:r>
              <a:rPr lang="en-US" sz="1600" b="1" u="sng" dirty="0" smtClean="0">
                <a:latin typeface="Georgia" pitchFamily="18" charset="0"/>
              </a:rPr>
              <a:t>Peasants</a:t>
            </a:r>
            <a:r>
              <a:rPr lang="en-US" sz="1600" b="1" dirty="0" smtClean="0"/>
              <a:t>-</a:t>
            </a:r>
            <a:r>
              <a:rPr lang="en-US" sz="1600" dirty="0" smtClean="0"/>
              <a:t> </a:t>
            </a:r>
            <a:r>
              <a:rPr lang="en-US" sz="1400" dirty="0" smtClean="0"/>
              <a:t>75-80% of the population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300" dirty="0" smtClean="0"/>
              <a:t>Over half the peasants had little or no land</a:t>
            </a:r>
          </a:p>
          <a:p>
            <a:pPr lvl="1">
              <a:buFont typeface="Arial" pitchFamily="34" charset="0"/>
              <a:buChar char="•"/>
            </a:pPr>
            <a:r>
              <a:rPr lang="en-US" sz="1300" dirty="0" smtClean="0"/>
              <a:t>“Relics of feudalism”</a:t>
            </a:r>
          </a:p>
          <a:p>
            <a:pPr lvl="1"/>
            <a:r>
              <a:rPr lang="en-US" sz="1600" b="1" u="sng" dirty="0" smtClean="0">
                <a:latin typeface="Georgia" pitchFamily="18" charset="0"/>
              </a:rPr>
              <a:t>Wage earners- </a:t>
            </a:r>
            <a:r>
              <a:rPr lang="en-US" sz="1400" dirty="0" smtClean="0"/>
              <a:t>craftspeople, shopkeepers, etc</a:t>
            </a:r>
            <a:r>
              <a:rPr lang="en-US" sz="16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1300" dirty="0" smtClean="0"/>
              <a:t>Urban population</a:t>
            </a:r>
          </a:p>
          <a:p>
            <a:pPr lvl="1">
              <a:buFont typeface="Arial" pitchFamily="34" charset="0"/>
              <a:buChar char="•"/>
            </a:pPr>
            <a:r>
              <a:rPr lang="en-US" sz="1300" dirty="0" smtClean="0"/>
              <a:t>Rise in consumer prices, stagnant wages</a:t>
            </a:r>
          </a:p>
          <a:p>
            <a:pPr lvl="1"/>
            <a:r>
              <a:rPr lang="en-US" sz="1600" b="1" u="sng" dirty="0" smtClean="0">
                <a:latin typeface="Georgia" pitchFamily="18" charset="0"/>
              </a:rPr>
              <a:t>Bourgeoisie</a:t>
            </a:r>
            <a:r>
              <a:rPr lang="en-US" sz="1600" dirty="0" smtClean="0"/>
              <a:t>- </a:t>
            </a:r>
            <a:r>
              <a:rPr lang="en-US" sz="1400" dirty="0" smtClean="0"/>
              <a:t>Middle class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300" dirty="0" smtClean="0"/>
              <a:t>Consisted of 2.3 million people and owned 20-25% of the land</a:t>
            </a:r>
          </a:p>
          <a:p>
            <a:pPr lvl="1">
              <a:buFont typeface="Arial" pitchFamily="34" charset="0"/>
              <a:buChar char="•"/>
            </a:pPr>
            <a:r>
              <a:rPr lang="en-US" sz="1300" dirty="0" smtClean="0"/>
              <a:t>Could move into noble class</a:t>
            </a:r>
          </a:p>
          <a:p>
            <a:r>
              <a:rPr lang="en-US" sz="1800" dirty="0" smtClean="0"/>
              <a:t>Owned about 65% of the land</a:t>
            </a:r>
          </a:p>
          <a:p>
            <a:r>
              <a:rPr lang="en-US" sz="1800" u="sng" dirty="0" smtClean="0"/>
              <a:t>Sole</a:t>
            </a:r>
            <a:r>
              <a:rPr lang="en-US" sz="1800" dirty="0" smtClean="0"/>
              <a:t> </a:t>
            </a:r>
            <a:r>
              <a:rPr lang="en-US" sz="1800" u="sng" dirty="0" smtClean="0"/>
              <a:t>payers </a:t>
            </a:r>
            <a:r>
              <a:rPr lang="en-US" sz="1800" dirty="0" smtClean="0"/>
              <a:t>of the </a:t>
            </a:r>
            <a:r>
              <a:rPr lang="en-US" sz="1800" i="1" dirty="0" err="1" smtClean="0">
                <a:latin typeface="Georgia" pitchFamily="18" charset="0"/>
              </a:rPr>
              <a:t>taille</a:t>
            </a:r>
            <a:r>
              <a:rPr lang="en-US" sz="1800" dirty="0" smtClean="0"/>
              <a:t>, or chief </a:t>
            </a:r>
            <a:r>
              <a:rPr lang="en-US" sz="1800" u="sng" dirty="0" smtClean="0"/>
              <a:t>tax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rench Revolution &amp;quot;&quot;/&gt;&lt;property id=&quot;20307&quot; value=&quot;283&quot;/&gt;&lt;/object&gt;&lt;object type=&quot;3&quot; unique_id=&quot;10005&quot;&gt;&lt;property id=&quot;20148&quot; value=&quot;5&quot;/&gt;&lt;property id=&quot;20300&quot; value=&quot;Slide 8 - &amp;quot;Causes and Attitudes&amp;quot;&quot;/&gt;&lt;property id=&quot;20307&quot; value=&quot;284&quot;/&gt;&lt;/object&gt;&lt;object type=&quot;3&quot; unique_id=&quot;10006&quot;&gt;&lt;property id=&quot;20148&quot; value=&quot;5&quot;/&gt;&lt;property id=&quot;20300&quot; value=&quot;Slide 9 - &amp;quot;First Stage (1789-1793)&amp;quot;&quot;/&gt;&lt;property id=&quot;20307&quot; value=&quot;285&quot;/&gt;&lt;/object&gt;&lt;object type=&quot;3&quot; unique_id=&quot;10007&quot;&gt;&lt;property id=&quot;20148&quot; value=&quot;5&quot;/&gt;&lt;property id=&quot;20300&quot; value=&quot;Slide 10 - &amp;quot;First Stage&amp;quot;&quot;/&gt;&lt;property id=&quot;20307&quot; value=&quot;286&quot;/&gt;&lt;/object&gt;&lt;object type=&quot;3&quot; unique_id=&quot;10008&quot;&gt;&lt;property id=&quot;20148&quot; value=&quot;5&quot;/&gt;&lt;property id=&quot;20300&quot; value=&quot;Slide 12 - &amp;quot;First Stage&amp;quot;&quot;/&gt;&lt;property id=&quot;20307&quot; value=&quot;292&quot;/&gt;&lt;/object&gt;&lt;object type=&quot;3&quot; unique_id=&quot;10009&quot;&gt;&lt;property id=&quot;20148&quot; value=&quot;5&quot;/&gt;&lt;property id=&quot;20300&quot; value=&quot;Slide 13 - &amp;quot;Actions of the &amp;#x0D;&amp;#x0A;National Assembly&amp;quot;&quot;/&gt;&lt;property id=&quot;20307&quot; value=&quot;287&quot;/&gt;&lt;/object&gt;&lt;object type=&quot;3&quot; unique_id=&quot;10332&quot;&gt;&lt;property id=&quot;20148&quot; value=&quot;5&quot;/&gt;&lt;property id=&quot;20300&quot; value=&quot;Slide 4&quot;/&gt;&lt;property id=&quot;20307&quot; value=&quot;296&quot;/&gt;&lt;/object&gt;&lt;object type=&quot;3&quot; unique_id=&quot;10423&quot;&gt;&lt;property id=&quot;20148&quot; value=&quot;5&quot;/&gt;&lt;property id=&quot;20300&quot; value=&quot;Slide 11&quot;/&gt;&lt;property id=&quot;20307&quot; value=&quot;297&quot;/&gt;&lt;/object&gt;&lt;object type=&quot;3&quot; unique_id=&quot;10454&quot;&gt;&lt;property id=&quot;20148&quot; value=&quot;5&quot;/&gt;&lt;property id=&quot;20300&quot; value=&quot;Slide 3&quot;/&gt;&lt;property id=&quot;20307&quot; value=&quot;298&quot;/&gt;&lt;/object&gt;&lt;object type=&quot;3&quot; unique_id=&quot;10455&quot;&gt;&lt;property id=&quot;20148&quot; value=&quot;5&quot;/&gt;&lt;property id=&quot;20300&quot; value=&quot;Slide 5&quot;/&gt;&lt;property id=&quot;20307&quot; value=&quot;299&quot;/&gt;&lt;/object&gt;&lt;object type=&quot;3&quot; unique_id=&quot;10516&quot;&gt;&lt;property id=&quot;20148&quot; value=&quot;5&quot;/&gt;&lt;property id=&quot;20300&quot; value=&quot;Slide 2&quot;/&gt;&lt;property id=&quot;20307&quot; value=&quot;300&quot;/&gt;&lt;/object&gt;&lt;object type=&quot;3&quot; unique_id=&quot;10517&quot;&gt;&lt;property id=&quot;20148&quot; value=&quot;5&quot;/&gt;&lt;property id=&quot;20300&quot; value=&quot;Slide 6&quot;/&gt;&lt;property id=&quot;20307&quot; value=&quot;301&quot;/&gt;&lt;/object&gt;&lt;object type=&quot;3&quot; unique_id=&quot;10574&quot;&gt;&lt;property id=&quot;20148&quot; value=&quot;5&quot;/&gt;&lt;property id=&quot;20300&quot; value=&quot;Slide 7&quot;/&gt;&lt;property id=&quot;20307&quot; value=&quot;303&quot;/&gt;&lt;/object&gt;&lt;object type=&quot;3&quot; unique_id=&quot;10575&quot;&gt;&lt;property id=&quot;20148&quot; value=&quot;5&quot;/&gt;&lt;property id=&quot;20300&quot; value=&quot;Slide 14&quot;/&gt;&lt;property id=&quot;20307&quot; value=&quot;3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12489</TotalTime>
  <Words>332</Words>
  <Application>Microsoft Office PowerPoint</Application>
  <PresentationFormat>On-screen Show (4:3)</PresentationFormat>
  <Paragraphs>71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French Revolution </vt:lpstr>
      <vt:lpstr>PowerPoint Presentation</vt:lpstr>
      <vt:lpstr>PowerPoint Presentation</vt:lpstr>
      <vt:lpstr>PowerPoint Presentation</vt:lpstr>
      <vt:lpstr>Causes and Attitudes</vt:lpstr>
      <vt:lpstr>Enlightenment Philosophies</vt:lpstr>
      <vt:lpstr>Economic Problems</vt:lpstr>
      <vt:lpstr>Unequal Social Stratification- The Three Estates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Creativity</dc:title>
  <dc:creator>strongb</dc:creator>
  <cp:lastModifiedBy>Elaine Theus</cp:lastModifiedBy>
  <cp:revision>213</cp:revision>
  <dcterms:created xsi:type="dcterms:W3CDTF">2003-12-02T21:31:48Z</dcterms:created>
  <dcterms:modified xsi:type="dcterms:W3CDTF">2014-03-14T17:45:57Z</dcterms:modified>
</cp:coreProperties>
</file>