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92" r:id="rId2"/>
    <p:sldId id="320" r:id="rId3"/>
    <p:sldId id="321" r:id="rId4"/>
    <p:sldId id="256" r:id="rId5"/>
    <p:sldId id="257" r:id="rId6"/>
    <p:sldId id="262" r:id="rId7"/>
    <p:sldId id="258" r:id="rId8"/>
    <p:sldId id="268" r:id="rId9"/>
    <p:sldId id="259" r:id="rId10"/>
    <p:sldId id="269" r:id="rId11"/>
    <p:sldId id="260" r:id="rId12"/>
    <p:sldId id="270" r:id="rId13"/>
    <p:sldId id="261" r:id="rId14"/>
    <p:sldId id="271" r:id="rId15"/>
    <p:sldId id="327" r:id="rId16"/>
    <p:sldId id="328" r:id="rId17"/>
    <p:sldId id="329" r:id="rId18"/>
    <p:sldId id="330" r:id="rId19"/>
    <p:sldId id="272" r:id="rId20"/>
    <p:sldId id="273" r:id="rId21"/>
    <p:sldId id="274" r:id="rId22"/>
    <p:sldId id="275" r:id="rId23"/>
    <p:sldId id="276" r:id="rId24"/>
    <p:sldId id="277" r:id="rId25"/>
    <p:sldId id="278" r:id="rId26"/>
    <p:sldId id="279" r:id="rId27"/>
    <p:sldId id="280" r:id="rId28"/>
    <p:sldId id="281" r:id="rId29"/>
    <p:sldId id="331" r:id="rId30"/>
    <p:sldId id="332" r:id="rId31"/>
    <p:sldId id="333" r:id="rId32"/>
    <p:sldId id="334" r:id="rId33"/>
    <p:sldId id="282" r:id="rId34"/>
    <p:sldId id="283" r:id="rId35"/>
    <p:sldId id="284" r:id="rId36"/>
    <p:sldId id="285" r:id="rId37"/>
    <p:sldId id="286" r:id="rId38"/>
    <p:sldId id="287" r:id="rId39"/>
    <p:sldId id="288" r:id="rId40"/>
    <p:sldId id="289" r:id="rId41"/>
    <p:sldId id="290" r:id="rId42"/>
    <p:sldId id="291" r:id="rId43"/>
    <p:sldId id="335" r:id="rId44"/>
    <p:sldId id="336" r:id="rId45"/>
    <p:sldId id="337" r:id="rId46"/>
    <p:sldId id="338" r:id="rId47"/>
    <p:sldId id="316" r:id="rId48"/>
    <p:sldId id="295" r:id="rId49"/>
    <p:sldId id="317" r:id="rId50"/>
    <p:sldId id="302" r:id="rId51"/>
    <p:sldId id="318" r:id="rId52"/>
    <p:sldId id="303" r:id="rId53"/>
    <p:sldId id="319" r:id="rId54"/>
    <p:sldId id="304" r:id="rId55"/>
    <p:sldId id="301" r:id="rId56"/>
    <p:sldId id="305" r:id="rId57"/>
    <p:sldId id="339" r:id="rId58"/>
    <p:sldId id="340" r:id="rId59"/>
    <p:sldId id="341" r:id="rId60"/>
    <p:sldId id="342" r:id="rId61"/>
    <p:sldId id="306" r:id="rId62"/>
    <p:sldId id="307" r:id="rId63"/>
    <p:sldId id="308" r:id="rId64"/>
    <p:sldId id="309" r:id="rId65"/>
    <p:sldId id="310" r:id="rId66"/>
    <p:sldId id="311" r:id="rId67"/>
    <p:sldId id="312" r:id="rId68"/>
    <p:sldId id="313" r:id="rId69"/>
    <p:sldId id="314" r:id="rId70"/>
    <p:sldId id="315" r:id="rId71"/>
    <p:sldId id="343" r:id="rId72"/>
    <p:sldId id="344" r:id="rId73"/>
    <p:sldId id="345" r:id="rId74"/>
    <p:sldId id="346" r:id="rId75"/>
    <p:sldId id="324" r:id="rId76"/>
    <p:sldId id="323" r:id="rId77"/>
    <p:sldId id="325" r:id="rId78"/>
    <p:sldId id="326" r:id="rId79"/>
  </p:sldIdLst>
  <p:sldSz cx="10972800" cy="6858000"/>
  <p:notesSz cx="6858000" cy="9144000"/>
  <p:defaultTextStyle>
    <a:defPPr>
      <a:defRPr lang="en-US"/>
    </a:defPPr>
    <a:lvl1pPr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1pPr>
    <a:lvl2pPr marL="4572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2pPr>
    <a:lvl3pPr marL="9144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3pPr>
    <a:lvl4pPr marL="13716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4pPr>
    <a:lvl5pPr marL="18288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5pPr>
    <a:lvl6pPr marL="2286000" algn="l" defTabSz="914400" rtl="0" eaLnBrk="1" latinLnBrk="0" hangingPunct="1">
      <a:defRPr sz="1600" b="1" i="1" kern="1200">
        <a:solidFill>
          <a:srgbClr val="DFC505"/>
        </a:solidFill>
        <a:latin typeface="Times New Roman" pitchFamily="18" charset="0"/>
        <a:ea typeface="ＭＳ Ｐゴシック" charset="-128"/>
        <a:cs typeface="+mn-cs"/>
      </a:defRPr>
    </a:lvl6pPr>
    <a:lvl7pPr marL="2743200" algn="l" defTabSz="914400" rtl="0" eaLnBrk="1" latinLnBrk="0" hangingPunct="1">
      <a:defRPr sz="1600" b="1" i="1" kern="1200">
        <a:solidFill>
          <a:srgbClr val="DFC505"/>
        </a:solidFill>
        <a:latin typeface="Times New Roman" pitchFamily="18" charset="0"/>
        <a:ea typeface="ＭＳ Ｐゴシック" charset="-128"/>
        <a:cs typeface="+mn-cs"/>
      </a:defRPr>
    </a:lvl7pPr>
    <a:lvl8pPr marL="3200400" algn="l" defTabSz="914400" rtl="0" eaLnBrk="1" latinLnBrk="0" hangingPunct="1">
      <a:defRPr sz="1600" b="1" i="1" kern="1200">
        <a:solidFill>
          <a:srgbClr val="DFC505"/>
        </a:solidFill>
        <a:latin typeface="Times New Roman" pitchFamily="18" charset="0"/>
        <a:ea typeface="ＭＳ Ｐゴシック" charset="-128"/>
        <a:cs typeface="+mn-cs"/>
      </a:defRPr>
    </a:lvl8pPr>
    <a:lvl9pPr marL="3657600" algn="l" defTabSz="914400" rtl="0" eaLnBrk="1" latinLnBrk="0" hangingPunct="1">
      <a:defRPr sz="1600" b="1" i="1" kern="1200">
        <a:solidFill>
          <a:srgbClr val="DFC505"/>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FC505"/>
    <a:srgbClr val="FF3300"/>
    <a:srgbClr val="FFFF00"/>
    <a:srgbClr val="F9DC07"/>
    <a:srgbClr val="0066FF"/>
    <a:srgbClr val="99FF33"/>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p:scale>
          <a:sx n="75" d="100"/>
          <a:sy n="75" d="100"/>
        </p:scale>
        <p:origin x="66" y="204"/>
      </p:cViewPr>
      <p:guideLst>
        <p:guide orient="horz" pos="2160"/>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5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481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A087326E-45D5-49AD-B92A-605755545B29}" type="slidenum">
              <a:rPr lang="en-US"/>
              <a:pPr/>
              <a:t>‹#›</a:t>
            </a:fld>
            <a:endParaRPr lang="en-US"/>
          </a:p>
        </p:txBody>
      </p:sp>
    </p:spTree>
    <p:extLst>
      <p:ext uri="{BB962C8B-B14F-4D97-AF65-F5344CB8AC3E}">
        <p14:creationId xmlns:p14="http://schemas.microsoft.com/office/powerpoint/2010/main" xmlns="" val="784729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8500B0E5-BA5A-4F94-A669-503E2857B621}" type="slidenum">
              <a:rPr lang="en-US"/>
              <a:pPr/>
              <a:t>‹#›</a:t>
            </a:fld>
            <a:endParaRPr lang="en-US"/>
          </a:p>
        </p:txBody>
      </p:sp>
    </p:spTree>
    <p:extLst>
      <p:ext uri="{BB962C8B-B14F-4D97-AF65-F5344CB8AC3E}">
        <p14:creationId xmlns:p14="http://schemas.microsoft.com/office/powerpoint/2010/main" xmlns="" val="483918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p>
            <a:fld id="{F53D8FFF-16AD-4552-9DE0-233E1E09BF0B}"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a:buFontTx/>
              <a:buChar char="•"/>
            </a:pPr>
            <a:r>
              <a:rPr lang="en-US" smtClean="0">
                <a:ea typeface="ＭＳ Ｐゴシック" charset="-128"/>
              </a:rPr>
              <a:t>Theme music downloaded from:  http://www.angelfire.com/d20/boominc/</a:t>
            </a:r>
          </a:p>
          <a:p>
            <a:pPr>
              <a:buFontTx/>
              <a:buChar char="•"/>
            </a:pPr>
            <a:endParaRPr lang="en-US" smtClean="0">
              <a:ea typeface="ＭＳ Ｐゴシック" charset="-128"/>
            </a:endParaRPr>
          </a:p>
          <a:p>
            <a:pPr>
              <a:buFontTx/>
              <a:buChar char="•"/>
            </a:pPr>
            <a:r>
              <a:rPr lang="en-US" smtClean="0">
                <a:ea typeface="ＭＳ Ｐゴシック" charset="-128"/>
              </a:rPr>
              <a:t>To change the title, click on it, pause and click again.  The Word Art menu will appear.  Click on Edit Text to change the text.  Click Word Art Gallery button or the Word Art Shape button to change the look.  Click on the format button to change the color pattern.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B8FCD96A-029A-4935-B3AA-13362635E270}"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E1031E3-832C-4E10-A88B-643C2EB9EE06}"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413C1E88-BE38-4319-8D64-691E04658435}" type="slidenum">
              <a:rPr lang="en-US"/>
              <a:pPr/>
              <a:t>12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BD14B759-EE78-450C-B74E-7C0A4BBEAE80}" type="slidenum">
              <a:rPr lang="en-US"/>
              <a:pPr/>
              <a:t>14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15</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16</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17</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18</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32A1CF41-085B-4E2F-8A6B-2B3BF8C1F332}" type="slidenum">
              <a:rPr lang="en-US"/>
              <a:pPr/>
              <a:t>19</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p:spPr>
        <p:txBody>
          <a:bodyPr/>
          <a:lstStyle/>
          <a:p>
            <a:fld id="{5B72CF66-915F-4434-A348-E8D8B4E9F8EE}" type="slidenum">
              <a:rPr lang="en-US"/>
              <a:pPr/>
              <a:t>2</a:t>
            </a:fld>
            <a:endParaRPr lang="en-US"/>
          </a:p>
        </p:txBody>
      </p:sp>
      <p:sp>
        <p:nvSpPr>
          <p:cNvPr id="7170" name="Rectangle 2050"/>
          <p:cNvSpPr>
            <a:spLocks noGrp="1" noRot="1" noChangeAspect="1" noChangeArrowheads="1" noTextEdit="1"/>
          </p:cNvSpPr>
          <p:nvPr>
            <p:ph type="sldImg"/>
          </p:nvPr>
        </p:nvSpPr>
        <p:spPr>
          <a:ln/>
        </p:spPr>
      </p:sp>
      <p:sp>
        <p:nvSpPr>
          <p:cNvPr id="7171" name="Rectangle 2051"/>
          <p:cNvSpPr>
            <a:spLocks noGrp="1" noChangeArrowheads="1"/>
          </p:cNvSpPr>
          <p:nvPr>
            <p:ph type="body" idx="1"/>
          </p:nvPr>
        </p:nvSpPr>
        <p:spPr>
          <a:noFill/>
          <a:ln/>
        </p:spPr>
        <p:txBody>
          <a:bodyPr/>
          <a:lstStyle/>
          <a:p>
            <a:pPr>
              <a:buFontTx/>
              <a:buChar char="•"/>
            </a:pPr>
            <a:r>
              <a:rPr lang="en-US" smtClean="0">
                <a:ea typeface="ＭＳ Ｐゴシック" charset="-128"/>
              </a:rPr>
              <a:t>To change the font, style, color of text, click and highlight by dragging across the text and select the change using the format toolbar above or by clicking on Format and selecting Font.</a:t>
            </a:r>
          </a:p>
          <a:p>
            <a:pPr>
              <a:buFontTx/>
              <a:buChar char="•"/>
            </a:pPr>
            <a:r>
              <a:rPr lang="en-US" smtClean="0">
                <a:ea typeface="ＭＳ Ｐゴシック" charset="-128"/>
              </a:rPr>
              <a:t>To enhance your game insert clipart and graphics where appropriate.  Click on Insert, select Picture and either browse the clipart for a picture or insert a picture from your files.  Movie clips and sounds can be added in the same manner.</a:t>
            </a:r>
          </a:p>
          <a:p>
            <a:endParaRPr 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CE5D4860-7788-413D-AF46-E516D8B3D06A}" type="slidenum">
              <a:rPr lang="en-US"/>
              <a:pPr/>
              <a:t>20</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7CCCE475-BEE8-453D-8924-6198FEE16D64}" type="slidenum">
              <a:rPr lang="en-US"/>
              <a:pPr/>
              <a:t>21</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A42807EC-8650-429C-B128-01764F32B42D}" type="slidenum">
              <a:rPr lang="en-US"/>
              <a:pPr/>
              <a:t>22</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A24EA230-D306-46A9-B25D-7E0C9C0475C2}" type="slidenum">
              <a:rPr lang="en-US"/>
              <a:pPr/>
              <a:t>23</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E2B504CA-9D6A-4E63-B494-005CD610EDC8}" type="slidenum">
              <a:rPr lang="en-US"/>
              <a:pPr/>
              <a:t>24</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C0897AF4-9A6E-4F26-9CC4-DC94A4C9E38B}" type="slidenum">
              <a:rPr lang="en-US"/>
              <a:pPr/>
              <a:t>25</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C8A6DE9C-9C23-43D0-AFD9-15D8C16B1B08}" type="slidenum">
              <a:rPr lang="en-US"/>
              <a:pPr/>
              <a:t>26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27</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2A7C65E-9862-4CF3-AAF5-07FCB978524C}" type="slidenum">
              <a:rPr lang="en-US"/>
              <a:pPr/>
              <a:t>28</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29</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9184E921-405E-4B0E-A326-F6BB2E215AFF}"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a:buFontTx/>
              <a:buChar char="•"/>
            </a:pPr>
            <a:r>
              <a:rPr lang="en-US" smtClean="0">
                <a:ea typeface="ＭＳ Ｐゴシック" charset="-128"/>
              </a:rPr>
              <a:t>To animate text or an object, click on the item and select Custom Animation from the Slide Show menu.  Select the effect, speed and timing for the animation.</a:t>
            </a:r>
          </a:p>
          <a:p>
            <a:pPr>
              <a:buFontTx/>
              <a:buChar char="•"/>
            </a:pPr>
            <a:r>
              <a:rPr lang="en-US" smtClean="0">
                <a:ea typeface="ＭＳ Ｐゴシック" charset="-128"/>
              </a:rPr>
              <a:t>To insert sound, click on Insert, select Movies and Sound and choose the source of your sound.  Scroll through the list and select the sound you want to play.   You will be asked if you want to play the sound automatically.  Select OK.  </a:t>
            </a:r>
          </a:p>
          <a:p>
            <a:endParaRPr lang="en-US"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30</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31</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32</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27885E8-FD76-4980-8702-61313E1C6E43}" type="slidenum">
              <a:rPr lang="en-US"/>
              <a:pPr/>
              <a:t>33</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13A3F29A-3771-4F89-B2C2-83EC5F7301AA}" type="slidenum">
              <a:rPr lang="en-US"/>
              <a:pPr/>
              <a:t>34</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2EEA998-E9AD-4871-98D6-02EC36B71535}" type="slidenum">
              <a:rPr lang="en-US"/>
              <a:pPr/>
              <a:t>35</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0847937F-1C99-4A88-9E7B-05F57329DCC1}" type="slidenum">
              <a:rPr lang="en-US"/>
              <a:pPr/>
              <a:t>36</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5D005B32-B318-461A-ABAA-B5E83B682EB6}" type="slidenum">
              <a:rPr lang="en-US"/>
              <a:pPr/>
              <a:t>37</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5A6BE75D-8F6E-419E-873C-48EC43A76414}" type="slidenum">
              <a:rPr lang="en-US"/>
              <a:pPr/>
              <a:t>38</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FE2589F0-9610-442E-B9C4-3C6ED95EF5AA}" type="slidenum">
              <a:rPr lang="en-US"/>
              <a:pPr/>
              <a:t>39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p>
            <a:fld id="{398C600C-9936-4061-B1B3-F6495EA2DCA6}"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pPr>
              <a:buFontTx/>
              <a:buChar char="•"/>
            </a:pPr>
            <a:r>
              <a:rPr lang="en-US" dirty="0" smtClean="0">
                <a:ea typeface="ＭＳ Ｐゴシック" charset="-128"/>
              </a:rPr>
              <a:t>To go to Final Jeopardy, click on the arrow on the bottom right of the slide.</a:t>
            </a:r>
          </a:p>
          <a:p>
            <a:pPr>
              <a:buFontTx/>
              <a:buChar char="•"/>
            </a:pPr>
            <a:r>
              <a:rPr lang="en-US" dirty="0" smtClean="0">
                <a:ea typeface="ＭＳ Ｐゴシック" charset="-128"/>
              </a:rPr>
              <a:t>To change the Category labels, click and highlight each label and type the new category name.  You will need to correct the name on each slide corresponding to that category.  A quick way to do this is to go to Edit in the menu bar, select Replace and use the Find and Replace feature.</a:t>
            </a:r>
          </a:p>
          <a:p>
            <a:pPr>
              <a:buFontTx/>
              <a:buChar char="•"/>
            </a:pPr>
            <a:r>
              <a:rPr lang="en-US" dirty="0" smtClean="0">
                <a:ea typeface="ＭＳ Ｐゴシック" charset="-128"/>
              </a:rPr>
              <a:t>To add a Daily Double to a Category:  Highlight the dollar amount.  Right click and select Edit Hyperlink.  Scroll through the list and select the Daily Double slide (Slide 58). Click OK.</a:t>
            </a:r>
          </a:p>
          <a:p>
            <a:pPr>
              <a:buFontTx/>
              <a:buChar char="•"/>
            </a:pPr>
            <a:r>
              <a:rPr lang="en-US" dirty="0" smtClean="0">
                <a:ea typeface="ＭＳ Ｐゴシック" charset="-128"/>
              </a:rPr>
              <a:t>To delete slides or categories:  Click on the box (</a:t>
            </a:r>
            <a:r>
              <a:rPr lang="en-US" dirty="0" err="1" smtClean="0">
                <a:ea typeface="ＭＳ Ｐゴシック" charset="-128"/>
              </a:rPr>
              <a:t>ie</a:t>
            </a:r>
            <a:r>
              <a:rPr lang="en-US" dirty="0" smtClean="0">
                <a:ea typeface="ＭＳ Ｐゴシック" charset="-128"/>
              </a:rPr>
              <a:t>. 400) or click on the Slide in Slide View and hit Delete on your keyboard.</a:t>
            </a:r>
          </a:p>
          <a:p>
            <a:pPr>
              <a:buFontTx/>
              <a:buChar char="•"/>
            </a:pPr>
            <a:r>
              <a:rPr lang="en-US" dirty="0" smtClean="0">
                <a:ea typeface="ＭＳ Ｐゴシック" charset="-128"/>
              </a:rPr>
              <a:t>To Hide a Slide, Click on the Slide in Slide View, Click on Slide Show and select Hide Slide.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F63A6F96-9C07-4E1B-8208-56528FF8D83B}" type="slidenum">
              <a:rPr lang="en-US"/>
              <a:pPr/>
              <a:t>40</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41</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58A6A026-22AE-46F9-B317-10ED6454A78A}" type="slidenum">
              <a:rPr lang="en-US"/>
              <a:pPr/>
              <a:t>42</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43</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44</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45</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46</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102DB7B4-91B9-4E77-8FDB-F6EF396A2F23}" type="slidenum">
              <a:rPr lang="en-US"/>
              <a:pPr/>
              <a:t>47</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D2C98135-E81B-454D-839B-7539CDBEE8C3}" type="slidenum">
              <a:rPr lang="en-US"/>
              <a:pPr/>
              <a:t>48</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427FFBEA-9BC5-40B5-98C7-E2B9EDE6DC32}" type="slidenum">
              <a:rPr lang="en-US"/>
              <a:pPr/>
              <a:t>49</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E235B6A4-D59E-49F4-B9A1-FEC05CD9DCF1}"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r>
              <a:rPr lang="en-US" smtClean="0">
                <a:ea typeface="ＭＳ Ｐゴシック" charset="-128"/>
              </a:rPr>
              <a:t>To change the text, click and highlight the </a:t>
            </a:r>
            <a:r>
              <a:rPr lang="ja-JP" altLang="en-US" smtClean="0">
                <a:ea typeface="ＭＳ Ｐゴシック" charset="-128"/>
              </a:rPr>
              <a:t>“</a:t>
            </a:r>
            <a:r>
              <a:rPr lang="en-US" altLang="ja-JP" smtClean="0">
                <a:ea typeface="ＭＳ Ｐゴシック" charset="-128"/>
              </a:rPr>
              <a:t>Type the response here</a:t>
            </a:r>
            <a:r>
              <a:rPr lang="ja-JP" altLang="en-US" smtClean="0">
                <a:ea typeface="ＭＳ Ｐゴシック" charset="-128"/>
              </a:rPr>
              <a:t>”</a:t>
            </a:r>
            <a:r>
              <a:rPr lang="en-US" altLang="ja-JP" smtClean="0">
                <a:ea typeface="ＭＳ Ｐゴシック" charset="-128"/>
              </a:rPr>
              <a:t>.  Type your text.</a:t>
            </a:r>
            <a:endParaRPr lang="en-US" smtClean="0">
              <a:ea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1FD77D0A-21DF-4115-A106-20997B559179}" type="slidenum">
              <a:rPr lang="en-US"/>
              <a:pPr/>
              <a:t>50</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DB605961-080B-46E8-AFA2-B3AE3962E075}" type="slidenum">
              <a:rPr lang="en-US"/>
              <a:pPr/>
              <a:t>51</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91B37A10-F459-48F1-BAB4-D285C8BED1AD}" type="slidenum">
              <a:rPr lang="en-US"/>
              <a:pPr/>
              <a:t>52</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C9E8F941-144B-4D3A-A876-4BF7729D8F4C}" type="slidenum">
              <a:rPr lang="en-US"/>
              <a:pPr/>
              <a:t>53</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C0F3A538-84DE-4B43-8884-429E129927AA}" type="slidenum">
              <a:rPr lang="en-US"/>
              <a:pPr/>
              <a:t>54</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55</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0361F6AD-8B95-454D-96FD-13046E9E99F5}" type="slidenum">
              <a:rPr lang="en-US"/>
              <a:pPr/>
              <a:t>56</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57</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58</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59</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08164A99-BB42-4424-BD3F-FA11EC3EF0F8}" type="slidenum">
              <a:rPr lang="en-US"/>
              <a:pPr/>
              <a:t>6</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60</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69DC9680-852F-4BC6-84BF-FBE36ADE9136}" type="slidenum">
              <a:rPr lang="en-US"/>
              <a:pPr/>
              <a:t>61</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C0047667-A754-4E21-9159-6AEB8334A189}" type="slidenum">
              <a:rPr lang="en-US"/>
              <a:pPr/>
              <a:t>62</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7A1BF6B5-1965-467A-B4E1-64DC22F1F9DB}" type="slidenum">
              <a:rPr lang="en-US"/>
              <a:pPr/>
              <a:t>63</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D608825F-C4B3-4FEC-AD2C-E9DD755F8A60}" type="slidenum">
              <a:rPr lang="en-US"/>
              <a:pPr/>
              <a:t>64</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29EB0776-1F0D-4A82-86D1-5532DF71C49D}" type="slidenum">
              <a:rPr lang="en-US"/>
              <a:pPr/>
              <a:t>65</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25CA68A8-7F12-4BD0-BBB7-49995B3C85F2}" type="slidenum">
              <a:rPr lang="en-US"/>
              <a:pPr/>
              <a:t>66</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A7C04CE5-D4C8-4464-A531-080688037A7A}" type="slidenum">
              <a:rPr lang="en-US"/>
              <a:pPr/>
              <a:t>67</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688A973-3CDD-4C0E-9F84-F2764D466AC3}" type="slidenum">
              <a:rPr lang="en-US"/>
              <a:pPr/>
              <a:t>68</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r>
              <a:rPr lang="en-US" smtClean="0">
                <a:ea typeface="ＭＳ Ｐゴシック" charset="-128"/>
              </a:rPr>
              <a:t>To delete a sound, click on the speaker and hit Delete on your keyboard.</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69</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19559AC-0339-4383-9D0B-3932E5CF1EBD}"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754FD35C-F396-4E2A-9569-4C7D10D255EB}" type="slidenum">
              <a:rPr lang="en-US"/>
              <a:pPr/>
              <a:t>70</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71</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72</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73</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74</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24F4220F-9F9D-49CB-B4AA-2CD8CC7AFA9C}" type="slidenum">
              <a:rPr lang="en-US"/>
              <a:pPr/>
              <a:t>75</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r>
              <a:rPr lang="en-US" smtClean="0">
                <a:ea typeface="ＭＳ Ｐゴシック" charset="-128"/>
              </a:rPr>
              <a:t>To customize the Daily doubles, Click on the First Daily Double button using the right mouse button.  Select Action Settings. Click on the drop down menu next to the Option to Hyperlink to.  Select Slide.  A preview window of the slides will appear.  Select the slide you want to attach to the First Daily Double.  Do the same for the Second Daily Double.</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p>
            <a:fld id="{B93F6FBD-E534-4148-B29D-598206A71BB6}" type="slidenum">
              <a:rPr lang="en-US"/>
              <a:pPr/>
              <a:t>76</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00C8CA58-4727-43E1-B811-504C019BE848}" type="slidenum">
              <a:rPr lang="en-US"/>
              <a:pPr/>
              <a:t>77</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235E7C17-B260-42C8-8685-37F8313997CD}" type="slidenum">
              <a:rPr lang="en-US"/>
              <a:pPr/>
              <a:t>78</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A886BE58-0BC2-46B5-9CEB-BD2B92BB5D6A}" type="slidenum">
              <a:rPr lang="en-US"/>
              <a:pPr/>
              <a:t>8</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5E05F10-8BC1-4BC9-A144-941BCD3FF23D}" type="slidenum">
              <a:rPr lang="en-US"/>
              <a:pPr/>
              <a:t>9</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325" y="2130425"/>
            <a:ext cx="93281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6238" y="3886200"/>
            <a:ext cx="76803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18438" y="609600"/>
            <a:ext cx="2332037"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2325" y="609600"/>
            <a:ext cx="684371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2325" y="609600"/>
            <a:ext cx="93281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22325" y="1981200"/>
            <a:ext cx="9328150" cy="41148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22325" y="609600"/>
            <a:ext cx="9328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5" y="4406900"/>
            <a:ext cx="93265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5" y="2906713"/>
            <a:ext cx="93265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325"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4638"/>
            <a:ext cx="98742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9275" y="1535113"/>
            <a:ext cx="48482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5" y="2174875"/>
            <a:ext cx="48482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3713" y="1535113"/>
            <a:ext cx="48498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3713" y="2174875"/>
            <a:ext cx="48498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3050"/>
            <a:ext cx="360997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89425" y="273050"/>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9275" y="1435100"/>
            <a:ext cx="36099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1063" y="4800600"/>
            <a:ext cx="65833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1063" y="612775"/>
            <a:ext cx="658336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51063" y="5367338"/>
            <a:ext cx="65833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2325" y="609600"/>
            <a:ext cx="93281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22325" y="1981200"/>
            <a:ext cx="93281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F9DC07"/>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rgbClr val="F9DC07"/>
          </a:solidFill>
          <a:latin typeface="Times New Roman" pitchFamily="18" charset="0"/>
        </a:defRPr>
      </a:lvl6pPr>
      <a:lvl7pPr marL="914400" algn="ctr" rtl="0" eaLnBrk="0" fontAlgn="base" hangingPunct="0">
        <a:spcBef>
          <a:spcPct val="0"/>
        </a:spcBef>
        <a:spcAft>
          <a:spcPct val="0"/>
        </a:spcAft>
        <a:defRPr sz="4400">
          <a:solidFill>
            <a:srgbClr val="F9DC07"/>
          </a:solidFill>
          <a:latin typeface="Times New Roman" pitchFamily="18" charset="0"/>
        </a:defRPr>
      </a:lvl7pPr>
      <a:lvl8pPr marL="1371600" algn="ctr" rtl="0" eaLnBrk="0" fontAlgn="base" hangingPunct="0">
        <a:spcBef>
          <a:spcPct val="0"/>
        </a:spcBef>
        <a:spcAft>
          <a:spcPct val="0"/>
        </a:spcAft>
        <a:defRPr sz="4400">
          <a:solidFill>
            <a:srgbClr val="F9DC07"/>
          </a:solidFill>
          <a:latin typeface="Times New Roman" pitchFamily="18" charset="0"/>
        </a:defRPr>
      </a:lvl8pPr>
      <a:lvl9pPr marL="1828800" algn="ctr" rtl="0" eaLnBrk="0" fontAlgn="base" hangingPunct="0">
        <a:spcBef>
          <a:spcPct val="0"/>
        </a:spcBef>
        <a:spcAft>
          <a:spcPct val="0"/>
        </a:spcAft>
        <a:defRPr sz="4400">
          <a:solidFill>
            <a:srgbClr val="F9DC07"/>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DFC505"/>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rgbClr val="DFC505"/>
          </a:solidFill>
          <a:latin typeface="+mn-lt"/>
          <a:ea typeface="ＭＳ Ｐゴシック" charset="0"/>
        </a:defRPr>
      </a:lvl2pPr>
      <a:lvl3pPr marL="1143000" indent="-228600" algn="l" rtl="0" eaLnBrk="0" fontAlgn="base" hangingPunct="0">
        <a:spcBef>
          <a:spcPct val="20000"/>
        </a:spcBef>
        <a:spcAft>
          <a:spcPct val="0"/>
        </a:spcAft>
        <a:buChar char="•"/>
        <a:defRPr sz="2400">
          <a:solidFill>
            <a:srgbClr val="DFC505"/>
          </a:solidFill>
          <a:latin typeface="+mn-lt"/>
          <a:ea typeface="ＭＳ Ｐゴシック" charset="0"/>
        </a:defRPr>
      </a:lvl3pPr>
      <a:lvl4pPr marL="1600200" indent="-228600" algn="l" rtl="0" eaLnBrk="0" fontAlgn="base" hangingPunct="0">
        <a:spcBef>
          <a:spcPct val="20000"/>
        </a:spcBef>
        <a:spcAft>
          <a:spcPct val="0"/>
        </a:spcAft>
        <a:buChar char="–"/>
        <a:defRPr sz="2000">
          <a:solidFill>
            <a:srgbClr val="DFC505"/>
          </a:solidFill>
          <a:latin typeface="+mn-lt"/>
          <a:ea typeface="ＭＳ Ｐゴシック" charset="0"/>
        </a:defRPr>
      </a:lvl4pPr>
      <a:lvl5pPr marL="2057400" indent="-228600" algn="l" rtl="0" eaLnBrk="0" fontAlgn="base" hangingPunct="0">
        <a:spcBef>
          <a:spcPct val="20000"/>
        </a:spcBef>
        <a:spcAft>
          <a:spcPct val="0"/>
        </a:spcAft>
        <a:buChar char="»"/>
        <a:defRPr sz="2000">
          <a:solidFill>
            <a:srgbClr val="DFC505"/>
          </a:solidFill>
          <a:latin typeface="+mn-lt"/>
          <a:ea typeface="ＭＳ Ｐゴシック" charset="0"/>
        </a:defRPr>
      </a:lvl5pPr>
      <a:lvl6pPr marL="2514600" indent="-228600" algn="l" rtl="0" eaLnBrk="0" fontAlgn="base" hangingPunct="0">
        <a:spcBef>
          <a:spcPct val="20000"/>
        </a:spcBef>
        <a:spcAft>
          <a:spcPct val="0"/>
        </a:spcAft>
        <a:buChar char="»"/>
        <a:defRPr sz="2000">
          <a:solidFill>
            <a:srgbClr val="DFC505"/>
          </a:solidFill>
          <a:latin typeface="+mn-lt"/>
        </a:defRPr>
      </a:lvl6pPr>
      <a:lvl7pPr marL="2971800" indent="-228600" algn="l" rtl="0" eaLnBrk="0" fontAlgn="base" hangingPunct="0">
        <a:spcBef>
          <a:spcPct val="20000"/>
        </a:spcBef>
        <a:spcAft>
          <a:spcPct val="0"/>
        </a:spcAft>
        <a:buChar char="»"/>
        <a:defRPr sz="2000">
          <a:solidFill>
            <a:srgbClr val="DFC505"/>
          </a:solidFill>
          <a:latin typeface="+mn-lt"/>
        </a:defRPr>
      </a:lvl7pPr>
      <a:lvl8pPr marL="3429000" indent="-228600" algn="l" rtl="0" eaLnBrk="0" fontAlgn="base" hangingPunct="0">
        <a:spcBef>
          <a:spcPct val="20000"/>
        </a:spcBef>
        <a:spcAft>
          <a:spcPct val="0"/>
        </a:spcAft>
        <a:buChar char="»"/>
        <a:defRPr sz="2000">
          <a:solidFill>
            <a:srgbClr val="DFC505"/>
          </a:solidFill>
          <a:latin typeface="+mn-lt"/>
        </a:defRPr>
      </a:lvl8pPr>
      <a:lvl9pPr marL="3886200" indent="-228600" algn="l" rtl="0" eaLnBrk="0" fontAlgn="base" hangingPunct="0">
        <a:spcBef>
          <a:spcPct val="20000"/>
        </a:spcBef>
        <a:spcAft>
          <a:spcPct val="0"/>
        </a:spcAft>
        <a:buChar char="»"/>
        <a:defRPr sz="2000">
          <a:solidFill>
            <a:srgbClr val="DFC50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ncespot.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9.xml"/><Relationship Id="rId18" Type="http://schemas.openxmlformats.org/officeDocument/2006/relationships/slide" Target="slide47.xml"/><Relationship Id="rId26" Type="http://schemas.openxmlformats.org/officeDocument/2006/relationships/slide" Target="slide61.xml"/><Relationship Id="rId39" Type="http://schemas.openxmlformats.org/officeDocument/2006/relationships/slide" Target="slide31.xml"/><Relationship Id="rId3" Type="http://schemas.openxmlformats.org/officeDocument/2006/relationships/slideLayout" Target="../slideLayouts/slideLayout12.xml"/><Relationship Id="rId21" Type="http://schemas.openxmlformats.org/officeDocument/2006/relationships/slide" Target="slide13.xml"/><Relationship Id="rId34" Type="http://schemas.openxmlformats.org/officeDocument/2006/relationships/slide" Target="slide29.xml"/><Relationship Id="rId42" Type="http://schemas.openxmlformats.org/officeDocument/2006/relationships/slide" Target="slide59.xml"/><Relationship Id="rId7" Type="http://schemas.openxmlformats.org/officeDocument/2006/relationships/slide" Target="slide69.xml"/><Relationship Id="rId12" Type="http://schemas.openxmlformats.org/officeDocument/2006/relationships/slide" Target="slide33.xml"/><Relationship Id="rId17" Type="http://schemas.openxmlformats.org/officeDocument/2006/relationships/slide" Target="slide49.xml"/><Relationship Id="rId25" Type="http://schemas.openxmlformats.org/officeDocument/2006/relationships/slide" Target="slide63.xml"/><Relationship Id="rId33" Type="http://schemas.openxmlformats.org/officeDocument/2006/relationships/slide" Target="slide71.xml"/><Relationship Id="rId38" Type="http://schemas.openxmlformats.org/officeDocument/2006/relationships/slide" Target="slide73.xml"/><Relationship Id="rId2" Type="http://schemas.openxmlformats.org/officeDocument/2006/relationships/audio" Target="THINKT~1.WAV" TargetMode="External"/><Relationship Id="rId16" Type="http://schemas.openxmlformats.org/officeDocument/2006/relationships/slide" Target="slide51.xml"/><Relationship Id="rId20" Type="http://schemas.openxmlformats.org/officeDocument/2006/relationships/slide" Target="slide27.xml"/><Relationship Id="rId29" Type="http://schemas.openxmlformats.org/officeDocument/2006/relationships/slide" Target="slide39.xml"/><Relationship Id="rId41" Type="http://schemas.openxmlformats.org/officeDocument/2006/relationships/slide" Target="slide45.xml"/><Relationship Id="rId1" Type="http://schemas.openxmlformats.org/officeDocument/2006/relationships/themeOverride" Target="../theme/themeOverride1.xml"/><Relationship Id="rId6" Type="http://schemas.openxmlformats.org/officeDocument/2006/relationships/image" Target="../media/image2.png"/><Relationship Id="rId11" Type="http://schemas.openxmlformats.org/officeDocument/2006/relationships/slide" Target="slide19.xml"/><Relationship Id="rId24" Type="http://schemas.openxmlformats.org/officeDocument/2006/relationships/slide" Target="slide65.xml"/><Relationship Id="rId32" Type="http://schemas.openxmlformats.org/officeDocument/2006/relationships/slide" Target="slide75.xml"/><Relationship Id="rId37" Type="http://schemas.openxmlformats.org/officeDocument/2006/relationships/slide" Target="slide57.xml"/><Relationship Id="rId40" Type="http://schemas.openxmlformats.org/officeDocument/2006/relationships/slide" Target="slide17.xml"/><Relationship Id="rId5" Type="http://schemas.microsoft.com/office/2007/relationships/media" Target="THINKT~1.WAV" TargetMode="External"/><Relationship Id="rId15" Type="http://schemas.openxmlformats.org/officeDocument/2006/relationships/slide" Target="slide37.xml"/><Relationship Id="rId23" Type="http://schemas.openxmlformats.org/officeDocument/2006/relationships/slide" Target="slide55.xml"/><Relationship Id="rId28" Type="http://schemas.openxmlformats.org/officeDocument/2006/relationships/slide" Target="slide11.xml"/><Relationship Id="rId36" Type="http://schemas.openxmlformats.org/officeDocument/2006/relationships/slide" Target="slide43.xml"/><Relationship Id="rId10" Type="http://schemas.openxmlformats.org/officeDocument/2006/relationships/slide" Target="slide23.xml"/><Relationship Id="rId19" Type="http://schemas.openxmlformats.org/officeDocument/2006/relationships/slide" Target="slide21.xml"/><Relationship Id="rId31" Type="http://schemas.openxmlformats.org/officeDocument/2006/relationships/slide" Target="slide67.xml"/><Relationship Id="rId4" Type="http://schemas.openxmlformats.org/officeDocument/2006/relationships/notesSlide" Target="../notesSlides/notesSlide4.xml"/><Relationship Id="rId9" Type="http://schemas.openxmlformats.org/officeDocument/2006/relationships/slide" Target="slide7.xml"/><Relationship Id="rId14" Type="http://schemas.openxmlformats.org/officeDocument/2006/relationships/slide" Target="slide35.xml"/><Relationship Id="rId22" Type="http://schemas.openxmlformats.org/officeDocument/2006/relationships/slide" Target="slide41.xml"/><Relationship Id="rId27" Type="http://schemas.openxmlformats.org/officeDocument/2006/relationships/slide" Target="slide25.xml"/><Relationship Id="rId30" Type="http://schemas.openxmlformats.org/officeDocument/2006/relationships/slide" Target="slide53.xml"/><Relationship Id="rId35" Type="http://schemas.openxmlformats.org/officeDocument/2006/relationships/slide" Target="slide15.xml"/></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WordArt 3076"/>
          <p:cNvSpPr>
            <a:spLocks noChangeArrowheads="1" noChangeShapeType="1" noTextEdit="1"/>
          </p:cNvSpPr>
          <p:nvPr/>
        </p:nvSpPr>
        <p:spPr bwMode="auto">
          <a:xfrm>
            <a:off x="685800" y="762000"/>
            <a:ext cx="9739313" cy="4876800"/>
          </a:xfrm>
          <a:prstGeom prst="rect">
            <a:avLst/>
          </a:prstGeom>
        </p:spPr>
        <p:txBody>
          <a:bodyPr wrap="none" fromWordArt="1">
            <a:prstTxWarp prst="textPlain">
              <a:avLst>
                <a:gd name="adj" fmla="val 50000"/>
              </a:avLst>
            </a:prstTxWarp>
          </a:bodyPr>
          <a:lstStyle/>
          <a:p>
            <a:r>
              <a:rPr lang="en-US" sz="5400" kern="10" spc="-180">
                <a:ln w="38100">
                  <a:solidFill>
                    <a:srgbClr val="000000"/>
                  </a:solidFill>
                  <a:round/>
                  <a:headEnd/>
                  <a:tailEnd/>
                </a:ln>
                <a:solidFill>
                  <a:srgbClr val="FFFF00"/>
                </a:solidFill>
                <a:latin typeface="Cooper Black"/>
              </a:rPr>
              <a:t>Test Review</a:t>
            </a:r>
          </a:p>
          <a:p>
            <a:r>
              <a:rPr lang="en-US" sz="5400" kern="10" spc="-180">
                <a:ln w="38100">
                  <a:solidFill>
                    <a:srgbClr val="000000"/>
                  </a:solidFill>
                  <a:round/>
                  <a:headEnd/>
                  <a:tailEnd/>
                </a:ln>
                <a:solidFill>
                  <a:srgbClr val="FFFF00"/>
                </a:solidFill>
                <a:latin typeface="Cooper Black"/>
              </a:rPr>
              <a:t>Jeopardy</a:t>
            </a:r>
          </a:p>
        </p:txBody>
      </p:sp>
      <p:sp>
        <p:nvSpPr>
          <p:cNvPr id="4098" name="TextBox 5"/>
          <p:cNvSpPr txBox="1">
            <a:spLocks noChangeArrowheads="1"/>
          </p:cNvSpPr>
          <p:nvPr/>
        </p:nvSpPr>
        <p:spPr bwMode="auto">
          <a:xfrm>
            <a:off x="0" y="6519863"/>
            <a:ext cx="5410200" cy="338137"/>
          </a:xfrm>
          <a:prstGeom prst="rect">
            <a:avLst/>
          </a:prstGeom>
          <a:noFill/>
          <a:ln w="9525">
            <a:noFill/>
            <a:miter lim="800000"/>
            <a:headEnd/>
            <a:tailEnd/>
          </a:ln>
        </p:spPr>
        <p:txBody>
          <a:bodyPr>
            <a:spAutoFit/>
          </a:bodyPr>
          <a:lstStyle/>
          <a:p>
            <a:pPr algn="l"/>
            <a:r>
              <a:rPr lang="en-US">
                <a:solidFill>
                  <a:schemeClr val="tx1"/>
                </a:solidFill>
              </a:rPr>
              <a:t>Adapted by T. Trimpe   </a:t>
            </a:r>
            <a:r>
              <a:rPr lang="en-US">
                <a:solidFill>
                  <a:schemeClr val="tx1"/>
                </a:solidFill>
                <a:hlinkClick r:id="rId3"/>
              </a:rPr>
              <a:t>http://sciencespot.net/</a:t>
            </a:r>
            <a:r>
              <a:rPr lang="en-US">
                <a:solidFill>
                  <a:schemeClr val="tx1"/>
                </a:solidFill>
              </a:rPr>
              <a:t> </a:t>
            </a: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22530" name="AutoShape 12">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2531" name="Text Box 13"/>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2532" name="Text Box 14"/>
          <p:cNvSpPr txBox="1">
            <a:spLocks noChangeArrowheads="1"/>
          </p:cNvSpPr>
          <p:nvPr/>
        </p:nvSpPr>
        <p:spPr bwMode="auto">
          <a:xfrm>
            <a:off x="1279525" y="838200"/>
            <a:ext cx="8778875" cy="830263"/>
          </a:xfrm>
          <a:prstGeom prst="rect">
            <a:avLst/>
          </a:prstGeom>
          <a:noFill/>
          <a:ln w="9525">
            <a:noFill/>
            <a:miter lim="800000"/>
            <a:headEnd/>
            <a:tailEnd/>
          </a:ln>
        </p:spPr>
        <p:txBody>
          <a:bodyPr>
            <a:spAutoFit/>
          </a:bodyPr>
          <a:lstStyle/>
          <a:p>
            <a:pPr>
              <a:spcBef>
                <a:spcPct val="50000"/>
              </a:spcBef>
            </a:pPr>
            <a:r>
              <a:rPr lang="en-US" sz="4800" b="0" i="0" dirty="0" smtClean="0">
                <a:solidFill>
                  <a:schemeClr val="tx1"/>
                </a:solidFill>
              </a:rPr>
              <a:t>Friction</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Forces and Motion </a:t>
            </a:r>
            <a:r>
              <a:rPr lang="en-US" sz="4400" b="0" i="0" u="sng" dirty="0">
                <a:latin typeface="Arial Rounded MT Bold" pitchFamily="34" charset="0"/>
              </a:rPr>
              <a:t>for $400</a:t>
            </a:r>
          </a:p>
        </p:txBody>
      </p:sp>
      <p:sp>
        <p:nvSpPr>
          <p:cNvPr id="14342" name="Text Box 6"/>
          <p:cNvSpPr txBox="1">
            <a:spLocks noChangeArrowheads="1"/>
          </p:cNvSpPr>
          <p:nvPr/>
        </p:nvSpPr>
        <p:spPr bwMode="auto">
          <a:xfrm>
            <a:off x="822325" y="1219200"/>
            <a:ext cx="9601200" cy="1077218"/>
          </a:xfrm>
          <a:prstGeom prst="rect">
            <a:avLst/>
          </a:prstGeom>
          <a:noFill/>
          <a:ln w="9525">
            <a:noFill/>
            <a:miter lim="800000"/>
            <a:headEnd/>
            <a:tailEnd/>
          </a:ln>
        </p:spPr>
        <p:txBody>
          <a:bodyPr>
            <a:spAutoFit/>
          </a:bodyPr>
          <a:lstStyle/>
          <a:p>
            <a:pPr>
              <a:spcBef>
                <a:spcPct val="50000"/>
              </a:spcBef>
            </a:pPr>
            <a:r>
              <a:rPr lang="en-US" sz="3200" b="0" i="0" dirty="0" smtClean="0">
                <a:solidFill>
                  <a:schemeClr val="tx1"/>
                </a:solidFill>
                <a:latin typeface="Arial" pitchFamily="34" charset="0"/>
              </a:rPr>
              <a:t>13. ________________ measures an object’s change in position per unit time.</a:t>
            </a:r>
            <a:endParaRPr lang="en-US" sz="32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6626"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6627" name="Text Box 11"/>
          <p:cNvSpPr txBox="1">
            <a:spLocks noChangeArrowheads="1"/>
          </p:cNvSpPr>
          <p:nvPr/>
        </p:nvSpPr>
        <p:spPr bwMode="auto">
          <a:xfrm>
            <a:off x="1279525" y="838200"/>
            <a:ext cx="8778875" cy="923330"/>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latin typeface="Arial" pitchFamily="34" charset="0"/>
              </a:rPr>
              <a:t>Speed</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Forces and Motion </a:t>
            </a:r>
            <a:r>
              <a:rPr lang="en-US" sz="4400" b="0" i="0" u="sng" dirty="0">
                <a:latin typeface="Arial Rounded MT Bold" pitchFamily="34" charset="0"/>
              </a:rPr>
              <a:t>for $500</a:t>
            </a:r>
          </a:p>
        </p:txBody>
      </p:sp>
      <p:sp>
        <p:nvSpPr>
          <p:cNvPr id="15366" name="Text Box 6"/>
          <p:cNvSpPr txBox="1">
            <a:spLocks noChangeArrowheads="1"/>
          </p:cNvSpPr>
          <p:nvPr/>
        </p:nvSpPr>
        <p:spPr bwMode="auto">
          <a:xfrm>
            <a:off x="822325" y="914401"/>
            <a:ext cx="9601200" cy="2708434"/>
          </a:xfrm>
          <a:prstGeom prst="rect">
            <a:avLst/>
          </a:prstGeom>
          <a:noFill/>
          <a:ln w="9525">
            <a:noFill/>
            <a:miter lim="800000"/>
            <a:headEnd/>
            <a:tailEnd/>
          </a:ln>
        </p:spPr>
        <p:txBody>
          <a:bodyPr wrap="square">
            <a:spAutoFit/>
          </a:bodyPr>
          <a:lstStyle/>
          <a:p>
            <a:pPr>
              <a:spcBef>
                <a:spcPct val="50000"/>
              </a:spcBef>
            </a:pPr>
            <a:r>
              <a:rPr lang="en-US" sz="3400" b="0" i="0" dirty="0" smtClean="0">
                <a:solidFill>
                  <a:schemeClr val="tx1"/>
                </a:solidFill>
                <a:latin typeface="Arial" pitchFamily="34" charset="0"/>
              </a:rPr>
              <a:t>23. The graph below shows how the position of an object changes over time. Assuming that the motion of the object remains the same, at what position will the object be when it has traveled for a total of 6s?</a:t>
            </a:r>
            <a:endParaRPr lang="en-US" sz="3400" b="0" i="0" dirty="0">
              <a:solidFill>
                <a:schemeClr val="tx1"/>
              </a:solidFill>
              <a:latin typeface="Arial" pitchFamily="34" charset="0"/>
            </a:endParaRPr>
          </a:p>
        </p:txBody>
      </p:sp>
      <p:pic>
        <p:nvPicPr>
          <p:cNvPr id="4" name="Picture 3" descr="https://www14.studyisland.com/pics/98506PositionTimeGraphs3and4.gif"/>
          <p:cNvPicPr/>
          <p:nvPr/>
        </p:nvPicPr>
        <p:blipFill>
          <a:blip r:embed="rId3"/>
          <a:srcRect/>
          <a:stretch>
            <a:fillRect/>
          </a:stretch>
        </p:blipFill>
        <p:spPr bwMode="auto">
          <a:xfrm>
            <a:off x="822325" y="3124200"/>
            <a:ext cx="3521075" cy="3429000"/>
          </a:xfrm>
          <a:prstGeom prst="rect">
            <a:avLst/>
          </a:prstGeom>
          <a:noFill/>
          <a:ln w="9525">
            <a:noFill/>
            <a:miter lim="800000"/>
            <a:headEnd/>
            <a:tailEnd/>
          </a:ln>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072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0723" name="Text Box 12"/>
          <p:cNvSpPr txBox="1">
            <a:spLocks noChangeArrowheads="1"/>
          </p:cNvSpPr>
          <p:nvPr/>
        </p:nvSpPr>
        <p:spPr bwMode="auto">
          <a:xfrm>
            <a:off x="1279525" y="838200"/>
            <a:ext cx="8315325" cy="923330"/>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rPr>
              <a:t>0m</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Forces and Motion </a:t>
            </a:r>
            <a:r>
              <a:rPr lang="en-US" sz="4400" b="0" i="0" u="sng" dirty="0">
                <a:latin typeface="Arial Rounded MT Bold" pitchFamily="34" charset="0"/>
              </a:rPr>
              <a:t>for </a:t>
            </a:r>
            <a:r>
              <a:rPr lang="en-US" sz="4400" b="0" i="0" u="sng" dirty="0" smtClean="0">
                <a:latin typeface="Arial Rounded MT Bold" pitchFamily="34" charset="0"/>
              </a:rPr>
              <a:t>$600</a:t>
            </a:r>
            <a:endParaRPr lang="en-US" sz="4400" b="0" i="0" u="sng" dirty="0">
              <a:latin typeface="Arial Rounded MT Bold" pitchFamily="34" charset="0"/>
            </a:endParaRPr>
          </a:p>
        </p:txBody>
      </p:sp>
      <p:sp>
        <p:nvSpPr>
          <p:cNvPr id="15366" name="Text Box 6"/>
          <p:cNvSpPr txBox="1">
            <a:spLocks noChangeArrowheads="1"/>
          </p:cNvSpPr>
          <p:nvPr/>
        </p:nvSpPr>
        <p:spPr bwMode="auto">
          <a:xfrm>
            <a:off x="822325" y="914401"/>
            <a:ext cx="9601200" cy="4278094"/>
          </a:xfrm>
          <a:prstGeom prst="rect">
            <a:avLst/>
          </a:prstGeom>
          <a:noFill/>
          <a:ln w="9525">
            <a:noFill/>
            <a:miter lim="800000"/>
            <a:headEnd/>
            <a:tailEnd/>
          </a:ln>
        </p:spPr>
        <p:txBody>
          <a:bodyPr wrap="square">
            <a:spAutoFit/>
          </a:bodyPr>
          <a:lstStyle/>
          <a:p>
            <a:pPr>
              <a:spcBef>
                <a:spcPct val="50000"/>
              </a:spcBef>
            </a:pPr>
            <a:r>
              <a:rPr lang="en-US" sz="3400" b="0" i="0" dirty="0" smtClean="0">
                <a:solidFill>
                  <a:schemeClr val="tx1"/>
                </a:solidFill>
                <a:latin typeface="Arial" pitchFamily="34" charset="0"/>
              </a:rPr>
              <a:t>26. The force of gravity between two objects is affected by:</a:t>
            </a:r>
          </a:p>
          <a:p>
            <a:pPr marL="571500" indent="-571500">
              <a:spcBef>
                <a:spcPct val="50000"/>
              </a:spcBef>
              <a:buAutoNum type="romanUcPeriod"/>
            </a:pPr>
            <a:r>
              <a:rPr lang="en-US" sz="3400" b="0" i="0" dirty="0" smtClean="0">
                <a:solidFill>
                  <a:schemeClr val="tx1"/>
                </a:solidFill>
                <a:latin typeface="Arial" pitchFamily="34" charset="0"/>
              </a:rPr>
              <a:t>The masses of the objects.</a:t>
            </a:r>
          </a:p>
          <a:p>
            <a:pPr marL="571500" indent="-571500">
              <a:spcBef>
                <a:spcPct val="50000"/>
              </a:spcBef>
              <a:buAutoNum type="romanUcPeriod"/>
            </a:pPr>
            <a:r>
              <a:rPr lang="en-US" sz="3400" b="0" i="0" dirty="0" smtClean="0">
                <a:solidFill>
                  <a:schemeClr val="tx1"/>
                </a:solidFill>
                <a:latin typeface="Arial" pitchFamily="34" charset="0"/>
              </a:rPr>
              <a:t>The volumes of the objects</a:t>
            </a:r>
          </a:p>
          <a:p>
            <a:pPr marL="571500" indent="-571500">
              <a:spcBef>
                <a:spcPct val="50000"/>
              </a:spcBef>
              <a:buAutoNum type="romanUcPeriod"/>
            </a:pPr>
            <a:r>
              <a:rPr lang="en-US" sz="3400" b="0" i="0" dirty="0" smtClean="0">
                <a:solidFill>
                  <a:schemeClr val="tx1"/>
                </a:solidFill>
                <a:latin typeface="Arial" pitchFamily="34" charset="0"/>
              </a:rPr>
              <a:t>The densities of the objects</a:t>
            </a:r>
          </a:p>
          <a:p>
            <a:pPr marL="571500" indent="-571500">
              <a:spcBef>
                <a:spcPct val="50000"/>
              </a:spcBef>
              <a:buAutoNum type="romanUcPeriod"/>
            </a:pPr>
            <a:r>
              <a:rPr lang="en-US" sz="3400" b="0" i="0" dirty="0" smtClean="0">
                <a:solidFill>
                  <a:schemeClr val="tx1"/>
                </a:solidFill>
                <a:latin typeface="Arial" pitchFamily="34" charset="0"/>
              </a:rPr>
              <a:t>The distance between the objects</a:t>
            </a:r>
            <a:endParaRPr lang="en-US" sz="34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ext Box 6"/>
          <p:cNvSpPr txBox="1">
            <a:spLocks noChangeArrowheads="1"/>
          </p:cNvSpPr>
          <p:nvPr/>
        </p:nvSpPr>
        <p:spPr bwMode="auto">
          <a:xfrm>
            <a:off x="822325" y="914401"/>
            <a:ext cx="9601200" cy="615553"/>
          </a:xfrm>
          <a:prstGeom prst="rect">
            <a:avLst/>
          </a:prstGeom>
          <a:noFill/>
          <a:ln w="9525">
            <a:noFill/>
            <a:miter lim="800000"/>
            <a:headEnd/>
            <a:tailEnd/>
          </a:ln>
        </p:spPr>
        <p:txBody>
          <a:bodyPr wrap="square">
            <a:spAutoFit/>
          </a:bodyPr>
          <a:lstStyle/>
          <a:p>
            <a:pPr>
              <a:spcBef>
                <a:spcPct val="50000"/>
              </a:spcBef>
            </a:pPr>
            <a:r>
              <a:rPr lang="en-US" sz="3400" b="0" i="0" dirty="0" smtClean="0">
                <a:solidFill>
                  <a:schemeClr val="tx1"/>
                </a:solidFill>
                <a:latin typeface="Arial" pitchFamily="34" charset="0"/>
              </a:rPr>
              <a:t>I and IV</a:t>
            </a:r>
            <a:endParaRPr lang="en-US" sz="3400" b="0" i="0" dirty="0">
              <a:solidFill>
                <a:schemeClr val="tx1"/>
              </a:solidFill>
              <a:latin typeface="Arial" pitchFamily="34" charset="0"/>
            </a:endParaRPr>
          </a:p>
        </p:txBody>
      </p:sp>
      <p:sp>
        <p:nvSpPr>
          <p:cNvPr id="5" name="AutoShape 9">
            <a:hlinkClick r:id="rId3" action="ppaction://hlinksldjump" highlightClick="1"/>
          </p:cNvPr>
          <p:cNvSpPr>
            <a:spLocks noChangeArrowheads="1"/>
          </p:cNvSpPr>
          <p:nvPr/>
        </p:nvSpPr>
        <p:spPr bwMode="auto">
          <a:xfrm>
            <a:off x="9372600" y="5257800"/>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Forces and Motion </a:t>
            </a:r>
            <a:r>
              <a:rPr lang="en-US" sz="4400" b="0" i="0" u="sng" dirty="0">
                <a:latin typeface="Arial Rounded MT Bold" pitchFamily="34" charset="0"/>
              </a:rPr>
              <a:t>for </a:t>
            </a:r>
            <a:r>
              <a:rPr lang="en-US" sz="4400" b="0" i="0" u="sng" dirty="0" smtClean="0">
                <a:latin typeface="Arial Rounded MT Bold" pitchFamily="34" charset="0"/>
              </a:rPr>
              <a:t>$700</a:t>
            </a:r>
            <a:endParaRPr lang="en-US" sz="4400" b="0" i="0" u="sng" dirty="0">
              <a:latin typeface="Arial Rounded MT Bold" pitchFamily="34" charset="0"/>
            </a:endParaRPr>
          </a:p>
        </p:txBody>
      </p:sp>
      <p:sp>
        <p:nvSpPr>
          <p:cNvPr id="15366" name="Text Box 6"/>
          <p:cNvSpPr txBox="1">
            <a:spLocks noChangeArrowheads="1"/>
          </p:cNvSpPr>
          <p:nvPr/>
        </p:nvSpPr>
        <p:spPr bwMode="auto">
          <a:xfrm>
            <a:off x="822325" y="914401"/>
            <a:ext cx="9601200" cy="4278094"/>
          </a:xfrm>
          <a:prstGeom prst="rect">
            <a:avLst/>
          </a:prstGeom>
          <a:noFill/>
          <a:ln w="9525">
            <a:noFill/>
            <a:miter lim="800000"/>
            <a:headEnd/>
            <a:tailEnd/>
          </a:ln>
        </p:spPr>
        <p:txBody>
          <a:bodyPr wrap="square">
            <a:spAutoFit/>
          </a:bodyPr>
          <a:lstStyle/>
          <a:p>
            <a:pPr>
              <a:spcBef>
                <a:spcPct val="50000"/>
              </a:spcBef>
            </a:pPr>
            <a:r>
              <a:rPr lang="en-US" sz="3400" b="0" i="0" dirty="0" smtClean="0">
                <a:solidFill>
                  <a:schemeClr val="tx1"/>
                </a:solidFill>
                <a:latin typeface="Arial" pitchFamily="34" charset="0"/>
              </a:rPr>
              <a:t>27. If the forces acting on an object are balanced, the object is:</a:t>
            </a:r>
          </a:p>
          <a:p>
            <a:pPr marL="514350" indent="-514350">
              <a:spcBef>
                <a:spcPct val="50000"/>
              </a:spcBef>
              <a:buAutoNum type="alphaLcPeriod"/>
            </a:pPr>
            <a:r>
              <a:rPr lang="en-US" sz="3400" b="0" i="0" dirty="0" smtClean="0">
                <a:solidFill>
                  <a:schemeClr val="tx1"/>
                </a:solidFill>
                <a:latin typeface="Arial" pitchFamily="34" charset="0"/>
              </a:rPr>
              <a:t>Speeding up or slowing down</a:t>
            </a:r>
          </a:p>
          <a:p>
            <a:pPr marL="514350" indent="-514350">
              <a:spcBef>
                <a:spcPct val="50000"/>
              </a:spcBef>
              <a:buAutoNum type="alphaLcPeriod"/>
            </a:pPr>
            <a:r>
              <a:rPr lang="en-US" sz="3400" b="0" i="0" dirty="0" smtClean="0">
                <a:solidFill>
                  <a:schemeClr val="tx1"/>
                </a:solidFill>
                <a:latin typeface="Arial" pitchFamily="34" charset="0"/>
              </a:rPr>
              <a:t>Speeding up or in constant motion</a:t>
            </a:r>
          </a:p>
          <a:p>
            <a:pPr marL="514350" indent="-514350">
              <a:spcBef>
                <a:spcPct val="50000"/>
              </a:spcBef>
              <a:buAutoNum type="alphaLcPeriod"/>
            </a:pPr>
            <a:r>
              <a:rPr lang="en-US" sz="3400" b="0" i="0" dirty="0" smtClean="0">
                <a:solidFill>
                  <a:schemeClr val="tx1"/>
                </a:solidFill>
                <a:latin typeface="Arial" pitchFamily="34" charset="0"/>
              </a:rPr>
              <a:t>At rest or in constant motion</a:t>
            </a:r>
          </a:p>
          <a:p>
            <a:pPr marL="514350" indent="-514350">
              <a:spcBef>
                <a:spcPct val="50000"/>
              </a:spcBef>
              <a:buAutoNum type="alphaLcPeriod"/>
            </a:pPr>
            <a:r>
              <a:rPr lang="en-US" sz="3400" b="0" i="0" dirty="0" smtClean="0">
                <a:solidFill>
                  <a:schemeClr val="tx1"/>
                </a:solidFill>
                <a:latin typeface="Arial" pitchFamily="34" charset="0"/>
              </a:rPr>
              <a:t>At rest or speeding up</a:t>
            </a:r>
            <a:endParaRPr lang="en-US" sz="34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ext Box 6"/>
          <p:cNvSpPr txBox="1">
            <a:spLocks noChangeArrowheads="1"/>
          </p:cNvSpPr>
          <p:nvPr/>
        </p:nvSpPr>
        <p:spPr bwMode="auto">
          <a:xfrm>
            <a:off x="822325" y="914401"/>
            <a:ext cx="9601200" cy="615553"/>
          </a:xfrm>
          <a:prstGeom prst="rect">
            <a:avLst/>
          </a:prstGeom>
          <a:noFill/>
          <a:ln w="9525">
            <a:noFill/>
            <a:miter lim="800000"/>
            <a:headEnd/>
            <a:tailEnd/>
          </a:ln>
        </p:spPr>
        <p:txBody>
          <a:bodyPr wrap="square">
            <a:spAutoFit/>
          </a:bodyPr>
          <a:lstStyle/>
          <a:p>
            <a:pPr>
              <a:spcBef>
                <a:spcPct val="50000"/>
              </a:spcBef>
            </a:pPr>
            <a:r>
              <a:rPr lang="en-US" sz="3400" b="0" i="0" dirty="0" smtClean="0">
                <a:solidFill>
                  <a:schemeClr val="tx1"/>
                </a:solidFill>
                <a:latin typeface="Arial" pitchFamily="34" charset="0"/>
              </a:rPr>
              <a:t>c. At rest or in constant motion</a:t>
            </a:r>
            <a:endParaRPr lang="en-US" sz="3400" b="0" i="0" dirty="0">
              <a:solidFill>
                <a:schemeClr val="tx1"/>
              </a:solidFill>
              <a:latin typeface="Arial" pitchFamily="34" charset="0"/>
            </a:endParaRPr>
          </a:p>
        </p:txBody>
      </p:sp>
      <p:sp>
        <p:nvSpPr>
          <p:cNvPr id="5" name="AutoShape 9">
            <a:hlinkClick r:id="rId3" action="ppaction://hlinksldjump" highlightClick="1"/>
          </p:cNvPr>
          <p:cNvSpPr>
            <a:spLocks noChangeArrowheads="1"/>
          </p:cNvSpPr>
          <p:nvPr/>
        </p:nvSpPr>
        <p:spPr bwMode="auto">
          <a:xfrm>
            <a:off x="9372600" y="5334000"/>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a:t>
            </a:r>
            <a:r>
              <a:rPr lang="en-US" sz="4400" b="0" i="0" u="sng" dirty="0">
                <a:latin typeface="Arial Rounded MT Bold" pitchFamily="34" charset="0"/>
              </a:rPr>
              <a:t>for $100</a:t>
            </a:r>
          </a:p>
        </p:txBody>
      </p:sp>
      <p:sp>
        <p:nvSpPr>
          <p:cNvPr id="4" name="TextBox 3"/>
          <p:cNvSpPr txBox="1"/>
          <p:nvPr/>
        </p:nvSpPr>
        <p:spPr>
          <a:xfrm>
            <a:off x="1981200" y="914400"/>
            <a:ext cx="8153400" cy="5016758"/>
          </a:xfrm>
          <a:prstGeom prst="rect">
            <a:avLst/>
          </a:prstGeom>
          <a:noFill/>
        </p:spPr>
        <p:txBody>
          <a:bodyPr wrap="square" rtlCol="0">
            <a:spAutoFit/>
          </a:bodyPr>
          <a:lstStyle/>
          <a:p>
            <a:r>
              <a:rPr lang="en-US" sz="3200" b="0" i="0" dirty="0" smtClean="0">
                <a:solidFill>
                  <a:schemeClr val="tx1"/>
                </a:solidFill>
                <a:latin typeface="Arial" pitchFamily="34" charset="0"/>
                <a:cs typeface="Arial" pitchFamily="34" charset="0"/>
              </a:rPr>
              <a:t>21. Which of the following is true about the simple machine shown in red?</a:t>
            </a:r>
          </a:p>
          <a:p>
            <a:pPr marL="742950" indent="-742950">
              <a:buAutoNum type="alphaLcPeriod"/>
            </a:pPr>
            <a:r>
              <a:rPr lang="en-US" sz="3200" b="0" i="0" dirty="0" smtClean="0">
                <a:solidFill>
                  <a:schemeClr val="tx1"/>
                </a:solidFill>
                <a:latin typeface="Arial" pitchFamily="34" charset="0"/>
                <a:cs typeface="Arial" pitchFamily="34" charset="0"/>
              </a:rPr>
              <a:t>It reduces the amount of energy needed to carry objects into the truck.</a:t>
            </a:r>
          </a:p>
          <a:p>
            <a:pPr marL="742950" indent="-742950">
              <a:buAutoNum type="alphaLcPeriod"/>
            </a:pPr>
            <a:r>
              <a:rPr lang="en-US" sz="3200" b="0" i="0" dirty="0" smtClean="0">
                <a:solidFill>
                  <a:schemeClr val="tx1"/>
                </a:solidFill>
                <a:latin typeface="Arial" pitchFamily="34" charset="0"/>
                <a:cs typeface="Arial" pitchFamily="34" charset="0"/>
              </a:rPr>
              <a:t>It reduces the weight of objects being carried into the truck.</a:t>
            </a:r>
          </a:p>
          <a:p>
            <a:pPr marL="742950" indent="-742950">
              <a:buAutoNum type="alphaLcPeriod"/>
            </a:pPr>
            <a:r>
              <a:rPr lang="en-US" sz="3200" b="0" i="0" dirty="0" smtClean="0">
                <a:solidFill>
                  <a:schemeClr val="tx1"/>
                </a:solidFill>
                <a:latin typeface="Arial" pitchFamily="34" charset="0"/>
                <a:cs typeface="Arial" pitchFamily="34" charset="0"/>
              </a:rPr>
              <a:t>It reduces the size of the force needed to carry objects into the truck.</a:t>
            </a:r>
          </a:p>
          <a:p>
            <a:pPr marL="742950" indent="-742950">
              <a:buAutoNum type="alphaLcPeriod"/>
            </a:pPr>
            <a:r>
              <a:rPr lang="en-US" sz="3200" b="0" i="0" dirty="0" smtClean="0">
                <a:solidFill>
                  <a:schemeClr val="tx1"/>
                </a:solidFill>
                <a:latin typeface="Arial" pitchFamily="34" charset="0"/>
                <a:cs typeface="Arial" pitchFamily="34" charset="0"/>
              </a:rPr>
              <a:t>It shortens the distance needed to carry objects into the truck.</a:t>
            </a:r>
            <a:endParaRPr lang="en-US" sz="3200" b="0" i="0" dirty="0">
              <a:solidFill>
                <a:schemeClr val="tx1"/>
              </a:solidFill>
              <a:latin typeface="Arial" pitchFamily="34" charset="0"/>
              <a:cs typeface="Arial" pitchFamily="34" charset="0"/>
            </a:endParaRPr>
          </a:p>
        </p:txBody>
      </p:sp>
      <p:pic>
        <p:nvPicPr>
          <p:cNvPr id="5" name="Picture 4" descr="https://www14.studyisland.com/userfiles/TX7sminplane1.gif"/>
          <p:cNvPicPr/>
          <p:nvPr/>
        </p:nvPicPr>
        <p:blipFill>
          <a:blip r:embed="rId3"/>
          <a:srcRect/>
          <a:stretch>
            <a:fillRect/>
          </a:stretch>
        </p:blipFill>
        <p:spPr bwMode="auto">
          <a:xfrm>
            <a:off x="381000" y="5283458"/>
            <a:ext cx="2399221" cy="129540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5" name="Object 1024"/>
          <p:cNvGraphicFramePr>
            <a:graphicFrameLocks noChangeAspect="1"/>
          </p:cNvGraphicFramePr>
          <p:nvPr/>
        </p:nvGraphicFramePr>
        <p:xfrm>
          <a:off x="850900" y="1066800"/>
          <a:ext cx="3943350" cy="4267200"/>
        </p:xfrm>
        <a:graphic>
          <a:graphicData uri="http://schemas.openxmlformats.org/presentationml/2006/ole">
            <p:oleObj spid="_x0000_s6161" name="Clip" r:id="rId4" imgW="3206692" imgH="3470945" progId="">
              <p:embed/>
            </p:oleObj>
          </a:graphicData>
        </a:graphic>
      </p:graphicFrame>
      <p:sp>
        <p:nvSpPr>
          <p:cNvPr id="6146" name="Text Box 5"/>
          <p:cNvSpPr txBox="1">
            <a:spLocks noChangeArrowheads="1"/>
          </p:cNvSpPr>
          <p:nvPr/>
        </p:nvSpPr>
        <p:spPr bwMode="auto">
          <a:xfrm>
            <a:off x="4572000" y="1936750"/>
            <a:ext cx="5486400" cy="2530475"/>
          </a:xfrm>
          <a:prstGeom prst="rect">
            <a:avLst/>
          </a:prstGeom>
          <a:noFill/>
          <a:ln w="9525">
            <a:noFill/>
            <a:miter lim="800000"/>
            <a:headEnd/>
            <a:tailEnd/>
          </a:ln>
        </p:spPr>
        <p:txBody>
          <a:bodyPr>
            <a:spAutoFit/>
          </a:bodyPr>
          <a:lstStyle/>
          <a:p>
            <a:pPr>
              <a:spcBef>
                <a:spcPct val="50000"/>
              </a:spcBef>
            </a:pPr>
            <a:r>
              <a:rPr lang="en-US" sz="8000" i="0">
                <a:solidFill>
                  <a:schemeClr val="tx1"/>
                </a:solidFill>
                <a:latin typeface="Arial" pitchFamily="34" charset="0"/>
              </a:rPr>
              <a:t>Don</a:t>
            </a:r>
            <a:r>
              <a:rPr lang="ja-JP" altLang="en-US" sz="8000" i="0">
                <a:solidFill>
                  <a:schemeClr val="tx1"/>
                </a:solidFill>
                <a:latin typeface="Arial" pitchFamily="34" charset="0"/>
              </a:rPr>
              <a:t>’</a:t>
            </a:r>
            <a:r>
              <a:rPr lang="en-US" altLang="ja-JP" sz="8000" i="0">
                <a:solidFill>
                  <a:schemeClr val="tx1"/>
                </a:solidFill>
                <a:latin typeface="Arial" pitchFamily="34" charset="0"/>
              </a:rPr>
              <a:t>t   Forget...</a:t>
            </a:r>
            <a:endParaRPr lang="en-US" sz="2400" b="0" i="0">
              <a:solidFill>
                <a:schemeClr val="tx1"/>
              </a:solidFill>
            </a:endParaRPr>
          </a:p>
        </p:txBody>
      </p:sp>
      <p:sp>
        <p:nvSpPr>
          <p:cNvPr id="6147" name="Text Box 6"/>
          <p:cNvSpPr txBox="1">
            <a:spLocks noChangeArrowheads="1"/>
          </p:cNvSpPr>
          <p:nvPr/>
        </p:nvSpPr>
        <p:spPr bwMode="auto">
          <a:xfrm>
            <a:off x="3382963" y="625475"/>
            <a:ext cx="7589837" cy="1311275"/>
          </a:xfrm>
          <a:prstGeom prst="rect">
            <a:avLst/>
          </a:prstGeom>
          <a:noFill/>
          <a:ln w="9525">
            <a:noFill/>
            <a:miter lim="800000"/>
            <a:headEnd/>
            <a:tailEnd/>
          </a:ln>
        </p:spPr>
        <p:txBody>
          <a:bodyPr>
            <a:spAutoFit/>
          </a:bodyPr>
          <a:lstStyle/>
          <a:p>
            <a:pPr algn="l">
              <a:spcBef>
                <a:spcPct val="50000"/>
              </a:spcBef>
            </a:pPr>
            <a:r>
              <a:rPr lang="en-US" sz="8000" i="0">
                <a:solidFill>
                  <a:schemeClr val="tx1"/>
                </a:solidFill>
                <a:latin typeface="Arial" pitchFamily="34" charset="0"/>
              </a:rPr>
              <a:t>Contestants</a:t>
            </a:r>
            <a:endParaRPr lang="en-US" sz="2400" b="0" i="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481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4819" name="Text Box 9"/>
          <p:cNvSpPr txBox="1">
            <a:spLocks noChangeArrowheads="1"/>
          </p:cNvSpPr>
          <p:nvPr/>
        </p:nvSpPr>
        <p:spPr bwMode="auto">
          <a:xfrm>
            <a:off x="1279525" y="838200"/>
            <a:ext cx="8778875" cy="4154983"/>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c. It reduces the size of the force needed to carry objects into the truck.</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a:t>
            </a:r>
            <a:r>
              <a:rPr lang="en-US" sz="4400" b="0" i="0" u="sng" dirty="0">
                <a:latin typeface="Arial Rounded MT Bold" pitchFamily="34" charset="0"/>
              </a:rPr>
              <a:t>$200</a:t>
            </a:r>
          </a:p>
        </p:txBody>
      </p:sp>
      <p:sp>
        <p:nvSpPr>
          <p:cNvPr id="36866" name="Text Box 6"/>
          <p:cNvSpPr txBox="1">
            <a:spLocks noChangeArrowheads="1"/>
          </p:cNvSpPr>
          <p:nvPr/>
        </p:nvSpPr>
        <p:spPr bwMode="auto">
          <a:xfrm>
            <a:off x="822325" y="1219200"/>
            <a:ext cx="9601200"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33. What is mechanical advantage?</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8914"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8915" name="Text Box 10"/>
          <p:cNvSpPr txBox="1">
            <a:spLocks noChangeArrowheads="1"/>
          </p:cNvSpPr>
          <p:nvPr/>
        </p:nvSpPr>
        <p:spPr bwMode="auto">
          <a:xfrm>
            <a:off x="1279525" y="866775"/>
            <a:ext cx="8778875" cy="4154984"/>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A measure of how much a machine multiplies the force applied to it.</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a:t>
            </a:r>
            <a:r>
              <a:rPr lang="en-US" sz="4400" b="0" i="0" u="sng" dirty="0">
                <a:latin typeface="Arial Rounded MT Bold" pitchFamily="34" charset="0"/>
              </a:rPr>
              <a:t>$300</a:t>
            </a:r>
          </a:p>
        </p:txBody>
      </p:sp>
      <p:sp>
        <p:nvSpPr>
          <p:cNvPr id="40962" name="Text Box 6"/>
          <p:cNvSpPr txBox="1">
            <a:spLocks noChangeArrowheads="1"/>
          </p:cNvSpPr>
          <p:nvPr/>
        </p:nvSpPr>
        <p:spPr bwMode="auto">
          <a:xfrm>
            <a:off x="822325" y="990600"/>
            <a:ext cx="9601200" cy="5693866"/>
          </a:xfrm>
          <a:prstGeom prst="rect">
            <a:avLst/>
          </a:prstGeom>
          <a:noFill/>
          <a:ln w="9525">
            <a:noFill/>
            <a:miter lim="800000"/>
            <a:headEnd/>
            <a:tailEnd/>
          </a:ln>
        </p:spPr>
        <p:txBody>
          <a:bodyPr>
            <a:spAutoFit/>
          </a:bodyPr>
          <a:lstStyle/>
          <a:p>
            <a:pPr>
              <a:spcBef>
                <a:spcPct val="50000"/>
              </a:spcBef>
            </a:pPr>
            <a:r>
              <a:rPr lang="en-US" sz="2800" i="0" dirty="0" smtClean="0">
                <a:solidFill>
                  <a:schemeClr val="tx1"/>
                </a:solidFill>
                <a:latin typeface="Arial" pitchFamily="34" charset="0"/>
              </a:rPr>
              <a:t>24. The toy crane is a compound machine. Which of the following statements about compound machines is true?</a:t>
            </a:r>
          </a:p>
          <a:p>
            <a:pPr marL="514350" indent="-514350">
              <a:spcBef>
                <a:spcPct val="50000"/>
              </a:spcBef>
              <a:buAutoNum type="alphaLcPeriod"/>
            </a:pPr>
            <a:r>
              <a:rPr lang="en-US" sz="2800" i="0" dirty="0" smtClean="0">
                <a:solidFill>
                  <a:schemeClr val="tx1"/>
                </a:solidFill>
                <a:latin typeface="Arial" pitchFamily="34" charset="0"/>
              </a:rPr>
              <a:t>Only compound machines can have a mechanical advantage of 2 or greater.</a:t>
            </a:r>
          </a:p>
          <a:p>
            <a:pPr marL="742950" indent="-742950">
              <a:spcBef>
                <a:spcPct val="50000"/>
              </a:spcBef>
              <a:buAutoNum type="alphaLcPeriod"/>
            </a:pPr>
            <a:r>
              <a:rPr lang="en-US" sz="2800" i="0" dirty="0" smtClean="0">
                <a:solidFill>
                  <a:schemeClr val="tx1"/>
                </a:solidFill>
                <a:latin typeface="Arial" pitchFamily="34" charset="0"/>
              </a:rPr>
              <a:t>Compound machines require no input force in order to do work.</a:t>
            </a:r>
          </a:p>
          <a:p>
            <a:pPr marL="742950" indent="-742950">
              <a:spcBef>
                <a:spcPct val="50000"/>
              </a:spcBef>
              <a:buAutoNum type="alphaLcPeriod"/>
            </a:pPr>
            <a:r>
              <a:rPr lang="en-US" sz="2800" i="0" dirty="0" smtClean="0">
                <a:solidFill>
                  <a:schemeClr val="tx1"/>
                </a:solidFill>
                <a:latin typeface="Arial" pitchFamily="34" charset="0"/>
              </a:rPr>
              <a:t>Only compound machines can change the size or direction of a force.</a:t>
            </a:r>
          </a:p>
          <a:p>
            <a:pPr marL="742950" indent="-742950">
              <a:spcBef>
                <a:spcPct val="50000"/>
              </a:spcBef>
              <a:buAutoNum type="alphaLcPeriod"/>
            </a:pPr>
            <a:r>
              <a:rPr lang="en-US" sz="2800" i="0" dirty="0" smtClean="0">
                <a:solidFill>
                  <a:schemeClr val="tx1"/>
                </a:solidFill>
                <a:latin typeface="Arial" pitchFamily="34" charset="0"/>
              </a:rPr>
              <a:t>Compound machines consist of two or more simple machines working together.</a:t>
            </a:r>
            <a:endParaRPr lang="en-US" sz="28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3">
            <a:hlinkClick r:id="rId3" action="ppaction://hlinksldjump" highlightClick="1"/>
          </p:cNvPr>
          <p:cNvSpPr>
            <a:spLocks noChangeArrowheads="1"/>
          </p:cNvSpPr>
          <p:nvPr/>
        </p:nvSpPr>
        <p:spPr bwMode="auto">
          <a:xfrm>
            <a:off x="9601200" y="4989513"/>
            <a:ext cx="1189038" cy="1046162"/>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3010" name="Text Box 4"/>
          <p:cNvSpPr txBox="1">
            <a:spLocks noChangeArrowheads="1"/>
          </p:cNvSpPr>
          <p:nvPr/>
        </p:nvSpPr>
        <p:spPr bwMode="auto">
          <a:xfrm>
            <a:off x="9326563" y="6035675"/>
            <a:ext cx="1646237"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3011" name="Text Box 8"/>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marL="742950" indent="-742950">
              <a:spcBef>
                <a:spcPct val="50000"/>
              </a:spcBef>
            </a:pPr>
            <a:r>
              <a:rPr lang="en-US" sz="4400" i="0" dirty="0" smtClean="0">
                <a:solidFill>
                  <a:schemeClr val="tx1"/>
                </a:solidFill>
                <a:latin typeface="Arial" pitchFamily="34" charset="0"/>
              </a:rPr>
              <a:t>d. Compound machines consist of two or more simple machines working together.</a:t>
            </a:r>
            <a:endParaRPr lang="en-US" sz="44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45058"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a:t>
            </a:r>
            <a:r>
              <a:rPr lang="en-US" sz="4400" b="0" i="0" u="sng" dirty="0">
                <a:latin typeface="Arial Rounded MT Bold" pitchFamily="34" charset="0"/>
              </a:rPr>
              <a:t>$400</a:t>
            </a:r>
          </a:p>
        </p:txBody>
      </p:sp>
      <p:sp>
        <p:nvSpPr>
          <p:cNvPr id="45059" name="Text Box 9"/>
          <p:cNvSpPr txBox="1">
            <a:spLocks noChangeArrowheads="1"/>
          </p:cNvSpPr>
          <p:nvPr/>
        </p:nvSpPr>
        <p:spPr bwMode="auto">
          <a:xfrm>
            <a:off x="822325" y="1219200"/>
            <a:ext cx="9601200" cy="1200329"/>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28. Which of the following pictures shows a person using a compound machine?</a:t>
            </a:r>
            <a:endParaRPr lang="en-US" sz="3600" i="0" dirty="0">
              <a:solidFill>
                <a:schemeClr val="tx1"/>
              </a:solidFill>
              <a:latin typeface="Arial" pitchFamily="34" charset="0"/>
            </a:endParaRPr>
          </a:p>
        </p:txBody>
      </p:sp>
      <p:graphicFrame>
        <p:nvGraphicFramePr>
          <p:cNvPr id="5" name="Table 4"/>
          <p:cNvGraphicFramePr>
            <a:graphicFrameLocks noGrp="1"/>
          </p:cNvGraphicFramePr>
          <p:nvPr/>
        </p:nvGraphicFramePr>
        <p:xfrm>
          <a:off x="1828800" y="2817876"/>
          <a:ext cx="7315200" cy="3278124"/>
        </p:xfrm>
        <a:graphic>
          <a:graphicData uri="http://schemas.openxmlformats.org/drawingml/2006/table">
            <a:tbl>
              <a:tblPr/>
              <a:tblGrid>
                <a:gridCol w="3657600"/>
                <a:gridCol w="3657600"/>
              </a:tblGrid>
              <a:tr h="1639062">
                <a:tc>
                  <a:txBody>
                    <a:bodyPr/>
                    <a:lstStyle/>
                    <a:p>
                      <a:pPr marL="0" marR="0" algn="ctr">
                        <a:lnSpc>
                          <a:spcPct val="115000"/>
                        </a:lnSpc>
                        <a:spcBef>
                          <a:spcPts val="0"/>
                        </a:spcBef>
                        <a:spcAft>
                          <a:spcPts val="0"/>
                        </a:spcAft>
                      </a:pP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b="1" dirty="0">
                          <a:latin typeface="Verdana"/>
                          <a:ea typeface="Times New Roman"/>
                          <a:cs typeface="Times New Roman"/>
                        </a:rPr>
                        <a:t>W.</a:t>
                      </a:r>
                      <a:endParaRPr lang="en-US" sz="1200" dirty="0">
                        <a:latin typeface="Times New Roman"/>
                        <a:ea typeface="Times New Roman"/>
                        <a:cs typeface="Times New Roman"/>
                      </a:endParaRPr>
                    </a:p>
                  </a:txBody>
                  <a:tcPr marL="95250" marR="95250" marT="95250" marB="95250" anchor="b">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
                      </a:r>
                      <a:br>
                        <a:rPr lang="en-US" sz="1200">
                          <a:latin typeface="Times New Roman"/>
                          <a:ea typeface="Times New Roman"/>
                          <a:cs typeface="Times New Roman"/>
                        </a:rPr>
                      </a:br>
                      <a:r>
                        <a:rPr lang="en-US" sz="1200" b="1">
                          <a:latin typeface="Verdana"/>
                          <a:ea typeface="Times New Roman"/>
                          <a:cs typeface="Times New Roman"/>
                        </a:rPr>
                        <a:t>X.</a:t>
                      </a:r>
                      <a:endParaRPr lang="en-US" sz="1200">
                        <a:latin typeface="Times New Roman"/>
                        <a:ea typeface="Times New Roman"/>
                        <a:cs typeface="Times New Roman"/>
                      </a:endParaRPr>
                    </a:p>
                  </a:txBody>
                  <a:tcPr marL="95250" marR="95250" marT="95250" marB="95250" anchor="b">
                    <a:lnL>
                      <a:noFill/>
                    </a:lnL>
                    <a:lnR>
                      <a:noFill/>
                    </a:lnR>
                    <a:lnT>
                      <a:noFill/>
                    </a:lnT>
                    <a:lnB>
                      <a:noFill/>
                    </a:lnB>
                  </a:tcPr>
                </a:tc>
              </a:tr>
              <a:tr h="1639062">
                <a:tc>
                  <a:txBody>
                    <a:bodyPr/>
                    <a:lstStyle/>
                    <a:p>
                      <a:pPr marL="0" marR="0" algn="ctr">
                        <a:lnSpc>
                          <a:spcPct val="115000"/>
                        </a:lnSpc>
                        <a:spcBef>
                          <a:spcPts val="0"/>
                        </a:spcBef>
                        <a:spcAft>
                          <a:spcPts val="0"/>
                        </a:spcAft>
                      </a:pP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b="1" dirty="0">
                          <a:latin typeface="Verdana"/>
                          <a:ea typeface="Times New Roman"/>
                          <a:cs typeface="Times New Roman"/>
                        </a:rPr>
                        <a:t>Y.</a:t>
                      </a:r>
                      <a:endParaRPr lang="en-US" sz="1200" dirty="0">
                        <a:latin typeface="Times New Roman"/>
                        <a:ea typeface="Times New Roman"/>
                        <a:cs typeface="Times New Roman"/>
                      </a:endParaRPr>
                    </a:p>
                  </a:txBody>
                  <a:tcPr marL="95250" marR="95250" marT="95250" marB="95250" anchor="b">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b="1" dirty="0">
                          <a:latin typeface="Verdana"/>
                          <a:ea typeface="Times New Roman"/>
                          <a:cs typeface="Times New Roman"/>
                        </a:rPr>
                        <a:t>Z.</a:t>
                      </a:r>
                      <a:endParaRPr lang="en-US" sz="1200" dirty="0">
                        <a:latin typeface="Times New Roman"/>
                        <a:ea typeface="Times New Roman"/>
                        <a:cs typeface="Times New Roman"/>
                      </a:endParaRPr>
                    </a:p>
                  </a:txBody>
                  <a:tcPr marL="95250" marR="95250" marT="95250" marB="95250" anchor="b">
                    <a:lnL>
                      <a:noFill/>
                    </a:lnL>
                    <a:lnR>
                      <a:noFill/>
                    </a:lnR>
                    <a:lnT>
                      <a:noFill/>
                    </a:lnT>
                    <a:lnB>
                      <a:noFill/>
                    </a:lnB>
                  </a:tcPr>
                </a:tc>
              </a:tr>
            </a:tbl>
          </a:graphicData>
        </a:graphic>
      </p:graphicFrame>
      <p:pic>
        <p:nvPicPr>
          <p:cNvPr id="102404" name="Picture 11" descr="https://www14.studyisland.com/pics/machine2.jpg"/>
          <p:cNvPicPr>
            <a:picLocks noChangeAspect="1" noChangeArrowheads="1"/>
          </p:cNvPicPr>
          <p:nvPr/>
        </p:nvPicPr>
        <p:blipFill>
          <a:blip r:embed="rId3"/>
          <a:srcRect/>
          <a:stretch>
            <a:fillRect/>
          </a:stretch>
        </p:blipFill>
        <p:spPr bwMode="auto">
          <a:xfrm>
            <a:off x="3047999" y="2817876"/>
            <a:ext cx="1802511" cy="1201674"/>
          </a:xfrm>
          <a:prstGeom prst="rect">
            <a:avLst/>
          </a:prstGeom>
          <a:noFill/>
        </p:spPr>
      </p:pic>
      <p:pic>
        <p:nvPicPr>
          <p:cNvPr id="102403" name="Picture 12" descr="https://www14.studyisland.com/pics/machine3.jpg"/>
          <p:cNvPicPr>
            <a:picLocks noChangeAspect="1" noChangeArrowheads="1"/>
          </p:cNvPicPr>
          <p:nvPr/>
        </p:nvPicPr>
        <p:blipFill>
          <a:blip r:embed="rId4"/>
          <a:srcRect/>
          <a:stretch>
            <a:fillRect/>
          </a:stretch>
        </p:blipFill>
        <p:spPr bwMode="auto">
          <a:xfrm>
            <a:off x="6017514" y="2817876"/>
            <a:ext cx="1802511" cy="1201674"/>
          </a:xfrm>
          <a:prstGeom prst="rect">
            <a:avLst/>
          </a:prstGeom>
          <a:noFill/>
        </p:spPr>
      </p:pic>
      <p:pic>
        <p:nvPicPr>
          <p:cNvPr id="102402" name="Picture 13" descr="https://www14.studyisland.com/pics/machine1.jpg"/>
          <p:cNvPicPr>
            <a:picLocks noChangeAspect="1" noChangeArrowheads="1"/>
          </p:cNvPicPr>
          <p:nvPr/>
        </p:nvPicPr>
        <p:blipFill>
          <a:blip r:embed="rId5"/>
          <a:srcRect/>
          <a:stretch>
            <a:fillRect/>
          </a:stretch>
        </p:blipFill>
        <p:spPr bwMode="auto">
          <a:xfrm>
            <a:off x="2950272" y="4343400"/>
            <a:ext cx="1900238" cy="1266825"/>
          </a:xfrm>
          <a:prstGeom prst="rect">
            <a:avLst/>
          </a:prstGeom>
          <a:noFill/>
        </p:spPr>
      </p:pic>
      <p:pic>
        <p:nvPicPr>
          <p:cNvPr id="102401" name="Picture 14" descr="https://www14.studyisland.com/pics/machine4.jpg"/>
          <p:cNvPicPr>
            <a:picLocks noChangeAspect="1" noChangeArrowheads="1"/>
          </p:cNvPicPr>
          <p:nvPr/>
        </p:nvPicPr>
        <p:blipFill>
          <a:blip r:embed="rId6"/>
          <a:srcRect/>
          <a:stretch>
            <a:fillRect/>
          </a:stretch>
        </p:blipFill>
        <p:spPr bwMode="auto">
          <a:xfrm>
            <a:off x="6131339" y="4572000"/>
            <a:ext cx="1564861" cy="1038225"/>
          </a:xfrm>
          <a:prstGeom prst="rect">
            <a:avLst/>
          </a:prstGeom>
          <a:noFill/>
        </p:spPr>
      </p:pic>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47106"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7107"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7108" name="Text Box 14"/>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a:solidFill>
                  <a:schemeClr val="tx1"/>
                </a:solidFill>
                <a:latin typeface="Arial" pitchFamily="34" charset="0"/>
              </a:rPr>
              <a:t>z</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a:t>
            </a:r>
            <a:r>
              <a:rPr lang="en-US" sz="4400" b="0" i="0" u="sng" dirty="0">
                <a:latin typeface="Arial Rounded MT Bold" pitchFamily="34" charset="0"/>
              </a:rPr>
              <a:t>$500</a:t>
            </a:r>
          </a:p>
        </p:txBody>
      </p:sp>
      <p:sp>
        <p:nvSpPr>
          <p:cNvPr id="49154" name="Text Box 7"/>
          <p:cNvSpPr txBox="1">
            <a:spLocks noChangeArrowheads="1"/>
          </p:cNvSpPr>
          <p:nvPr/>
        </p:nvSpPr>
        <p:spPr bwMode="auto">
          <a:xfrm>
            <a:off x="822325" y="1219200"/>
            <a:ext cx="9601200" cy="2554545"/>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31. </a:t>
            </a:r>
            <a:r>
              <a:rPr lang="en-US" sz="3200" i="0" dirty="0" err="1" smtClean="0">
                <a:solidFill>
                  <a:schemeClr val="tx1"/>
                </a:solidFill>
                <a:latin typeface="Arial" pitchFamily="34" charset="0"/>
              </a:rPr>
              <a:t>Rubia</a:t>
            </a:r>
            <a:r>
              <a:rPr lang="en-US" sz="3200" i="0" dirty="0" smtClean="0">
                <a:solidFill>
                  <a:schemeClr val="tx1"/>
                </a:solidFill>
                <a:latin typeface="Arial" pitchFamily="34" charset="0"/>
              </a:rPr>
              <a:t> pulled a block up the ramp, but afterward she calculated that the mechanical advantage of the ramp was 2.8 instead of 3. Her teacher said she did not make a mistake. What did </a:t>
            </a:r>
            <a:r>
              <a:rPr lang="en-US" sz="3200" i="0" dirty="0" err="1" smtClean="0">
                <a:solidFill>
                  <a:schemeClr val="tx1"/>
                </a:solidFill>
                <a:latin typeface="Arial" pitchFamily="34" charset="0"/>
              </a:rPr>
              <a:t>Rubia</a:t>
            </a:r>
            <a:r>
              <a:rPr lang="en-US" sz="3200" i="0" dirty="0" smtClean="0">
                <a:solidFill>
                  <a:schemeClr val="tx1"/>
                </a:solidFill>
                <a:latin typeface="Arial" pitchFamily="34" charset="0"/>
              </a:rPr>
              <a:t> calculate?</a:t>
            </a:r>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51202" name="Text Box 7"/>
          <p:cNvSpPr txBox="1">
            <a:spLocks noChangeArrowheads="1"/>
          </p:cNvSpPr>
          <p:nvPr/>
        </p:nvSpPr>
        <p:spPr bwMode="auto">
          <a:xfrm>
            <a:off x="2378075" y="3886200"/>
            <a:ext cx="3657600" cy="457200"/>
          </a:xfrm>
          <a:prstGeom prst="rect">
            <a:avLst/>
          </a:prstGeom>
          <a:noFill/>
          <a:ln w="9525">
            <a:noFill/>
            <a:miter lim="800000"/>
            <a:headEnd/>
            <a:tailEnd/>
          </a:ln>
        </p:spPr>
        <p:txBody>
          <a:bodyPr>
            <a:spAutoFit/>
          </a:bodyPr>
          <a:lstStyle/>
          <a:p>
            <a:pPr algn="l">
              <a:spcBef>
                <a:spcPct val="50000"/>
              </a:spcBef>
            </a:pPr>
            <a:endParaRPr lang="en-US" sz="2400" b="0" i="0">
              <a:solidFill>
                <a:schemeClr val="tx1"/>
              </a:solidFill>
            </a:endParaRPr>
          </a:p>
        </p:txBody>
      </p:sp>
      <p:sp>
        <p:nvSpPr>
          <p:cNvPr id="51203" name="AutoShape 10">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1204" name="Text Box 11"/>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1205" name="Text Box 12"/>
          <p:cNvSpPr txBox="1">
            <a:spLocks noChangeArrowheads="1"/>
          </p:cNvSpPr>
          <p:nvPr/>
        </p:nvSpPr>
        <p:spPr bwMode="auto">
          <a:xfrm>
            <a:off x="1279525" y="838200"/>
            <a:ext cx="8042275" cy="1077218"/>
          </a:xfrm>
          <a:prstGeom prst="rect">
            <a:avLst/>
          </a:prstGeom>
          <a:noFill/>
          <a:ln w="9525">
            <a:noFill/>
            <a:miter lim="800000"/>
            <a:headEnd/>
            <a:tailEnd/>
          </a:ln>
        </p:spPr>
        <p:txBody>
          <a:bodyPr>
            <a:spAutoFit/>
          </a:bodyPr>
          <a:lstStyle/>
          <a:p>
            <a:pPr marL="914400" indent="-914400">
              <a:spcBef>
                <a:spcPct val="50000"/>
              </a:spcBef>
            </a:pPr>
            <a:r>
              <a:rPr lang="en-US" sz="3200" i="0" dirty="0" smtClean="0">
                <a:solidFill>
                  <a:schemeClr val="tx1"/>
                </a:solidFill>
                <a:latin typeface="Arial" pitchFamily="34" charset="0"/>
                <a:cs typeface="Arial" pitchFamily="34" charset="0"/>
              </a:rPr>
              <a:t>The actual mechanical advantage of the ramp.</a:t>
            </a:r>
            <a:endParaRPr lang="en-US" sz="32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$600</a:t>
            </a:r>
            <a:endParaRPr lang="en-US" sz="4400" b="0" i="0" u="sng" dirty="0">
              <a:latin typeface="Arial Rounded MT Bold" pitchFamily="34" charset="0"/>
            </a:endParaRPr>
          </a:p>
        </p:txBody>
      </p:sp>
      <p:sp>
        <p:nvSpPr>
          <p:cNvPr id="49154" name="Text Box 7"/>
          <p:cNvSpPr txBox="1">
            <a:spLocks noChangeArrowheads="1"/>
          </p:cNvSpPr>
          <p:nvPr/>
        </p:nvSpPr>
        <p:spPr bwMode="auto">
          <a:xfrm>
            <a:off x="822325" y="1219200"/>
            <a:ext cx="9601200" cy="2062103"/>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29. Look at the diagram of the wheel and axle. The larger the radius of a wheel in comparison to the radius of its axle, the ____________ the mechanical advantage will be.</a:t>
            </a:r>
          </a:p>
        </p:txBody>
      </p:sp>
      <p:pic>
        <p:nvPicPr>
          <p:cNvPr id="4" name="Picture 3" descr="https://www14.studyisland.com/pics/wheel_and_axle.png"/>
          <p:cNvPicPr/>
          <p:nvPr/>
        </p:nvPicPr>
        <p:blipFill>
          <a:blip r:embed="rId3" cstate="print"/>
          <a:srcRect/>
          <a:stretch>
            <a:fillRect/>
          </a:stretch>
        </p:blipFill>
        <p:spPr bwMode="auto">
          <a:xfrm>
            <a:off x="4876800" y="3730810"/>
            <a:ext cx="1981200" cy="160319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85725" y="533400"/>
            <a:ext cx="10790238" cy="2895600"/>
          </a:xfrm>
        </p:spPr>
        <p:txBody>
          <a:bodyPr/>
          <a:lstStyle/>
          <a:p>
            <a:r>
              <a:rPr lang="en-US" sz="4800" smtClean="0">
                <a:solidFill>
                  <a:srgbClr val="0066FF"/>
                </a:solidFill>
                <a:latin typeface="Bernard MT Condensed" pitchFamily="18" charset="0"/>
                <a:ea typeface="ＭＳ Ｐゴシック" charset="-128"/>
              </a:rPr>
              <a:t>Although they give answers in the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form of questions on the TV show,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you do not need to do this. You do need to write your answers on your game board!</a:t>
            </a:r>
          </a:p>
        </p:txBody>
      </p:sp>
      <p:sp>
        <p:nvSpPr>
          <p:cNvPr id="186374" name="Rectangle 6"/>
          <p:cNvSpPr>
            <a:spLocks noChangeArrowheads="1"/>
          </p:cNvSpPr>
          <p:nvPr/>
        </p:nvSpPr>
        <p:spPr bwMode="auto">
          <a:xfrm>
            <a:off x="274638" y="4343400"/>
            <a:ext cx="10515600" cy="2057400"/>
          </a:xfrm>
          <a:prstGeom prst="rect">
            <a:avLst/>
          </a:prstGeom>
          <a:noFill/>
          <a:ln w="9525">
            <a:noFill/>
            <a:miter lim="800000"/>
            <a:headEnd/>
            <a:tailEnd/>
          </a:ln>
        </p:spPr>
        <p:txBody>
          <a:bodyPr anchor="ctr"/>
          <a:lstStyle/>
          <a:p>
            <a:r>
              <a:rPr lang="en-US" sz="5400" b="0" i="0">
                <a:solidFill>
                  <a:srgbClr val="0066FF"/>
                </a:solidFill>
                <a:latin typeface="Bernard MT Condensed" pitchFamily="18" charset="0"/>
              </a:rPr>
              <a:t>Keep track of your score …</a:t>
            </a:r>
            <a:br>
              <a:rPr lang="en-US" sz="5400" b="0" i="0">
                <a:solidFill>
                  <a:srgbClr val="0066FF"/>
                </a:solidFill>
                <a:latin typeface="Bernard MT Condensed" pitchFamily="18" charset="0"/>
              </a:rPr>
            </a:br>
            <a:r>
              <a:rPr lang="en-US" sz="5400" b="0" i="0">
                <a:solidFill>
                  <a:srgbClr val="0066FF"/>
                </a:solidFill>
                <a:latin typeface="Bernard MT Condensed" pitchFamily="18" charset="0"/>
              </a:rPr>
              <a:t>Add points for correct answers!</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7"/>
          <p:cNvSpPr txBox="1">
            <a:spLocks noChangeArrowheads="1"/>
          </p:cNvSpPr>
          <p:nvPr/>
        </p:nvSpPr>
        <p:spPr bwMode="auto">
          <a:xfrm>
            <a:off x="822325" y="1219200"/>
            <a:ext cx="9601200" cy="584775"/>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Greater</a:t>
            </a:r>
          </a:p>
        </p:txBody>
      </p:sp>
      <p:sp>
        <p:nvSpPr>
          <p:cNvPr id="4" name="AutoShape 9">
            <a:hlinkClick r:id="rId3" action="ppaction://hlinksldjump" highlightClick="1"/>
          </p:cNvPr>
          <p:cNvSpPr>
            <a:spLocks noChangeArrowheads="1"/>
          </p:cNvSpPr>
          <p:nvPr/>
        </p:nvSpPr>
        <p:spPr bwMode="auto">
          <a:xfrm>
            <a:off x="9372600" y="5334000"/>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$700</a:t>
            </a:r>
            <a:endParaRPr lang="en-US" sz="4400" b="0" i="0" u="sng" dirty="0">
              <a:latin typeface="Arial Rounded MT Bold" pitchFamily="34" charset="0"/>
            </a:endParaRPr>
          </a:p>
        </p:txBody>
      </p:sp>
      <p:sp>
        <p:nvSpPr>
          <p:cNvPr id="49154" name="Text Box 7"/>
          <p:cNvSpPr txBox="1">
            <a:spLocks noChangeArrowheads="1"/>
          </p:cNvSpPr>
          <p:nvPr/>
        </p:nvSpPr>
        <p:spPr bwMode="auto">
          <a:xfrm>
            <a:off x="822325" y="1219200"/>
            <a:ext cx="9601200" cy="3046988"/>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30. Adam uses a fixed pulley to lift an object. Adam applies an input force to the pulley as he pulls down to lift the object. As he does this, Adam wonders about how the pulley is helping him. How is the pulley helping Adam lift the object?</a:t>
            </a:r>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7"/>
          <p:cNvSpPr txBox="1">
            <a:spLocks noChangeArrowheads="1"/>
          </p:cNvSpPr>
          <p:nvPr/>
        </p:nvSpPr>
        <p:spPr bwMode="auto">
          <a:xfrm>
            <a:off x="822325" y="1219200"/>
            <a:ext cx="9601200" cy="1077218"/>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A fixed pulley helps Adam change the direction of the effort force.</a:t>
            </a:r>
          </a:p>
        </p:txBody>
      </p:sp>
      <p:sp>
        <p:nvSpPr>
          <p:cNvPr id="4" name="AutoShape 9">
            <a:hlinkClick r:id="rId3" action="ppaction://hlinksldjump" highlightClick="1"/>
          </p:cNvPr>
          <p:cNvSpPr>
            <a:spLocks noChangeArrowheads="1"/>
          </p:cNvSpPr>
          <p:nvPr/>
        </p:nvSpPr>
        <p:spPr bwMode="auto">
          <a:xfrm>
            <a:off x="9448800" y="5334000"/>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for </a:t>
            </a:r>
            <a:r>
              <a:rPr lang="en-US" sz="4400" b="0" i="0" u="sng" dirty="0">
                <a:latin typeface="Arial Rounded MT Bold" pitchFamily="34" charset="0"/>
              </a:rPr>
              <a:t>$100</a:t>
            </a:r>
          </a:p>
        </p:txBody>
      </p:sp>
      <p:sp>
        <p:nvSpPr>
          <p:cNvPr id="36870" name="Text Box 6"/>
          <p:cNvSpPr txBox="1">
            <a:spLocks noChangeArrowheads="1"/>
          </p:cNvSpPr>
          <p:nvPr/>
        </p:nvSpPr>
        <p:spPr bwMode="auto">
          <a:xfrm>
            <a:off x="822325" y="1066800"/>
            <a:ext cx="9601200" cy="2123658"/>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1. Mechanical energy is the energy due to the _____________ and ____________ of an object.</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529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5299" name="Text Box 9"/>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Motion; position</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for </a:t>
            </a:r>
            <a:r>
              <a:rPr lang="en-US" altLang="ja-JP" sz="4400" b="0" i="0" u="sng" dirty="0">
                <a:latin typeface="Arial Rounded MT Bold" pitchFamily="34" charset="0"/>
              </a:rPr>
              <a:t>$200</a:t>
            </a:r>
            <a:endParaRPr lang="en-US" sz="4400" b="0" i="0" u="sng" dirty="0">
              <a:latin typeface="Arial Rounded MT Bold" pitchFamily="34" charset="0"/>
            </a:endParaRPr>
          </a:p>
        </p:txBody>
      </p:sp>
      <p:sp>
        <p:nvSpPr>
          <p:cNvPr id="57346" name="Text Box 7"/>
          <p:cNvSpPr txBox="1">
            <a:spLocks noChangeArrowheads="1"/>
          </p:cNvSpPr>
          <p:nvPr/>
        </p:nvSpPr>
        <p:spPr bwMode="auto">
          <a:xfrm>
            <a:off x="533400" y="1219200"/>
            <a:ext cx="9890125" cy="2308324"/>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4. Clyde and Marilyn are riding a roller coaster. During which section(s) of the track is their potential energy converted to kinetic energy?</a:t>
            </a:r>
            <a:endParaRPr lang="en-US" sz="3600" i="0" dirty="0">
              <a:solidFill>
                <a:schemeClr val="tx1"/>
              </a:solidFill>
              <a:latin typeface="Arial" pitchFamily="34" charset="0"/>
            </a:endParaRPr>
          </a:p>
        </p:txBody>
      </p:sp>
      <p:pic>
        <p:nvPicPr>
          <p:cNvPr id="4" name="Picture 3" descr="https://www14.studyisland.com/pics/163267rollercoaster.png"/>
          <p:cNvPicPr/>
          <p:nvPr/>
        </p:nvPicPr>
        <p:blipFill>
          <a:blip r:embed="rId3" cstate="print"/>
          <a:srcRect/>
          <a:stretch>
            <a:fillRect/>
          </a:stretch>
        </p:blipFill>
        <p:spPr bwMode="auto">
          <a:xfrm>
            <a:off x="2895600" y="3810000"/>
            <a:ext cx="4648200" cy="220980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9394"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9395" name="Text Box 9"/>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A to B and C to D</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for </a:t>
            </a:r>
            <a:r>
              <a:rPr lang="en-US" altLang="ja-JP" sz="4400" b="0" i="0" u="sng" dirty="0">
                <a:latin typeface="Arial Rounded MT Bold" pitchFamily="34" charset="0"/>
              </a:rPr>
              <a:t>$300</a:t>
            </a:r>
            <a:endParaRPr lang="en-US" sz="4400" b="0" i="0" u="sng" dirty="0">
              <a:latin typeface="Arial Rounded MT Bold" pitchFamily="34" charset="0"/>
            </a:endParaRPr>
          </a:p>
        </p:txBody>
      </p:sp>
      <p:sp>
        <p:nvSpPr>
          <p:cNvPr id="61442" name="Text Box 8"/>
          <p:cNvSpPr txBox="1">
            <a:spLocks noChangeArrowheads="1"/>
          </p:cNvSpPr>
          <p:nvPr/>
        </p:nvSpPr>
        <p:spPr bwMode="auto">
          <a:xfrm>
            <a:off x="822325" y="1219200"/>
            <a:ext cx="9601200" cy="2862322"/>
          </a:xfrm>
          <a:prstGeom prst="rect">
            <a:avLst/>
          </a:prstGeom>
          <a:noFill/>
          <a:ln w="9525">
            <a:noFill/>
            <a:miter lim="800000"/>
            <a:headEnd/>
            <a:tailEnd/>
          </a:ln>
        </p:spPr>
        <p:txBody>
          <a:bodyPr>
            <a:spAutoFit/>
          </a:bodyPr>
          <a:lstStyle/>
          <a:p>
            <a:pPr>
              <a:spcBef>
                <a:spcPct val="50000"/>
              </a:spcBef>
            </a:pPr>
            <a:r>
              <a:rPr lang="en-US" sz="3600" b="0" i="0" dirty="0" smtClean="0">
                <a:solidFill>
                  <a:schemeClr val="tx1"/>
                </a:solidFill>
                <a:latin typeface="Arial" pitchFamily="34" charset="0"/>
              </a:rPr>
              <a:t>6. Study the diagram of the rollercoaster. Position A is the starting point for the rollercoaster. At which position will the first rollercoaster car have the most kinetic energy?</a:t>
            </a:r>
            <a:endParaRPr lang="en-US" sz="3600" b="0" i="0" baseline="30000" dirty="0">
              <a:solidFill>
                <a:schemeClr val="tx1"/>
              </a:solidFill>
              <a:latin typeface="Arial" pitchFamily="34" charset="0"/>
            </a:endParaRPr>
          </a:p>
        </p:txBody>
      </p:sp>
      <p:pic>
        <p:nvPicPr>
          <p:cNvPr id="4" name="Picture 3" descr="https://www14.studyisland.com/userfiles/TX7kpEnergyrc.gif"/>
          <p:cNvPicPr/>
          <p:nvPr/>
        </p:nvPicPr>
        <p:blipFill>
          <a:blip r:embed="rId3"/>
          <a:srcRect/>
          <a:stretch>
            <a:fillRect/>
          </a:stretch>
        </p:blipFill>
        <p:spPr bwMode="auto">
          <a:xfrm>
            <a:off x="1905000" y="3615695"/>
            <a:ext cx="2895600" cy="2632705"/>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349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349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3492"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Position C</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a:t>
            </a:r>
            <a:r>
              <a:rPr lang="en-US" altLang="ja-JP" sz="4400" b="0" i="0" u="sng" dirty="0">
                <a:latin typeface="Arial Rounded MT Bold" pitchFamily="34" charset="0"/>
              </a:rPr>
              <a:t>for $400</a:t>
            </a:r>
            <a:endParaRPr lang="en-US" sz="4400" b="0" i="0" u="sng" dirty="0">
              <a:latin typeface="Arial Rounded MT Bold" pitchFamily="34" charset="0"/>
            </a:endParaRPr>
          </a:p>
        </p:txBody>
      </p:sp>
      <p:sp>
        <p:nvSpPr>
          <p:cNvPr id="4" name="TextBox 3"/>
          <p:cNvSpPr txBox="1"/>
          <p:nvPr/>
        </p:nvSpPr>
        <p:spPr>
          <a:xfrm>
            <a:off x="609600" y="1219200"/>
            <a:ext cx="9677400" cy="1446550"/>
          </a:xfrm>
          <a:prstGeom prst="rect">
            <a:avLst/>
          </a:prstGeom>
          <a:noFill/>
        </p:spPr>
        <p:txBody>
          <a:bodyPr wrap="square" rtlCol="0">
            <a:spAutoFit/>
          </a:bodyPr>
          <a:lstStyle/>
          <a:p>
            <a:r>
              <a:rPr lang="en-US" sz="4400" b="0" i="0" dirty="0" smtClean="0">
                <a:solidFill>
                  <a:schemeClr val="tx1"/>
                </a:solidFill>
                <a:latin typeface="Arial" pitchFamily="34" charset="0"/>
                <a:cs typeface="Arial" pitchFamily="34" charset="0"/>
              </a:rPr>
              <a:t>8. ___________ energy is defined as stored energy.</a:t>
            </a:r>
            <a:endParaRPr lang="en-US" sz="44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7" name="THINKT~1.WAV">
            <a:hlinkClick r:id="" action="ppaction://media"/>
          </p:cNvPr>
          <p:cNvPicPr>
            <a:picLocks noRot="1" noChangeAspect="1" noChangeArrowheads="1"/>
          </p:cNvPicPr>
          <p:nvPr>
            <a:audioFile r:link="rId2"/>
            <p:extLst>
              <p:ext uri="{DAA4B4D4-6D71-4841-9C94-3DE7FCFB9230}">
                <p14:media xmlns:p14="http://schemas.microsoft.com/office/powerpoint/2010/main" xmlns="" r:link="rId5"/>
              </p:ext>
            </p:extLst>
          </p:nvPr>
        </p:nvPicPr>
        <p:blipFill>
          <a:blip r:embed="rId6"/>
          <a:srcRect/>
          <a:stretch>
            <a:fillRect/>
          </a:stretch>
        </p:blipFill>
        <p:spPr bwMode="auto">
          <a:xfrm>
            <a:off x="10637838" y="6477000"/>
            <a:ext cx="304800" cy="304800"/>
          </a:xfrm>
          <a:prstGeom prst="rect">
            <a:avLst/>
          </a:prstGeom>
          <a:noFill/>
          <a:ln w="9525">
            <a:noFill/>
            <a:miter lim="800000"/>
            <a:headEnd/>
            <a:tailEnd/>
          </a:ln>
        </p:spPr>
      </p:pic>
      <p:sp>
        <p:nvSpPr>
          <p:cNvPr id="10242" name="Rectangle 40"/>
          <p:cNvSpPr>
            <a:spLocks noChangeArrowheads="1"/>
          </p:cNvSpPr>
          <p:nvPr/>
        </p:nvSpPr>
        <p:spPr bwMode="auto">
          <a:xfrm>
            <a:off x="2865438" y="3414713"/>
            <a:ext cx="1962150" cy="702113"/>
          </a:xfrm>
          <a:prstGeom prst="rect">
            <a:avLst/>
          </a:prstGeom>
          <a:noFill/>
          <a:ln w="9525">
            <a:noFill/>
            <a:miter lim="800000"/>
            <a:headEnd/>
            <a:tailEnd/>
          </a:ln>
        </p:spPr>
        <p:txBody>
          <a:bodyPr wrap="none" anchor="ctr"/>
          <a:lstStyle/>
          <a:p>
            <a:endParaRPr lang="en-US"/>
          </a:p>
        </p:txBody>
      </p:sp>
      <p:sp>
        <p:nvSpPr>
          <p:cNvPr id="10243" name="Text Box 57"/>
          <p:cNvSpPr txBox="1">
            <a:spLocks noChangeArrowheads="1"/>
          </p:cNvSpPr>
          <p:nvPr/>
        </p:nvSpPr>
        <p:spPr bwMode="auto">
          <a:xfrm>
            <a:off x="8859838" y="4184650"/>
            <a:ext cx="2112962"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7" action="ppaction://hlinksldjump"/>
              </a:rPr>
              <a:t>500</a:t>
            </a:r>
            <a:endParaRPr lang="en-US" sz="4400" i="0">
              <a:solidFill>
                <a:srgbClr val="FFFF00"/>
              </a:solidFill>
            </a:endParaRPr>
          </a:p>
        </p:txBody>
      </p:sp>
      <p:sp>
        <p:nvSpPr>
          <p:cNvPr id="10244" name="Text Box 15">
            <a:hlinkClick r:id="rId8" action="ppaction://hlinksldjump"/>
          </p:cNvPr>
          <p:cNvSpPr txBox="1">
            <a:spLocks noChangeArrowheads="1"/>
          </p:cNvSpPr>
          <p:nvPr/>
        </p:nvSpPr>
        <p:spPr bwMode="auto">
          <a:xfrm>
            <a:off x="0" y="8318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8" action="ppaction://hlinksldjump"/>
              </a:rPr>
              <a:t>100</a:t>
            </a:r>
            <a:endParaRPr lang="en-US" sz="4400" i="0">
              <a:solidFill>
                <a:srgbClr val="FFFF00"/>
              </a:solidFill>
            </a:endParaRPr>
          </a:p>
        </p:txBody>
      </p:sp>
      <p:sp>
        <p:nvSpPr>
          <p:cNvPr id="10245" name="Text Box 16">
            <a:hlinkClick r:id="rId9" action="ppaction://hlinksldjump"/>
          </p:cNvPr>
          <p:cNvSpPr txBox="1">
            <a:spLocks noChangeArrowheads="1"/>
          </p:cNvSpPr>
          <p:nvPr/>
        </p:nvSpPr>
        <p:spPr bwMode="auto">
          <a:xfrm>
            <a:off x="0" y="16700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chemeClr val="bg1"/>
                </a:solidFill>
                <a:hlinkClick r:id="rId9" action="ppaction://hlinksldjump"/>
              </a:rPr>
              <a:t>200</a:t>
            </a:r>
            <a:endParaRPr lang="en-US" sz="4400" i="0">
              <a:solidFill>
                <a:srgbClr val="FFFF00"/>
              </a:solidFill>
            </a:endParaRPr>
          </a:p>
        </p:txBody>
      </p:sp>
      <p:sp>
        <p:nvSpPr>
          <p:cNvPr id="10246" name="Text Box 18">
            <a:hlinkClick r:id="rId10" action="ppaction://hlinksldjump"/>
          </p:cNvPr>
          <p:cNvSpPr txBox="1">
            <a:spLocks noChangeArrowheads="1"/>
          </p:cNvSpPr>
          <p:nvPr/>
        </p:nvSpPr>
        <p:spPr bwMode="auto">
          <a:xfrm>
            <a:off x="2217738" y="2508250"/>
            <a:ext cx="2109787"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0" action="ppaction://hlinksldjump"/>
              </a:rPr>
              <a:t>300</a:t>
            </a:r>
            <a:endParaRPr lang="en-US" sz="4400" i="0">
              <a:solidFill>
                <a:srgbClr val="FFFF00"/>
              </a:solidFill>
            </a:endParaRPr>
          </a:p>
          <a:p>
            <a:pPr algn="l"/>
            <a:endParaRPr lang="en-US" sz="1000" b="0" i="0">
              <a:solidFill>
                <a:schemeClr val="tx1"/>
              </a:solidFill>
            </a:endParaRPr>
          </a:p>
        </p:txBody>
      </p:sp>
      <p:sp>
        <p:nvSpPr>
          <p:cNvPr id="10247" name="Text Box 20">
            <a:hlinkClick r:id="rId11" action="ppaction://hlinksldjump"/>
          </p:cNvPr>
          <p:cNvSpPr txBox="1">
            <a:spLocks noChangeArrowheads="1"/>
          </p:cNvSpPr>
          <p:nvPr/>
        </p:nvSpPr>
        <p:spPr bwMode="auto">
          <a:xfrm>
            <a:off x="2217738" y="831850"/>
            <a:ext cx="2109787"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1" action="ppaction://hlinksldjump"/>
              </a:rPr>
              <a:t>100</a:t>
            </a:r>
            <a:endParaRPr lang="en-US" sz="4400" i="0">
              <a:solidFill>
                <a:srgbClr val="FFFF00"/>
              </a:solidFill>
            </a:endParaRPr>
          </a:p>
        </p:txBody>
      </p:sp>
      <p:sp>
        <p:nvSpPr>
          <p:cNvPr id="10248" name="Text Box 23"/>
          <p:cNvSpPr txBox="1">
            <a:spLocks noChangeArrowheads="1"/>
          </p:cNvSpPr>
          <p:nvPr/>
        </p:nvSpPr>
        <p:spPr bwMode="auto">
          <a:xfrm>
            <a:off x="4430713" y="831850"/>
            <a:ext cx="2111375"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2" action="ppaction://hlinksldjump"/>
              </a:rPr>
              <a:t>100</a:t>
            </a:r>
          </a:p>
        </p:txBody>
      </p:sp>
      <p:sp>
        <p:nvSpPr>
          <p:cNvPr id="10249" name="Text Box 22">
            <a:hlinkClick r:id="rId13" action="ppaction://hlinksldjump"/>
          </p:cNvPr>
          <p:cNvSpPr txBox="1">
            <a:spLocks noChangeArrowheads="1"/>
          </p:cNvSpPr>
          <p:nvPr/>
        </p:nvSpPr>
        <p:spPr bwMode="auto">
          <a:xfrm>
            <a:off x="0" y="25082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3" action="ppaction://hlinksldjump"/>
              </a:rPr>
              <a:t>300</a:t>
            </a:r>
            <a:endParaRPr lang="en-US" sz="4400" i="0">
              <a:solidFill>
                <a:srgbClr val="FFFF00"/>
              </a:solidFill>
            </a:endParaRPr>
          </a:p>
          <a:p>
            <a:endParaRPr lang="en-US" sz="1000" b="0" i="0">
              <a:solidFill>
                <a:schemeClr val="tx1"/>
              </a:solidFill>
            </a:endParaRPr>
          </a:p>
        </p:txBody>
      </p:sp>
      <p:sp>
        <p:nvSpPr>
          <p:cNvPr id="10250" name="Text Box 24">
            <a:hlinkClick r:id="rId14" action="ppaction://hlinksldjump"/>
          </p:cNvPr>
          <p:cNvSpPr txBox="1">
            <a:spLocks noChangeArrowheads="1"/>
          </p:cNvSpPr>
          <p:nvPr/>
        </p:nvSpPr>
        <p:spPr bwMode="auto">
          <a:xfrm>
            <a:off x="4435475" y="1670050"/>
            <a:ext cx="2109788"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4" action="ppaction://hlinksldjump"/>
              </a:rPr>
              <a:t>200</a:t>
            </a:r>
            <a:endParaRPr lang="en-US" sz="4400" i="0">
              <a:solidFill>
                <a:srgbClr val="FFFF00"/>
              </a:solidFill>
            </a:endParaRPr>
          </a:p>
          <a:p>
            <a:pPr algn="l"/>
            <a:endParaRPr lang="en-US" sz="1000" b="0" i="0">
              <a:solidFill>
                <a:schemeClr val="tx1"/>
              </a:solidFill>
            </a:endParaRPr>
          </a:p>
        </p:txBody>
      </p:sp>
      <p:sp>
        <p:nvSpPr>
          <p:cNvPr id="10251" name="Text Box 25">
            <a:hlinkClick r:id="rId15" action="ppaction://hlinksldjump"/>
          </p:cNvPr>
          <p:cNvSpPr txBox="1">
            <a:spLocks noChangeArrowheads="1"/>
          </p:cNvSpPr>
          <p:nvPr/>
        </p:nvSpPr>
        <p:spPr bwMode="auto">
          <a:xfrm>
            <a:off x="4435475" y="2508250"/>
            <a:ext cx="2109788"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5" action="ppaction://hlinksldjump"/>
              </a:rPr>
              <a:t>300</a:t>
            </a:r>
            <a:endParaRPr lang="en-US" sz="4400" i="0">
              <a:solidFill>
                <a:srgbClr val="FFFF00"/>
              </a:solidFill>
            </a:endParaRPr>
          </a:p>
        </p:txBody>
      </p:sp>
      <p:sp>
        <p:nvSpPr>
          <p:cNvPr id="10252" name="Text Box 28"/>
          <p:cNvSpPr txBox="1">
            <a:spLocks noChangeArrowheads="1"/>
          </p:cNvSpPr>
          <p:nvPr/>
        </p:nvSpPr>
        <p:spPr bwMode="auto">
          <a:xfrm>
            <a:off x="6648450" y="25082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6" action="ppaction://hlinksldjump"/>
              </a:rPr>
              <a:t>300</a:t>
            </a:r>
            <a:endParaRPr lang="en-US" sz="1000" b="0" i="0">
              <a:solidFill>
                <a:schemeClr val="tx1"/>
              </a:solidFill>
            </a:endParaRPr>
          </a:p>
        </p:txBody>
      </p:sp>
      <p:sp>
        <p:nvSpPr>
          <p:cNvPr id="10253" name="Text Box 29"/>
          <p:cNvSpPr txBox="1">
            <a:spLocks noChangeArrowheads="1"/>
          </p:cNvSpPr>
          <p:nvPr/>
        </p:nvSpPr>
        <p:spPr bwMode="auto">
          <a:xfrm>
            <a:off x="6648450" y="16700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7" action="ppaction://hlinksldjump"/>
              </a:rPr>
              <a:t>200</a:t>
            </a:r>
            <a:endParaRPr lang="en-US" sz="4400" i="0">
              <a:solidFill>
                <a:srgbClr val="FFFF00"/>
              </a:solidFill>
            </a:endParaRPr>
          </a:p>
          <a:p>
            <a:endParaRPr lang="en-US" sz="1000" b="0" i="0">
              <a:solidFill>
                <a:schemeClr val="tx1"/>
              </a:solidFill>
            </a:endParaRPr>
          </a:p>
        </p:txBody>
      </p:sp>
      <p:sp>
        <p:nvSpPr>
          <p:cNvPr id="10254" name="Text Box 30"/>
          <p:cNvSpPr txBox="1">
            <a:spLocks noChangeArrowheads="1"/>
          </p:cNvSpPr>
          <p:nvPr/>
        </p:nvSpPr>
        <p:spPr bwMode="auto">
          <a:xfrm>
            <a:off x="6648450" y="8318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8" action="ppaction://hlinksldjump"/>
              </a:rPr>
              <a:t>100</a:t>
            </a:r>
            <a:endParaRPr lang="en-US" sz="4400" i="0">
              <a:solidFill>
                <a:srgbClr val="FFFF00"/>
              </a:solidFill>
            </a:endParaRPr>
          </a:p>
        </p:txBody>
      </p:sp>
      <p:sp>
        <p:nvSpPr>
          <p:cNvPr id="10255" name="Text Box 19">
            <a:hlinkClick r:id="rId19" action="ppaction://hlinksldjump"/>
          </p:cNvPr>
          <p:cNvSpPr txBox="1">
            <a:spLocks noChangeArrowheads="1"/>
          </p:cNvSpPr>
          <p:nvPr/>
        </p:nvSpPr>
        <p:spPr bwMode="auto">
          <a:xfrm>
            <a:off x="2216150" y="1670050"/>
            <a:ext cx="2111375"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9" action="ppaction://hlinksldjump"/>
              </a:rPr>
              <a:t>200</a:t>
            </a:r>
            <a:endParaRPr lang="en-US" sz="1000" b="0" i="0">
              <a:solidFill>
                <a:schemeClr val="tx1"/>
              </a:solidFill>
            </a:endParaRPr>
          </a:p>
          <a:p>
            <a:pPr algn="l"/>
            <a:endParaRPr lang="en-US" sz="1000" b="0" i="0">
              <a:solidFill>
                <a:schemeClr val="tx1"/>
              </a:solidFill>
            </a:endParaRPr>
          </a:p>
        </p:txBody>
      </p:sp>
      <p:sp>
        <p:nvSpPr>
          <p:cNvPr id="10256" name="Text Box 17">
            <a:hlinkClick r:id="rId20" action="ppaction://hlinksldjump"/>
          </p:cNvPr>
          <p:cNvSpPr txBox="1">
            <a:spLocks noChangeArrowheads="1"/>
          </p:cNvSpPr>
          <p:nvPr/>
        </p:nvSpPr>
        <p:spPr bwMode="auto">
          <a:xfrm>
            <a:off x="2217738" y="4184650"/>
            <a:ext cx="2109787"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0" action="ppaction://hlinksldjump"/>
              </a:rPr>
              <a:t>500</a:t>
            </a:r>
          </a:p>
        </p:txBody>
      </p:sp>
      <p:sp>
        <p:nvSpPr>
          <p:cNvPr id="10257" name="Text Box 21">
            <a:hlinkClick r:id="rId21" action="ppaction://hlinksldjump"/>
          </p:cNvPr>
          <p:cNvSpPr txBox="1">
            <a:spLocks noChangeArrowheads="1"/>
          </p:cNvSpPr>
          <p:nvPr/>
        </p:nvSpPr>
        <p:spPr bwMode="auto">
          <a:xfrm>
            <a:off x="0" y="41846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21" action="ppaction://hlinksldjump"/>
              </a:rPr>
              <a:t>500</a:t>
            </a:r>
            <a:endParaRPr lang="en-US" sz="4400" i="0" dirty="0">
              <a:solidFill>
                <a:srgbClr val="FFFF00"/>
              </a:solidFill>
            </a:endParaRPr>
          </a:p>
        </p:txBody>
      </p:sp>
      <p:sp>
        <p:nvSpPr>
          <p:cNvPr id="10258" name="Text Box 26">
            <a:hlinkClick r:id="rId22" action="ppaction://hlinksldjump" highlightClick="1"/>
          </p:cNvPr>
          <p:cNvSpPr txBox="1">
            <a:spLocks noChangeArrowheads="1"/>
          </p:cNvSpPr>
          <p:nvPr/>
        </p:nvSpPr>
        <p:spPr bwMode="auto">
          <a:xfrm>
            <a:off x="4435475" y="4184650"/>
            <a:ext cx="2109788"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2" action="ppaction://hlinksldjump"/>
              </a:rPr>
              <a:t>500</a:t>
            </a:r>
            <a:endParaRPr lang="en-US" sz="1000" b="0" i="0">
              <a:solidFill>
                <a:schemeClr val="tx1"/>
              </a:solidFill>
            </a:endParaRPr>
          </a:p>
        </p:txBody>
      </p:sp>
      <p:sp>
        <p:nvSpPr>
          <p:cNvPr id="10259" name="Text Box 27"/>
          <p:cNvSpPr txBox="1">
            <a:spLocks noChangeArrowheads="1"/>
          </p:cNvSpPr>
          <p:nvPr/>
        </p:nvSpPr>
        <p:spPr bwMode="auto">
          <a:xfrm>
            <a:off x="6648450" y="41846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3" action="ppaction://hlinksldjump"/>
              </a:rPr>
              <a:t>500</a:t>
            </a:r>
          </a:p>
        </p:txBody>
      </p:sp>
      <p:sp>
        <p:nvSpPr>
          <p:cNvPr id="10260" name="Text Box 58"/>
          <p:cNvSpPr txBox="1">
            <a:spLocks noChangeArrowheads="1"/>
          </p:cNvSpPr>
          <p:nvPr/>
        </p:nvSpPr>
        <p:spPr bwMode="auto">
          <a:xfrm>
            <a:off x="8859838" y="2508250"/>
            <a:ext cx="2112962"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4" action="ppaction://hlinksldjump"/>
              </a:rPr>
              <a:t>300</a:t>
            </a:r>
            <a:endParaRPr lang="en-US" sz="4400" i="0">
              <a:solidFill>
                <a:srgbClr val="FFFF00"/>
              </a:solidFill>
            </a:endParaRPr>
          </a:p>
        </p:txBody>
      </p:sp>
      <p:sp>
        <p:nvSpPr>
          <p:cNvPr id="10261" name="Text Box 59"/>
          <p:cNvSpPr txBox="1">
            <a:spLocks noChangeArrowheads="1"/>
          </p:cNvSpPr>
          <p:nvPr/>
        </p:nvSpPr>
        <p:spPr bwMode="auto">
          <a:xfrm>
            <a:off x="8859838" y="1670050"/>
            <a:ext cx="2112962"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5" action="ppaction://hlinksldjump"/>
              </a:rPr>
              <a:t>200</a:t>
            </a:r>
          </a:p>
          <a:p>
            <a:endParaRPr lang="en-US" sz="1000" b="0" i="0">
              <a:solidFill>
                <a:schemeClr val="tx1"/>
              </a:solidFill>
            </a:endParaRPr>
          </a:p>
        </p:txBody>
      </p:sp>
      <p:sp>
        <p:nvSpPr>
          <p:cNvPr id="10262" name="Text Box 60"/>
          <p:cNvSpPr txBox="1">
            <a:spLocks noChangeArrowheads="1"/>
          </p:cNvSpPr>
          <p:nvPr/>
        </p:nvSpPr>
        <p:spPr bwMode="auto">
          <a:xfrm>
            <a:off x="8859838" y="831850"/>
            <a:ext cx="2112962"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6" action="ppaction://hlinksldjump"/>
              </a:rPr>
              <a:t>100</a:t>
            </a:r>
            <a:endParaRPr lang="en-US" sz="4400" i="0">
              <a:solidFill>
                <a:srgbClr val="FFFF00"/>
              </a:solidFill>
            </a:endParaRPr>
          </a:p>
        </p:txBody>
      </p:sp>
      <p:sp>
        <p:nvSpPr>
          <p:cNvPr id="10263" name="Text Box 64">
            <a:hlinkClick r:id="rId27" action="ppaction://hlinksldjump"/>
          </p:cNvPr>
          <p:cNvSpPr txBox="1">
            <a:spLocks noChangeArrowheads="1"/>
          </p:cNvSpPr>
          <p:nvPr/>
        </p:nvSpPr>
        <p:spPr bwMode="auto">
          <a:xfrm>
            <a:off x="2217738" y="3346450"/>
            <a:ext cx="2109787"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7" action="ppaction://hlinksldjump"/>
              </a:rPr>
              <a:t>400</a:t>
            </a:r>
          </a:p>
        </p:txBody>
      </p:sp>
      <p:sp>
        <p:nvSpPr>
          <p:cNvPr id="10264" name="Text Box 65">
            <a:hlinkClick r:id="rId28" action="ppaction://hlinksldjump"/>
          </p:cNvPr>
          <p:cNvSpPr txBox="1">
            <a:spLocks noChangeArrowheads="1"/>
          </p:cNvSpPr>
          <p:nvPr/>
        </p:nvSpPr>
        <p:spPr bwMode="auto">
          <a:xfrm>
            <a:off x="0" y="33464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8" action="ppaction://hlinksldjump"/>
              </a:rPr>
              <a:t>400</a:t>
            </a:r>
            <a:endParaRPr lang="en-US" sz="1000" b="0" i="0">
              <a:solidFill>
                <a:srgbClr val="FFFF00"/>
              </a:solidFill>
            </a:endParaRPr>
          </a:p>
        </p:txBody>
      </p:sp>
      <p:sp>
        <p:nvSpPr>
          <p:cNvPr id="10265" name="Text Box 66">
            <a:hlinkClick r:id="rId29" action="ppaction://hlinksldjump"/>
          </p:cNvPr>
          <p:cNvSpPr txBox="1">
            <a:spLocks noChangeArrowheads="1"/>
          </p:cNvSpPr>
          <p:nvPr/>
        </p:nvSpPr>
        <p:spPr bwMode="auto">
          <a:xfrm>
            <a:off x="4435475" y="3346450"/>
            <a:ext cx="2109788"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9" action="ppaction://hlinksldjump"/>
              </a:rPr>
              <a:t>400</a:t>
            </a:r>
            <a:endParaRPr lang="en-US" sz="4400" i="0">
              <a:solidFill>
                <a:srgbClr val="FFFF00"/>
              </a:solidFill>
              <a:hlinkClick r:id="rId27" action="ppaction://hlinksldjump"/>
            </a:endParaRPr>
          </a:p>
          <a:p>
            <a:endParaRPr lang="en-US" sz="4400" i="0">
              <a:solidFill>
                <a:srgbClr val="FFFF00"/>
              </a:solidFill>
            </a:endParaRPr>
          </a:p>
        </p:txBody>
      </p:sp>
      <p:sp>
        <p:nvSpPr>
          <p:cNvPr id="10266" name="Text Box 67"/>
          <p:cNvSpPr txBox="1">
            <a:spLocks noChangeArrowheads="1"/>
          </p:cNvSpPr>
          <p:nvPr/>
        </p:nvSpPr>
        <p:spPr bwMode="auto">
          <a:xfrm>
            <a:off x="6648450" y="33464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0" action="ppaction://hlinksldjump"/>
              </a:rPr>
              <a:t>400</a:t>
            </a:r>
            <a:endParaRPr lang="en-US" sz="4400" i="0">
              <a:solidFill>
                <a:srgbClr val="FFFF00"/>
              </a:solidFill>
            </a:endParaRPr>
          </a:p>
        </p:txBody>
      </p:sp>
      <p:sp>
        <p:nvSpPr>
          <p:cNvPr id="10267" name="Text Box 68"/>
          <p:cNvSpPr txBox="1">
            <a:spLocks noChangeArrowheads="1"/>
          </p:cNvSpPr>
          <p:nvPr/>
        </p:nvSpPr>
        <p:spPr bwMode="auto">
          <a:xfrm>
            <a:off x="8859838" y="3346450"/>
            <a:ext cx="2112962"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1" action="ppaction://hlinksldjump"/>
              </a:rPr>
              <a:t>400</a:t>
            </a:r>
            <a:endParaRPr lang="en-US" sz="1000" b="0" i="0">
              <a:solidFill>
                <a:srgbClr val="FFFF00"/>
              </a:solidFill>
            </a:endParaRPr>
          </a:p>
        </p:txBody>
      </p:sp>
      <p:sp>
        <p:nvSpPr>
          <p:cNvPr id="10268" name="Text Box 72"/>
          <p:cNvSpPr txBox="1">
            <a:spLocks noChangeArrowheads="1"/>
          </p:cNvSpPr>
          <p:nvPr/>
        </p:nvSpPr>
        <p:spPr bwMode="auto">
          <a:xfrm>
            <a:off x="0" y="152400"/>
            <a:ext cx="2112963" cy="6096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Forces and Motion</a:t>
            </a:r>
            <a:endParaRPr lang="en-US" sz="2000" i="0" dirty="0">
              <a:solidFill>
                <a:srgbClr val="FFFF00"/>
              </a:solidFill>
            </a:endParaRPr>
          </a:p>
        </p:txBody>
      </p:sp>
      <p:sp>
        <p:nvSpPr>
          <p:cNvPr id="10269" name="Text Box 74"/>
          <p:cNvSpPr txBox="1">
            <a:spLocks noChangeArrowheads="1"/>
          </p:cNvSpPr>
          <p:nvPr/>
        </p:nvSpPr>
        <p:spPr bwMode="auto">
          <a:xfrm>
            <a:off x="2216150" y="152400"/>
            <a:ext cx="2111375" cy="6096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Simple Machines</a:t>
            </a:r>
            <a:endParaRPr lang="en-US" sz="3200" i="0" dirty="0">
              <a:solidFill>
                <a:srgbClr val="FFFF00"/>
              </a:solidFill>
            </a:endParaRPr>
          </a:p>
        </p:txBody>
      </p:sp>
      <p:sp>
        <p:nvSpPr>
          <p:cNvPr id="10270" name="Text Box 76"/>
          <p:cNvSpPr txBox="1">
            <a:spLocks noChangeArrowheads="1"/>
          </p:cNvSpPr>
          <p:nvPr/>
        </p:nvSpPr>
        <p:spPr bwMode="auto">
          <a:xfrm>
            <a:off x="6648450" y="152400"/>
            <a:ext cx="2112963" cy="6096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Atmosphere and Weather</a:t>
            </a:r>
            <a:endParaRPr lang="en-US" sz="2000" i="0" dirty="0">
              <a:solidFill>
                <a:srgbClr val="FFFF00"/>
              </a:solidFill>
            </a:endParaRPr>
          </a:p>
        </p:txBody>
      </p:sp>
      <p:sp>
        <p:nvSpPr>
          <p:cNvPr id="10271" name="Text Box 77"/>
          <p:cNvSpPr txBox="1">
            <a:spLocks noChangeArrowheads="1"/>
          </p:cNvSpPr>
          <p:nvPr/>
        </p:nvSpPr>
        <p:spPr bwMode="auto">
          <a:xfrm>
            <a:off x="8859838" y="152400"/>
            <a:ext cx="2112962" cy="6096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nchorCtr="1">
            <a:flatTx/>
          </a:bodyPr>
          <a:lstStyle/>
          <a:p>
            <a:pPr>
              <a:spcBef>
                <a:spcPct val="50000"/>
              </a:spcBef>
            </a:pPr>
            <a:r>
              <a:rPr lang="en-US" sz="2000" i="0" dirty="0" smtClean="0">
                <a:solidFill>
                  <a:srgbClr val="FFFF00"/>
                </a:solidFill>
              </a:rPr>
              <a:t>Other</a:t>
            </a:r>
            <a:endParaRPr lang="en-US" sz="2000" i="0" dirty="0">
              <a:solidFill>
                <a:srgbClr val="FFFF00"/>
              </a:solidFill>
            </a:endParaRPr>
          </a:p>
        </p:txBody>
      </p:sp>
      <p:sp>
        <p:nvSpPr>
          <p:cNvPr id="10272" name="Text Box 82"/>
          <p:cNvSpPr txBox="1">
            <a:spLocks noChangeArrowheads="1"/>
          </p:cNvSpPr>
          <p:nvPr/>
        </p:nvSpPr>
        <p:spPr bwMode="auto">
          <a:xfrm>
            <a:off x="4429125" y="152400"/>
            <a:ext cx="2112963" cy="6096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Energy</a:t>
            </a:r>
            <a:endParaRPr lang="en-US" sz="2000" i="0" dirty="0">
              <a:solidFill>
                <a:srgbClr val="FFFF00"/>
              </a:solidFill>
            </a:endParaRPr>
          </a:p>
        </p:txBody>
      </p:sp>
      <p:sp>
        <p:nvSpPr>
          <p:cNvPr id="10273" name="AutoShape 86">
            <a:hlinkClick r:id="rId32" action="ppaction://hlinksldjump" highlightClick="1"/>
          </p:cNvPr>
          <p:cNvSpPr>
            <a:spLocks noChangeArrowheads="1"/>
          </p:cNvSpPr>
          <p:nvPr/>
        </p:nvSpPr>
        <p:spPr bwMode="auto">
          <a:xfrm>
            <a:off x="10240963" y="6629400"/>
            <a:ext cx="731837" cy="152400"/>
          </a:xfrm>
          <a:prstGeom prst="actionButtonEnd">
            <a:avLst/>
          </a:prstGeom>
          <a:solidFill>
            <a:srgbClr val="0066FF"/>
          </a:solidFill>
          <a:ln w="34925">
            <a:noFill/>
            <a:miter lim="800000"/>
            <a:headEnd/>
            <a:tailEnd/>
          </a:ln>
          <a:effectLst>
            <a:prstShdw prst="shdw17" dist="17961" dir="13500000">
              <a:srgbClr val="003D99">
                <a:alpha val="74997"/>
              </a:srgbClr>
            </a:prstShdw>
          </a:effectLst>
        </p:spPr>
        <p:txBody>
          <a:bodyPr wrap="none" anchor="ctr"/>
          <a:lstStyle/>
          <a:p>
            <a:endParaRPr lang="en-US"/>
          </a:p>
        </p:txBody>
      </p:sp>
      <p:sp>
        <p:nvSpPr>
          <p:cNvPr id="36" name="Text Box 57"/>
          <p:cNvSpPr txBox="1">
            <a:spLocks noChangeArrowheads="1"/>
          </p:cNvSpPr>
          <p:nvPr/>
        </p:nvSpPr>
        <p:spPr bwMode="auto">
          <a:xfrm>
            <a:off x="8859838" y="5022850"/>
            <a:ext cx="2112962"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33" action="ppaction://hlinksldjump"/>
              </a:rPr>
              <a:t>6</a:t>
            </a:r>
            <a:r>
              <a:rPr lang="en-US" sz="4400" i="0" dirty="0" smtClean="0">
                <a:solidFill>
                  <a:srgbClr val="FFFF00"/>
                </a:solidFill>
                <a:hlinkClick r:id="rId33" action="ppaction://hlinksldjump"/>
              </a:rPr>
              <a:t>00</a:t>
            </a:r>
            <a:endParaRPr lang="en-US" sz="4400" i="0" dirty="0">
              <a:solidFill>
                <a:srgbClr val="FFFF00"/>
              </a:solidFill>
            </a:endParaRPr>
          </a:p>
        </p:txBody>
      </p:sp>
      <p:sp>
        <p:nvSpPr>
          <p:cNvPr id="37" name="Text Box 17">
            <a:hlinkClick r:id="rId20" action="ppaction://hlinksldjump"/>
          </p:cNvPr>
          <p:cNvSpPr txBox="1">
            <a:spLocks noChangeArrowheads="1"/>
          </p:cNvSpPr>
          <p:nvPr/>
        </p:nvSpPr>
        <p:spPr bwMode="auto">
          <a:xfrm>
            <a:off x="2217738" y="5022850"/>
            <a:ext cx="2109787"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34" action="ppaction://hlinksldjump"/>
              </a:rPr>
              <a:t>6</a:t>
            </a:r>
            <a:r>
              <a:rPr lang="en-US" sz="4400" i="0" dirty="0" smtClean="0">
                <a:solidFill>
                  <a:srgbClr val="FFFF00"/>
                </a:solidFill>
                <a:hlinkClick r:id="rId34" action="ppaction://hlinksldjump"/>
              </a:rPr>
              <a:t>00</a:t>
            </a:r>
            <a:endParaRPr lang="en-US" sz="4400" i="0" dirty="0">
              <a:solidFill>
                <a:srgbClr val="FFFF00"/>
              </a:solidFill>
              <a:hlinkClick r:id="rId20" action="ppaction://hlinksldjump"/>
            </a:endParaRPr>
          </a:p>
        </p:txBody>
      </p:sp>
      <p:sp>
        <p:nvSpPr>
          <p:cNvPr id="38" name="Text Box 21">
            <a:hlinkClick r:id="rId21" action="ppaction://hlinksldjump"/>
          </p:cNvPr>
          <p:cNvSpPr txBox="1">
            <a:spLocks noChangeArrowheads="1"/>
          </p:cNvSpPr>
          <p:nvPr/>
        </p:nvSpPr>
        <p:spPr bwMode="auto">
          <a:xfrm>
            <a:off x="0" y="50228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35" action="ppaction://hlinksldjump"/>
              </a:rPr>
              <a:t>6</a:t>
            </a:r>
            <a:r>
              <a:rPr lang="en-US" sz="4400" i="0" dirty="0" smtClean="0">
                <a:solidFill>
                  <a:srgbClr val="FFFF00"/>
                </a:solidFill>
                <a:hlinkClick r:id="rId35" action="ppaction://hlinksldjump"/>
              </a:rPr>
              <a:t>00</a:t>
            </a:r>
            <a:endParaRPr lang="en-US" sz="4400" i="0" dirty="0">
              <a:solidFill>
                <a:srgbClr val="FFFF00"/>
              </a:solidFill>
            </a:endParaRPr>
          </a:p>
        </p:txBody>
      </p:sp>
      <p:sp>
        <p:nvSpPr>
          <p:cNvPr id="39" name="Text Box 26">
            <a:hlinkClick r:id="rId22" action="ppaction://hlinksldjump" highlightClick="1"/>
          </p:cNvPr>
          <p:cNvSpPr txBox="1">
            <a:spLocks noChangeArrowheads="1"/>
          </p:cNvSpPr>
          <p:nvPr/>
        </p:nvSpPr>
        <p:spPr bwMode="auto">
          <a:xfrm>
            <a:off x="4435475" y="5022850"/>
            <a:ext cx="2109788"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36" action="ppaction://hlinksldjump"/>
              </a:rPr>
              <a:t>6</a:t>
            </a:r>
            <a:r>
              <a:rPr lang="en-US" sz="4400" i="0" dirty="0" smtClean="0">
                <a:solidFill>
                  <a:srgbClr val="FFFF00"/>
                </a:solidFill>
                <a:hlinkClick r:id="rId36" action="ppaction://hlinksldjump"/>
              </a:rPr>
              <a:t>00</a:t>
            </a:r>
            <a:endParaRPr lang="en-US" sz="1000" b="0" i="0" dirty="0">
              <a:solidFill>
                <a:schemeClr val="tx1"/>
              </a:solidFill>
            </a:endParaRPr>
          </a:p>
        </p:txBody>
      </p:sp>
      <p:sp>
        <p:nvSpPr>
          <p:cNvPr id="40" name="Text Box 27"/>
          <p:cNvSpPr txBox="1">
            <a:spLocks noChangeArrowheads="1"/>
          </p:cNvSpPr>
          <p:nvPr/>
        </p:nvSpPr>
        <p:spPr bwMode="auto">
          <a:xfrm>
            <a:off x="6648450" y="50228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37" action="ppaction://hlinksldjump"/>
              </a:rPr>
              <a:t>6</a:t>
            </a:r>
            <a:r>
              <a:rPr lang="en-US" sz="4400" i="0" dirty="0" smtClean="0">
                <a:solidFill>
                  <a:srgbClr val="FFFF00"/>
                </a:solidFill>
                <a:hlinkClick r:id="rId37" action="ppaction://hlinksldjump"/>
              </a:rPr>
              <a:t>00</a:t>
            </a:r>
            <a:endParaRPr lang="en-US" sz="4400" i="0" dirty="0">
              <a:solidFill>
                <a:srgbClr val="FFFF00"/>
              </a:solidFill>
              <a:hlinkClick r:id="rId23" action="ppaction://hlinksldjump"/>
            </a:endParaRPr>
          </a:p>
        </p:txBody>
      </p:sp>
      <p:sp>
        <p:nvSpPr>
          <p:cNvPr id="46" name="Text Box 57"/>
          <p:cNvSpPr txBox="1">
            <a:spLocks noChangeArrowheads="1"/>
          </p:cNvSpPr>
          <p:nvPr/>
        </p:nvSpPr>
        <p:spPr bwMode="auto">
          <a:xfrm>
            <a:off x="8859838" y="5861050"/>
            <a:ext cx="2112962"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38" action="ppaction://hlinksldjump"/>
              </a:rPr>
              <a:t>7</a:t>
            </a:r>
            <a:r>
              <a:rPr lang="en-US" sz="4400" i="0" dirty="0" smtClean="0">
                <a:solidFill>
                  <a:srgbClr val="FFFF00"/>
                </a:solidFill>
                <a:hlinkClick r:id="rId38" action="ppaction://hlinksldjump"/>
              </a:rPr>
              <a:t>00</a:t>
            </a:r>
            <a:endParaRPr lang="en-US" sz="4400" i="0" dirty="0">
              <a:solidFill>
                <a:srgbClr val="FFFF00"/>
              </a:solidFill>
            </a:endParaRPr>
          </a:p>
        </p:txBody>
      </p:sp>
      <p:sp>
        <p:nvSpPr>
          <p:cNvPr id="47" name="Text Box 17">
            <a:hlinkClick r:id="rId20" action="ppaction://hlinksldjump"/>
          </p:cNvPr>
          <p:cNvSpPr txBox="1">
            <a:spLocks noChangeArrowheads="1"/>
          </p:cNvSpPr>
          <p:nvPr/>
        </p:nvSpPr>
        <p:spPr bwMode="auto">
          <a:xfrm>
            <a:off x="2217738" y="5861050"/>
            <a:ext cx="2109787"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39" action="ppaction://hlinksldjump"/>
              </a:rPr>
              <a:t>7</a:t>
            </a:r>
            <a:r>
              <a:rPr lang="en-US" sz="4400" i="0" dirty="0" smtClean="0">
                <a:solidFill>
                  <a:srgbClr val="FFFF00"/>
                </a:solidFill>
                <a:hlinkClick r:id="rId39" action="ppaction://hlinksldjump"/>
              </a:rPr>
              <a:t>00</a:t>
            </a:r>
            <a:endParaRPr lang="en-US" sz="4400" i="0" dirty="0">
              <a:solidFill>
                <a:srgbClr val="FFFF00"/>
              </a:solidFill>
              <a:hlinkClick r:id="rId20" action="ppaction://hlinksldjump"/>
            </a:endParaRPr>
          </a:p>
        </p:txBody>
      </p:sp>
      <p:sp>
        <p:nvSpPr>
          <p:cNvPr id="48" name="Text Box 21">
            <a:hlinkClick r:id="rId21" action="ppaction://hlinksldjump"/>
          </p:cNvPr>
          <p:cNvSpPr txBox="1">
            <a:spLocks noChangeArrowheads="1"/>
          </p:cNvSpPr>
          <p:nvPr/>
        </p:nvSpPr>
        <p:spPr bwMode="auto">
          <a:xfrm>
            <a:off x="0" y="58610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40" action="ppaction://hlinksldjump"/>
              </a:rPr>
              <a:t>7</a:t>
            </a:r>
            <a:r>
              <a:rPr lang="en-US" sz="4400" i="0" dirty="0" smtClean="0">
                <a:solidFill>
                  <a:srgbClr val="FFFF00"/>
                </a:solidFill>
                <a:hlinkClick r:id="rId40" action="ppaction://hlinksldjump"/>
              </a:rPr>
              <a:t>00</a:t>
            </a:r>
            <a:endParaRPr lang="en-US" sz="4400" i="0" dirty="0">
              <a:solidFill>
                <a:srgbClr val="FFFF00"/>
              </a:solidFill>
            </a:endParaRPr>
          </a:p>
        </p:txBody>
      </p:sp>
      <p:sp>
        <p:nvSpPr>
          <p:cNvPr id="49" name="Text Box 26">
            <a:hlinkClick r:id="rId22" action="ppaction://hlinksldjump" highlightClick="1"/>
          </p:cNvPr>
          <p:cNvSpPr txBox="1">
            <a:spLocks noChangeArrowheads="1"/>
          </p:cNvSpPr>
          <p:nvPr/>
        </p:nvSpPr>
        <p:spPr bwMode="auto">
          <a:xfrm>
            <a:off x="4435475" y="5861050"/>
            <a:ext cx="2109788"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41" action="ppaction://hlinksldjump"/>
              </a:rPr>
              <a:t>7</a:t>
            </a:r>
            <a:r>
              <a:rPr lang="en-US" sz="4400" i="0" dirty="0" smtClean="0">
                <a:solidFill>
                  <a:srgbClr val="FFFF00"/>
                </a:solidFill>
                <a:hlinkClick r:id="rId41" action="ppaction://hlinksldjump"/>
              </a:rPr>
              <a:t>00</a:t>
            </a:r>
            <a:endParaRPr lang="en-US" sz="1000" b="0" i="0" dirty="0">
              <a:solidFill>
                <a:schemeClr val="tx1"/>
              </a:solidFill>
            </a:endParaRPr>
          </a:p>
        </p:txBody>
      </p:sp>
      <p:sp>
        <p:nvSpPr>
          <p:cNvPr id="50" name="Text Box 27"/>
          <p:cNvSpPr txBox="1">
            <a:spLocks noChangeArrowheads="1"/>
          </p:cNvSpPr>
          <p:nvPr/>
        </p:nvSpPr>
        <p:spPr bwMode="auto">
          <a:xfrm>
            <a:off x="6648450" y="5861050"/>
            <a:ext cx="2112963" cy="7683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dirty="0">
                <a:solidFill>
                  <a:srgbClr val="FFFF00"/>
                </a:solidFill>
                <a:hlinkClick r:id="rId42" action="ppaction://hlinksldjump"/>
              </a:rPr>
              <a:t>7</a:t>
            </a:r>
            <a:r>
              <a:rPr lang="en-US" sz="4400" i="0" dirty="0" smtClean="0">
                <a:solidFill>
                  <a:srgbClr val="FFFF00"/>
                </a:solidFill>
                <a:hlinkClick r:id="rId42" action="ppaction://hlinksldjump"/>
              </a:rPr>
              <a:t>00</a:t>
            </a:r>
            <a:endParaRPr lang="en-US" sz="4400" i="0" dirty="0">
              <a:solidFill>
                <a:srgbClr val="FFFF00"/>
              </a:solidFill>
              <a:hlinkClick r:id="rId23" action="ppaction://hlinksldjump"/>
            </a:endParaRPr>
          </a:p>
        </p:txBody>
      </p:sp>
    </p:spTree>
  </p:cSld>
  <p:clrMapOvr>
    <a:overrideClrMapping bg1="lt1" tx1="dk1" bg2="lt2" tx2="dk2" accent1="accent1" accent2="accent2" accent3="accent3" accent4="accent4" accent5="accent5" accent6="accent6" hlink="hlink" folHlink="folHlink"/>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15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3157"/>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7586"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7587"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7588"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Potential</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for </a:t>
            </a:r>
            <a:r>
              <a:rPr lang="en-US" altLang="ja-JP" sz="4400" b="0" i="0" u="sng" dirty="0">
                <a:latin typeface="Arial Rounded MT Bold" pitchFamily="34" charset="0"/>
              </a:rPr>
              <a:t>$500</a:t>
            </a:r>
            <a:endParaRPr lang="en-US" sz="4400" b="0" i="0" u="sng" dirty="0">
              <a:latin typeface="Arial Rounded MT Bold" pitchFamily="34" charset="0"/>
            </a:endParaRPr>
          </a:p>
        </p:txBody>
      </p:sp>
      <p:sp>
        <p:nvSpPr>
          <p:cNvPr id="69634" name="Text Box 8"/>
          <p:cNvSpPr txBox="1">
            <a:spLocks noChangeArrowheads="1"/>
          </p:cNvSpPr>
          <p:nvPr/>
        </p:nvSpPr>
        <p:spPr bwMode="auto">
          <a:xfrm>
            <a:off x="609600" y="914400"/>
            <a:ext cx="9601200" cy="2800767"/>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10. Jed is skating down a ramp. As his height decreases his _________ decreases and his ___________ increases.</a:t>
            </a:r>
            <a:endParaRPr lang="en-US" sz="4400" i="0" dirty="0">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168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1683" name="Text Box 11"/>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cs typeface="Arial" pitchFamily="34" charset="0"/>
              </a:rPr>
              <a:t>Potential energy; Kinetic energy</a:t>
            </a:r>
            <a:endParaRPr lang="en-US" sz="44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for $600</a:t>
            </a:r>
            <a:endParaRPr lang="en-US" sz="4400" b="0" i="0" u="sng" dirty="0">
              <a:latin typeface="Arial Rounded MT Bold" pitchFamily="34" charset="0"/>
            </a:endParaRPr>
          </a:p>
        </p:txBody>
      </p:sp>
      <p:sp>
        <p:nvSpPr>
          <p:cNvPr id="69634" name="Text Box 8"/>
          <p:cNvSpPr txBox="1">
            <a:spLocks noChangeArrowheads="1"/>
          </p:cNvSpPr>
          <p:nvPr/>
        </p:nvSpPr>
        <p:spPr bwMode="auto">
          <a:xfrm>
            <a:off x="609600" y="914400"/>
            <a:ext cx="9601200" cy="4031873"/>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34. Last-minute Louis frantically tried to finish his homework while his mom drove him to school. He placed his book on his lap and was reaching for a pencil when his mom suddenly slammed on the brakes. Although Louis stayed buckled in his seat, his book flew forward and crashed into the front windshield. What was most responsible for the book flying forward?</a:t>
            </a:r>
            <a:endParaRPr lang="en-US" sz="3200" i="0" dirty="0">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8"/>
          <p:cNvSpPr txBox="1">
            <a:spLocks noChangeArrowheads="1"/>
          </p:cNvSpPr>
          <p:nvPr/>
        </p:nvSpPr>
        <p:spPr bwMode="auto">
          <a:xfrm>
            <a:off x="609600" y="914400"/>
            <a:ext cx="9601200"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Inertia</a:t>
            </a:r>
            <a:endParaRPr lang="en-US" sz="4400" i="0" dirty="0">
              <a:latin typeface="Arial" pitchFamily="34" charset="0"/>
            </a:endParaRPr>
          </a:p>
        </p:txBody>
      </p:sp>
      <p:sp>
        <p:nvSpPr>
          <p:cNvPr id="4" name="AutoShape 9">
            <a:hlinkClick r:id="rId3" action="ppaction://hlinksldjump" highlightClick="1"/>
          </p:cNvPr>
          <p:cNvSpPr>
            <a:spLocks noChangeArrowheads="1"/>
          </p:cNvSpPr>
          <p:nvPr/>
        </p:nvSpPr>
        <p:spPr bwMode="auto">
          <a:xfrm>
            <a:off x="9296400" y="5334000"/>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for $700</a:t>
            </a:r>
            <a:endParaRPr lang="en-US" sz="4400" b="0" i="0" u="sng" dirty="0">
              <a:latin typeface="Arial Rounded MT Bold" pitchFamily="34" charset="0"/>
            </a:endParaRPr>
          </a:p>
        </p:txBody>
      </p:sp>
      <p:sp>
        <p:nvSpPr>
          <p:cNvPr id="4" name="Rectangle 3"/>
          <p:cNvSpPr/>
          <p:nvPr/>
        </p:nvSpPr>
        <p:spPr>
          <a:xfrm>
            <a:off x="990600" y="1143000"/>
            <a:ext cx="8458200" cy="3785652"/>
          </a:xfrm>
          <a:prstGeom prst="rect">
            <a:avLst/>
          </a:prstGeom>
        </p:spPr>
        <p:txBody>
          <a:bodyPr wrap="square">
            <a:spAutoFit/>
          </a:bodyPr>
          <a:lstStyle/>
          <a:p>
            <a:pPr>
              <a:spcBef>
                <a:spcPct val="50000"/>
              </a:spcBef>
            </a:pPr>
            <a:r>
              <a:rPr lang="en-US" sz="4800" i="0" dirty="0" smtClean="0">
                <a:solidFill>
                  <a:schemeClr val="tx1"/>
                </a:solidFill>
                <a:latin typeface="Arial" pitchFamily="34" charset="0"/>
              </a:rPr>
              <a:t>20. When coal is burned in a power plant for electricity in one city, how might this affect a forest many miles away?</a:t>
            </a:r>
          </a:p>
        </p:txBody>
      </p:sp>
    </p:spTree>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8"/>
          <p:cNvSpPr txBox="1">
            <a:spLocks noChangeArrowheads="1"/>
          </p:cNvSpPr>
          <p:nvPr/>
        </p:nvSpPr>
        <p:spPr bwMode="auto">
          <a:xfrm>
            <a:off x="609600" y="914400"/>
            <a:ext cx="9601200" cy="2462213"/>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It could contribute to acid rain falling on the forest.</a:t>
            </a:r>
          </a:p>
          <a:p>
            <a:pPr>
              <a:spcBef>
                <a:spcPct val="50000"/>
              </a:spcBef>
            </a:pPr>
            <a:endParaRPr lang="en-US" sz="4400" i="0" dirty="0">
              <a:latin typeface="Arial" pitchFamily="34" charset="0"/>
            </a:endParaRPr>
          </a:p>
        </p:txBody>
      </p:sp>
      <p:sp>
        <p:nvSpPr>
          <p:cNvPr id="4" name="AutoShape 9">
            <a:hlinkClick r:id="rId3" action="ppaction://hlinksldjump" highlightClick="1"/>
          </p:cNvPr>
          <p:cNvSpPr>
            <a:spLocks noChangeArrowheads="1"/>
          </p:cNvSpPr>
          <p:nvPr/>
        </p:nvSpPr>
        <p:spPr bwMode="auto">
          <a:xfrm>
            <a:off x="9372600" y="5334000"/>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3730"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Atmosphere and Weather for </a:t>
            </a:r>
            <a:r>
              <a:rPr lang="en-US" sz="4400" b="0" i="0" u="sng" dirty="0">
                <a:latin typeface="Arial Rounded MT Bold" pitchFamily="34" charset="0"/>
              </a:rPr>
              <a:t>$100</a:t>
            </a:r>
          </a:p>
        </p:txBody>
      </p:sp>
      <p:sp>
        <p:nvSpPr>
          <p:cNvPr id="73731" name="Text Box 6"/>
          <p:cNvSpPr txBox="1">
            <a:spLocks noChangeArrowheads="1"/>
          </p:cNvSpPr>
          <p:nvPr/>
        </p:nvSpPr>
        <p:spPr bwMode="auto">
          <a:xfrm>
            <a:off x="822325" y="1981201"/>
            <a:ext cx="9601200" cy="2123658"/>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2. The pattern of _______ in an area over along period of time is called _________.</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5778"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5779" name="Text Box 11"/>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Weather; climate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1026"/>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7826" name="Text Box 1028"/>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Atmosphere and Weather for </a:t>
            </a:r>
            <a:r>
              <a:rPr lang="en-US" sz="4400" b="0" i="0" u="sng" dirty="0">
                <a:latin typeface="Arial Rounded MT Bold" pitchFamily="34" charset="0"/>
              </a:rPr>
              <a:t>$200</a:t>
            </a:r>
          </a:p>
        </p:txBody>
      </p:sp>
      <p:sp>
        <p:nvSpPr>
          <p:cNvPr id="77827" name="Text Box 1030"/>
          <p:cNvSpPr txBox="1">
            <a:spLocks noChangeArrowheads="1"/>
          </p:cNvSpPr>
          <p:nvPr/>
        </p:nvSpPr>
        <p:spPr bwMode="auto">
          <a:xfrm>
            <a:off x="822325" y="1598950"/>
            <a:ext cx="9601200" cy="3477875"/>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3. The Sun heats the Earth’s water. This warm water turns into a vapor, and rises into the atmosphere, where it cools off. What happens to this water vapor?</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431800" y="914400"/>
            <a:ext cx="10150475" cy="6001642"/>
          </a:xfrm>
          <a:prstGeom prst="rect">
            <a:avLst/>
          </a:prstGeom>
          <a:noFill/>
          <a:ln w="9525">
            <a:noFill/>
            <a:miter lim="800000"/>
            <a:headEnd/>
            <a:tailEnd/>
          </a:ln>
        </p:spPr>
        <p:txBody>
          <a:bodyPr>
            <a:spAutoFit/>
          </a:bodyPr>
          <a:lstStyle/>
          <a:p>
            <a:pPr>
              <a:spcBef>
                <a:spcPct val="50000"/>
              </a:spcBef>
            </a:pPr>
            <a:r>
              <a:rPr lang="en-US" sz="2400" i="0" dirty="0" smtClean="0">
                <a:solidFill>
                  <a:schemeClr val="tx1"/>
                </a:solidFill>
                <a:latin typeface="Arial" pitchFamily="34" charset="0"/>
              </a:rPr>
              <a:t>5. Jenny has two identical marbles. She rolls one marble across a concrete surface with a force of 2N. At the same time, she rolls the other marble across an icy surface with the same force. There is significantly greater frictional force between the first marble and the concrete surface than between the second marble and the icy surface. This means that…</a:t>
            </a:r>
          </a:p>
          <a:p>
            <a:pPr marL="514350" indent="-514350">
              <a:spcBef>
                <a:spcPct val="50000"/>
              </a:spcBef>
              <a:buAutoNum type="alphaLcPeriod"/>
            </a:pPr>
            <a:r>
              <a:rPr lang="en-US" sz="2400" i="0" dirty="0" smtClean="0">
                <a:solidFill>
                  <a:schemeClr val="tx1"/>
                </a:solidFill>
                <a:latin typeface="Arial" pitchFamily="34" charset="0"/>
              </a:rPr>
              <a:t>The first marble will roll a longer distance than the second marble.</a:t>
            </a:r>
          </a:p>
          <a:p>
            <a:pPr marL="514350" indent="-514350">
              <a:spcBef>
                <a:spcPct val="50000"/>
              </a:spcBef>
              <a:buAutoNum type="alphaLcPeriod"/>
            </a:pPr>
            <a:r>
              <a:rPr lang="en-US" sz="2400" i="0" dirty="0" smtClean="0">
                <a:solidFill>
                  <a:schemeClr val="tx1"/>
                </a:solidFill>
                <a:latin typeface="Arial" pitchFamily="34" charset="0"/>
              </a:rPr>
              <a:t>The first marble will slow down and stop before the second marble.</a:t>
            </a:r>
          </a:p>
          <a:p>
            <a:pPr marL="514350" indent="-514350">
              <a:spcBef>
                <a:spcPct val="50000"/>
              </a:spcBef>
              <a:buAutoNum type="alphaLcPeriod"/>
            </a:pPr>
            <a:r>
              <a:rPr lang="en-US" sz="2400" i="0" dirty="0" smtClean="0">
                <a:solidFill>
                  <a:schemeClr val="tx1"/>
                </a:solidFill>
                <a:latin typeface="Arial" pitchFamily="34" charset="0"/>
              </a:rPr>
              <a:t>The second marble will slow down and stop before the first marble.</a:t>
            </a:r>
          </a:p>
          <a:p>
            <a:pPr marL="514350" indent="-514350">
              <a:spcBef>
                <a:spcPct val="50000"/>
              </a:spcBef>
              <a:buAutoNum type="alphaLcPeriod"/>
            </a:pPr>
            <a:r>
              <a:rPr lang="en-US" sz="2400" i="0" dirty="0" smtClean="0">
                <a:solidFill>
                  <a:schemeClr val="tx1"/>
                </a:solidFill>
                <a:latin typeface="Arial" pitchFamily="34" charset="0"/>
              </a:rPr>
              <a:t>The second marble will roll exactly the same distance as the first marble.</a:t>
            </a:r>
          </a:p>
        </p:txBody>
      </p:sp>
      <p:sp>
        <p:nvSpPr>
          <p:cNvPr id="12290" name="Text Box 9"/>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Forces and Motion </a:t>
            </a:r>
            <a:r>
              <a:rPr lang="en-US" sz="4400" b="0" i="0" u="sng" dirty="0">
                <a:latin typeface="Arial Rounded MT Bold" pitchFamily="34" charset="0"/>
              </a:rPr>
              <a:t>for $100</a:t>
            </a:r>
            <a:endParaRPr lang="en-US" sz="5400" b="0" i="0" dirty="0"/>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7987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987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9876" name="Text Box 9"/>
          <p:cNvSpPr txBox="1">
            <a:spLocks noChangeArrowheads="1"/>
          </p:cNvSpPr>
          <p:nvPr/>
        </p:nvSpPr>
        <p:spPr bwMode="auto">
          <a:xfrm>
            <a:off x="1279525" y="838200"/>
            <a:ext cx="8778875" cy="2800767"/>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latin typeface="Arial" pitchFamily="34" charset="0"/>
              </a:rPr>
              <a:t>The water vapor condenses as it cools, then it forms clouds. It later returns to the Earth as precipitation.</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1922"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Atmosphere and Weather for </a:t>
            </a:r>
            <a:r>
              <a:rPr lang="en-US" sz="4400" b="0" i="0" u="sng" dirty="0">
                <a:latin typeface="Arial Rounded MT Bold" pitchFamily="34" charset="0"/>
              </a:rPr>
              <a:t>$300</a:t>
            </a:r>
          </a:p>
        </p:txBody>
      </p:sp>
      <p:sp>
        <p:nvSpPr>
          <p:cNvPr id="154630" name="Text Box 6"/>
          <p:cNvSpPr txBox="1">
            <a:spLocks noChangeArrowheads="1"/>
          </p:cNvSpPr>
          <p:nvPr/>
        </p:nvSpPr>
        <p:spPr bwMode="auto">
          <a:xfrm>
            <a:off x="822325" y="1981200"/>
            <a:ext cx="9601200" cy="2585323"/>
          </a:xfrm>
          <a:prstGeom prst="rect">
            <a:avLst/>
          </a:prstGeom>
          <a:noFill/>
          <a:ln w="9525">
            <a:noFill/>
            <a:miter lim="800000"/>
            <a:headEnd/>
            <a:tailEnd/>
          </a:ln>
        </p:spPr>
        <p:txBody>
          <a:bodyPr wrap="square">
            <a:spAutoFit/>
          </a:bodyPr>
          <a:lstStyle/>
          <a:p>
            <a:pPr>
              <a:spcBef>
                <a:spcPct val="50000"/>
              </a:spcBef>
            </a:pPr>
            <a:r>
              <a:rPr lang="en-US" sz="3600" i="0" dirty="0" smtClean="0">
                <a:solidFill>
                  <a:schemeClr val="tx1"/>
                </a:solidFill>
                <a:latin typeface="Arial" pitchFamily="34" charset="0"/>
              </a:rPr>
              <a:t>7. Violently rotating columns of air with winds reaching speeds of nearly 400 mph are called ____________.</a:t>
            </a:r>
          </a:p>
          <a:p>
            <a:pPr>
              <a:spcBef>
                <a:spcPct val="50000"/>
              </a:spcBef>
            </a:pP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4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8397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397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3972" name="Text Box 11"/>
          <p:cNvSpPr txBox="1">
            <a:spLocks noChangeArrowheads="1"/>
          </p:cNvSpPr>
          <p:nvPr/>
        </p:nvSpPr>
        <p:spPr bwMode="auto">
          <a:xfrm>
            <a:off x="1279525" y="838200"/>
            <a:ext cx="8778875" cy="830997"/>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rPr>
              <a:t>Tornadoes</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6018"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Atmosphere and Weather for </a:t>
            </a:r>
            <a:r>
              <a:rPr lang="en-US" sz="4400" b="0" i="0" u="sng" dirty="0">
                <a:latin typeface="Arial Rounded MT Bold" pitchFamily="34" charset="0"/>
              </a:rPr>
              <a:t>$400</a:t>
            </a:r>
          </a:p>
        </p:txBody>
      </p:sp>
      <p:sp>
        <p:nvSpPr>
          <p:cNvPr id="86019" name="Text Box 6"/>
          <p:cNvSpPr txBox="1">
            <a:spLocks noChangeArrowheads="1"/>
          </p:cNvSpPr>
          <p:nvPr/>
        </p:nvSpPr>
        <p:spPr bwMode="auto">
          <a:xfrm>
            <a:off x="668867" y="1226417"/>
            <a:ext cx="9737724" cy="5262979"/>
          </a:xfrm>
          <a:prstGeom prst="rect">
            <a:avLst/>
          </a:prstGeom>
          <a:noFill/>
          <a:ln w="9525">
            <a:noFill/>
            <a:miter lim="800000"/>
            <a:headEnd/>
            <a:tailEnd/>
          </a:ln>
        </p:spPr>
        <p:txBody>
          <a:bodyPr wrap="square">
            <a:spAutoFit/>
          </a:bodyPr>
          <a:lstStyle/>
          <a:p>
            <a:pPr>
              <a:spcBef>
                <a:spcPct val="50000"/>
              </a:spcBef>
            </a:pPr>
            <a:r>
              <a:rPr lang="en-US" sz="2800" i="0" dirty="0" smtClean="0">
                <a:solidFill>
                  <a:schemeClr val="tx1"/>
                </a:solidFill>
                <a:latin typeface="Arial" pitchFamily="34" charset="0"/>
              </a:rPr>
              <a:t>12. Choose the list that correctly orders the layers of the atmosphere, beginning with the closest to Earth.</a:t>
            </a:r>
          </a:p>
          <a:p>
            <a:pPr marL="514350" indent="-514350">
              <a:spcBef>
                <a:spcPct val="50000"/>
              </a:spcBef>
              <a:buAutoNum type="alphaLcPeriod"/>
            </a:pPr>
            <a:r>
              <a:rPr lang="en-US" sz="2800" i="0" dirty="0" smtClean="0">
                <a:solidFill>
                  <a:schemeClr val="tx1"/>
                </a:solidFill>
                <a:latin typeface="Arial" pitchFamily="34" charset="0"/>
              </a:rPr>
              <a:t>Troposphere – Stratosphere – Mesosphere – Thermosphere – Exosphere</a:t>
            </a:r>
          </a:p>
          <a:p>
            <a:pPr marL="514350" indent="-514350">
              <a:spcBef>
                <a:spcPct val="50000"/>
              </a:spcBef>
              <a:buAutoNum type="alphaLcPeriod"/>
            </a:pPr>
            <a:r>
              <a:rPr lang="en-US" sz="2800" i="0" dirty="0" smtClean="0">
                <a:solidFill>
                  <a:schemeClr val="tx1"/>
                </a:solidFill>
                <a:latin typeface="Arial" pitchFamily="34" charset="0"/>
              </a:rPr>
              <a:t>Exosphere – Mesosphere – Stratosphere – Thermosphere – Troposphere</a:t>
            </a:r>
          </a:p>
          <a:p>
            <a:pPr marL="514350" indent="-514350">
              <a:spcBef>
                <a:spcPct val="50000"/>
              </a:spcBef>
              <a:buAutoNum type="alphaLcPeriod"/>
            </a:pPr>
            <a:r>
              <a:rPr lang="en-US" sz="2800" i="0" dirty="0" smtClean="0">
                <a:solidFill>
                  <a:schemeClr val="tx1"/>
                </a:solidFill>
                <a:latin typeface="Arial" pitchFamily="34" charset="0"/>
              </a:rPr>
              <a:t>Exosphere – Thermosphere – Mesosphere – Stratosphere – Troposphere</a:t>
            </a:r>
          </a:p>
          <a:p>
            <a:pPr marL="514350" indent="-514350">
              <a:spcBef>
                <a:spcPct val="50000"/>
              </a:spcBef>
              <a:buAutoNum type="alphaLcPeriod"/>
            </a:pPr>
            <a:r>
              <a:rPr lang="en-US" sz="2800" i="0" dirty="0" smtClean="0">
                <a:solidFill>
                  <a:schemeClr val="tx1"/>
                </a:solidFill>
                <a:latin typeface="Arial" pitchFamily="34" charset="0"/>
              </a:rPr>
              <a:t>Troposphere – Thermosphere – Stratosphere – Mesosphere - Exosphere</a:t>
            </a:r>
            <a:endParaRPr lang="en-US" sz="28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8066"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8067" name="Text Box 11"/>
          <p:cNvSpPr txBox="1">
            <a:spLocks noChangeArrowheads="1"/>
          </p:cNvSpPr>
          <p:nvPr/>
        </p:nvSpPr>
        <p:spPr bwMode="auto">
          <a:xfrm>
            <a:off x="1279525" y="304800"/>
            <a:ext cx="8042275" cy="1754327"/>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A. Troposphere – Stratosphere – Mesosphere – Thermosphere - Exosphere</a:t>
            </a:r>
            <a:endParaRPr lang="en-US" sz="36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Atmosphere and Weather for </a:t>
            </a:r>
            <a:r>
              <a:rPr lang="en-US" sz="4400" b="0" i="0" u="sng" dirty="0">
                <a:latin typeface="Arial Rounded MT Bold" pitchFamily="34" charset="0"/>
              </a:rPr>
              <a:t>$500</a:t>
            </a:r>
          </a:p>
        </p:txBody>
      </p:sp>
      <p:sp>
        <p:nvSpPr>
          <p:cNvPr id="90114" name="Text Box 6"/>
          <p:cNvSpPr txBox="1">
            <a:spLocks noChangeArrowheads="1"/>
          </p:cNvSpPr>
          <p:nvPr/>
        </p:nvSpPr>
        <p:spPr bwMode="auto">
          <a:xfrm>
            <a:off x="822325" y="1143000"/>
            <a:ext cx="9601200" cy="5847754"/>
          </a:xfrm>
          <a:prstGeom prst="rect">
            <a:avLst/>
          </a:prstGeom>
          <a:noFill/>
          <a:ln w="9525">
            <a:noFill/>
            <a:miter lim="800000"/>
            <a:headEnd/>
            <a:tailEnd/>
          </a:ln>
        </p:spPr>
        <p:txBody>
          <a:bodyPr wrap="square">
            <a:spAutoFit/>
          </a:bodyPr>
          <a:lstStyle/>
          <a:p>
            <a:pPr>
              <a:spcBef>
                <a:spcPct val="50000"/>
              </a:spcBef>
            </a:pPr>
            <a:r>
              <a:rPr lang="en-US" sz="3400" i="0" dirty="0" smtClean="0">
                <a:solidFill>
                  <a:schemeClr val="tx1"/>
                </a:solidFill>
                <a:latin typeface="Arial" pitchFamily="34" charset="0"/>
              </a:rPr>
              <a:t>15. Greenhouse gases are gases that trap heat within the Earth’s atmosphere. What would be the most likely result of an </a:t>
            </a:r>
            <a:r>
              <a:rPr lang="en-US" sz="3400" i="0" dirty="0">
                <a:solidFill>
                  <a:schemeClr val="tx1"/>
                </a:solidFill>
                <a:latin typeface="Arial" pitchFamily="34" charset="0"/>
              </a:rPr>
              <a:t>i</a:t>
            </a:r>
            <a:r>
              <a:rPr lang="en-US" sz="3400" i="0" dirty="0" smtClean="0">
                <a:solidFill>
                  <a:schemeClr val="tx1"/>
                </a:solidFill>
                <a:latin typeface="Arial" pitchFamily="34" charset="0"/>
              </a:rPr>
              <a:t>ncrease in the amount of greenhouse gases in the atmosphere?</a:t>
            </a:r>
          </a:p>
          <a:p>
            <a:pPr marL="742950" indent="-742950">
              <a:spcBef>
                <a:spcPct val="50000"/>
              </a:spcBef>
              <a:buAutoNum type="alphaLcPeriod"/>
            </a:pPr>
            <a:r>
              <a:rPr lang="en-US" sz="3400" i="0" dirty="0" smtClean="0">
                <a:solidFill>
                  <a:schemeClr val="tx1"/>
                </a:solidFill>
                <a:latin typeface="Arial" pitchFamily="34" charset="0"/>
              </a:rPr>
              <a:t>A reduction in global ocean circulation</a:t>
            </a:r>
          </a:p>
          <a:p>
            <a:pPr marL="742950" indent="-742950">
              <a:spcBef>
                <a:spcPct val="50000"/>
              </a:spcBef>
              <a:buAutoNum type="alphaLcPeriod"/>
            </a:pPr>
            <a:r>
              <a:rPr lang="en-US" sz="3400" i="0" dirty="0" smtClean="0">
                <a:solidFill>
                  <a:schemeClr val="tx1"/>
                </a:solidFill>
                <a:latin typeface="Arial" pitchFamily="34" charset="0"/>
              </a:rPr>
              <a:t>A decrease in global rainfall</a:t>
            </a:r>
          </a:p>
          <a:p>
            <a:pPr marL="742950" indent="-742950">
              <a:spcBef>
                <a:spcPct val="50000"/>
              </a:spcBef>
              <a:buAutoNum type="alphaLcPeriod"/>
            </a:pPr>
            <a:r>
              <a:rPr lang="en-US" sz="3400" i="0" dirty="0" smtClean="0">
                <a:solidFill>
                  <a:schemeClr val="tx1"/>
                </a:solidFill>
                <a:latin typeface="Arial" pitchFamily="34" charset="0"/>
              </a:rPr>
              <a:t>A change in global wind patterns</a:t>
            </a:r>
          </a:p>
          <a:p>
            <a:pPr marL="742950" indent="-742950">
              <a:spcBef>
                <a:spcPct val="50000"/>
              </a:spcBef>
              <a:buAutoNum type="alphaLcPeriod"/>
            </a:pPr>
            <a:r>
              <a:rPr lang="en-US" sz="3400" i="0" dirty="0" smtClean="0">
                <a:solidFill>
                  <a:schemeClr val="tx1"/>
                </a:solidFill>
                <a:latin typeface="Arial" pitchFamily="34" charset="0"/>
              </a:rPr>
              <a:t>An increase in global temperature</a:t>
            </a:r>
            <a:endParaRPr lang="en-US" sz="3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2162"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2163"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2164" name="Text Box 10"/>
          <p:cNvSpPr txBox="1">
            <a:spLocks noChangeArrowheads="1"/>
          </p:cNvSpPr>
          <p:nvPr/>
        </p:nvSpPr>
        <p:spPr bwMode="auto">
          <a:xfrm>
            <a:off x="838200" y="304800"/>
            <a:ext cx="8778875" cy="769441"/>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rPr>
              <a:t>d. An increase in global temperature</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Atmosphere and Weather for $600</a:t>
            </a:r>
            <a:endParaRPr lang="en-US" sz="4400" b="0" i="0" u="sng" dirty="0">
              <a:latin typeface="Arial Rounded MT Bold" pitchFamily="34" charset="0"/>
            </a:endParaRPr>
          </a:p>
        </p:txBody>
      </p:sp>
      <p:sp>
        <p:nvSpPr>
          <p:cNvPr id="90114" name="Text Box 6"/>
          <p:cNvSpPr txBox="1">
            <a:spLocks noChangeArrowheads="1"/>
          </p:cNvSpPr>
          <p:nvPr/>
        </p:nvSpPr>
        <p:spPr bwMode="auto">
          <a:xfrm>
            <a:off x="822325" y="1143000"/>
            <a:ext cx="9601200" cy="4801314"/>
          </a:xfrm>
          <a:prstGeom prst="rect">
            <a:avLst/>
          </a:prstGeom>
          <a:noFill/>
          <a:ln w="9525">
            <a:noFill/>
            <a:miter lim="800000"/>
            <a:headEnd/>
            <a:tailEnd/>
          </a:ln>
        </p:spPr>
        <p:txBody>
          <a:bodyPr wrap="square">
            <a:spAutoFit/>
          </a:bodyPr>
          <a:lstStyle/>
          <a:p>
            <a:pPr>
              <a:spcBef>
                <a:spcPct val="50000"/>
              </a:spcBef>
            </a:pPr>
            <a:r>
              <a:rPr lang="en-US" sz="3400" i="0" dirty="0" smtClean="0">
                <a:solidFill>
                  <a:schemeClr val="tx1"/>
                </a:solidFill>
                <a:latin typeface="Arial" pitchFamily="34" charset="0"/>
              </a:rPr>
              <a:t>22. Which of the following occurs when a cool air mass meets and replaces a warm air mass?</a:t>
            </a:r>
          </a:p>
          <a:p>
            <a:pPr marL="514350" indent="-514350">
              <a:spcBef>
                <a:spcPct val="50000"/>
              </a:spcBef>
              <a:buAutoNum type="alphaLcPeriod"/>
            </a:pPr>
            <a:r>
              <a:rPr lang="en-US" sz="3400" i="0" dirty="0" smtClean="0">
                <a:solidFill>
                  <a:schemeClr val="tx1"/>
                </a:solidFill>
                <a:latin typeface="Arial" pitchFamily="34" charset="0"/>
              </a:rPr>
              <a:t>Cold front</a:t>
            </a:r>
          </a:p>
          <a:p>
            <a:pPr marL="514350" indent="-514350">
              <a:spcBef>
                <a:spcPct val="50000"/>
              </a:spcBef>
              <a:buAutoNum type="alphaLcPeriod"/>
            </a:pPr>
            <a:r>
              <a:rPr lang="en-US" sz="3400" i="0" dirty="0" smtClean="0">
                <a:solidFill>
                  <a:schemeClr val="tx1"/>
                </a:solidFill>
                <a:latin typeface="Arial" pitchFamily="34" charset="0"/>
              </a:rPr>
              <a:t>Stationary front</a:t>
            </a:r>
          </a:p>
          <a:p>
            <a:pPr marL="514350" indent="-514350">
              <a:spcBef>
                <a:spcPct val="50000"/>
              </a:spcBef>
              <a:buAutoNum type="alphaLcPeriod"/>
            </a:pPr>
            <a:r>
              <a:rPr lang="en-US" sz="3400" i="0" dirty="0" smtClean="0">
                <a:solidFill>
                  <a:schemeClr val="tx1"/>
                </a:solidFill>
                <a:latin typeface="Arial" pitchFamily="34" charset="0"/>
              </a:rPr>
              <a:t>Warm front</a:t>
            </a:r>
          </a:p>
          <a:p>
            <a:pPr marL="514350" indent="-514350">
              <a:spcBef>
                <a:spcPct val="50000"/>
              </a:spcBef>
              <a:buAutoNum type="alphaLcPeriod"/>
            </a:pPr>
            <a:r>
              <a:rPr lang="en-US" sz="3400" i="0" dirty="0" smtClean="0">
                <a:solidFill>
                  <a:schemeClr val="tx1"/>
                </a:solidFill>
                <a:latin typeface="Arial" pitchFamily="34" charset="0"/>
              </a:rPr>
              <a:t>Occluded front</a:t>
            </a:r>
            <a:endParaRPr lang="en-US" sz="3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6"/>
          <p:cNvSpPr txBox="1">
            <a:spLocks noChangeArrowheads="1"/>
          </p:cNvSpPr>
          <p:nvPr/>
        </p:nvSpPr>
        <p:spPr bwMode="auto">
          <a:xfrm>
            <a:off x="822325" y="1143000"/>
            <a:ext cx="9601200" cy="615553"/>
          </a:xfrm>
          <a:prstGeom prst="rect">
            <a:avLst/>
          </a:prstGeom>
          <a:noFill/>
          <a:ln w="9525">
            <a:noFill/>
            <a:miter lim="800000"/>
            <a:headEnd/>
            <a:tailEnd/>
          </a:ln>
        </p:spPr>
        <p:txBody>
          <a:bodyPr wrap="square">
            <a:spAutoFit/>
          </a:bodyPr>
          <a:lstStyle/>
          <a:p>
            <a:pPr>
              <a:spcBef>
                <a:spcPct val="50000"/>
              </a:spcBef>
            </a:pPr>
            <a:r>
              <a:rPr lang="en-US" sz="3400" i="0" dirty="0" smtClean="0">
                <a:solidFill>
                  <a:schemeClr val="tx1"/>
                </a:solidFill>
                <a:latin typeface="Arial" pitchFamily="34" charset="0"/>
              </a:rPr>
              <a:t>A. Cold front</a:t>
            </a:r>
            <a:endParaRPr lang="en-US" sz="3400" i="0" dirty="0">
              <a:solidFill>
                <a:schemeClr val="tx1"/>
              </a:solidFill>
              <a:latin typeface="Arial" pitchFamily="34" charset="0"/>
            </a:endParaRPr>
          </a:p>
        </p:txBody>
      </p:sp>
      <p:sp>
        <p:nvSpPr>
          <p:cNvPr id="4" name="AutoShape 9">
            <a:hlinkClick r:id="rId3" action="ppaction://hlinksldjump" highlightClick="1"/>
          </p:cNvPr>
          <p:cNvSpPr>
            <a:spLocks noChangeArrowheads="1"/>
          </p:cNvSpPr>
          <p:nvPr/>
        </p:nvSpPr>
        <p:spPr bwMode="auto">
          <a:xfrm>
            <a:off x="9234487" y="5334000"/>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Atmosphere and Weather for $700</a:t>
            </a:r>
            <a:endParaRPr lang="en-US" sz="4400" b="0" i="0" u="sng" dirty="0">
              <a:latin typeface="Arial Rounded MT Bold" pitchFamily="34" charset="0"/>
            </a:endParaRPr>
          </a:p>
        </p:txBody>
      </p:sp>
      <p:sp>
        <p:nvSpPr>
          <p:cNvPr id="90114" name="Text Box 6"/>
          <p:cNvSpPr txBox="1">
            <a:spLocks noChangeArrowheads="1"/>
          </p:cNvSpPr>
          <p:nvPr/>
        </p:nvSpPr>
        <p:spPr bwMode="auto">
          <a:xfrm>
            <a:off x="822325" y="1143000"/>
            <a:ext cx="9601200" cy="6001643"/>
          </a:xfrm>
          <a:prstGeom prst="rect">
            <a:avLst/>
          </a:prstGeom>
          <a:noFill/>
          <a:ln w="9525">
            <a:noFill/>
            <a:miter lim="800000"/>
            <a:headEnd/>
            <a:tailEnd/>
          </a:ln>
        </p:spPr>
        <p:txBody>
          <a:bodyPr wrap="square">
            <a:spAutoFit/>
          </a:bodyPr>
          <a:lstStyle/>
          <a:p>
            <a:pPr>
              <a:spcBef>
                <a:spcPct val="50000"/>
              </a:spcBef>
            </a:pPr>
            <a:r>
              <a:rPr lang="en-US" sz="3200" i="0" dirty="0" smtClean="0">
                <a:solidFill>
                  <a:schemeClr val="tx1"/>
                </a:solidFill>
                <a:latin typeface="Arial" pitchFamily="34" charset="0"/>
              </a:rPr>
              <a:t>25. A swirling, high-speed windstorm begins over the ocean. It contains heavy rains. The wind and rain rotate around a center of low pressure. When the winds inside this tropical cyclone reach 74 mph, which of the following occurs?</a:t>
            </a:r>
          </a:p>
          <a:p>
            <a:pPr marL="514350" indent="-514350">
              <a:spcBef>
                <a:spcPct val="50000"/>
              </a:spcBef>
              <a:buAutoNum type="alphaLcPeriod"/>
            </a:pPr>
            <a:r>
              <a:rPr lang="en-US" sz="3200" i="0" dirty="0" smtClean="0">
                <a:solidFill>
                  <a:schemeClr val="tx1"/>
                </a:solidFill>
                <a:latin typeface="Arial" pitchFamily="34" charset="0"/>
              </a:rPr>
              <a:t>Tropical storm</a:t>
            </a:r>
          </a:p>
          <a:p>
            <a:pPr marL="514350" indent="-514350">
              <a:spcBef>
                <a:spcPct val="50000"/>
              </a:spcBef>
              <a:buAutoNum type="alphaLcPeriod"/>
            </a:pPr>
            <a:r>
              <a:rPr lang="en-US" sz="3200" i="0" dirty="0" smtClean="0">
                <a:solidFill>
                  <a:schemeClr val="tx1"/>
                </a:solidFill>
                <a:latin typeface="Arial" pitchFamily="34" charset="0"/>
              </a:rPr>
              <a:t>Thunderstorm</a:t>
            </a:r>
          </a:p>
          <a:p>
            <a:pPr marL="514350" indent="-514350">
              <a:spcBef>
                <a:spcPct val="50000"/>
              </a:spcBef>
              <a:buAutoNum type="alphaLcPeriod"/>
            </a:pPr>
            <a:r>
              <a:rPr lang="en-US" sz="3200" i="0" dirty="0" smtClean="0">
                <a:solidFill>
                  <a:schemeClr val="tx1"/>
                </a:solidFill>
                <a:latin typeface="Arial" pitchFamily="34" charset="0"/>
              </a:rPr>
              <a:t>Hurricane</a:t>
            </a:r>
          </a:p>
          <a:p>
            <a:pPr marL="514350" indent="-514350">
              <a:spcBef>
                <a:spcPct val="50000"/>
              </a:spcBef>
              <a:buAutoNum type="alphaLcPeriod"/>
            </a:pPr>
            <a:r>
              <a:rPr lang="en-US" sz="3200" i="0" dirty="0" smtClean="0">
                <a:solidFill>
                  <a:schemeClr val="tx1"/>
                </a:solidFill>
                <a:latin typeface="Arial" pitchFamily="34" charset="0"/>
              </a:rPr>
              <a:t>Tropical Depression</a:t>
            </a:r>
            <a:endParaRPr lang="en-US" sz="32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026"/>
          <p:cNvSpPr txBox="1">
            <a:spLocks noChangeArrowheads="1"/>
          </p:cNvSpPr>
          <p:nvPr/>
        </p:nvSpPr>
        <p:spPr bwMode="auto">
          <a:xfrm>
            <a:off x="1279525" y="838200"/>
            <a:ext cx="8778875" cy="4154983"/>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b. The first marble will slow down and stop before the second marble.</a:t>
            </a:r>
            <a:endParaRPr lang="en-US" sz="2400" b="0" i="0" dirty="0">
              <a:solidFill>
                <a:schemeClr val="tx1"/>
              </a:solidFill>
            </a:endParaRPr>
          </a:p>
        </p:txBody>
      </p:sp>
      <p:sp>
        <p:nvSpPr>
          <p:cNvPr id="14338" name="Text Box 1034"/>
          <p:cNvSpPr txBox="1">
            <a:spLocks noChangeArrowheads="1"/>
          </p:cNvSpPr>
          <p:nvPr/>
        </p:nvSpPr>
        <p:spPr bwMode="auto">
          <a:xfrm>
            <a:off x="9321800" y="6035675"/>
            <a:ext cx="1644650" cy="822325"/>
          </a:xfrm>
          <a:prstGeom prst="rect">
            <a:avLst/>
          </a:prstGeom>
          <a:noFill/>
          <a:ln w="9525">
            <a:noFill/>
            <a:miter lim="800000"/>
            <a:headEnd/>
            <a:tailEnd/>
          </a:ln>
        </p:spPr>
        <p:txBody>
          <a:bodyPr>
            <a:spAutoFit/>
          </a:bodyPr>
          <a:lstStyle/>
          <a:p>
            <a:r>
              <a:rPr lang="en-US" sz="2400" i="0">
                <a:latin typeface="Arial Rounded MT Bold" pitchFamily="34" charset="0"/>
              </a:rPr>
              <a:t>Back to</a:t>
            </a:r>
            <a:br>
              <a:rPr lang="en-US" sz="2400" i="0">
                <a:latin typeface="Arial Rounded MT Bold" pitchFamily="34" charset="0"/>
              </a:rPr>
            </a:br>
            <a:r>
              <a:rPr lang="en-US" sz="2400" i="0">
                <a:latin typeface="Arial Rounded MT Bold" pitchFamily="34" charset="0"/>
              </a:rPr>
              <a:t>Game</a:t>
            </a:r>
            <a:endParaRPr lang="en-US" sz="2400" b="0" i="0"/>
          </a:p>
        </p:txBody>
      </p:sp>
      <p:sp>
        <p:nvSpPr>
          <p:cNvPr id="14339" name="AutoShape 103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spd="slow">
    <p:wheel spokes="2"/>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6"/>
          <p:cNvSpPr txBox="1">
            <a:spLocks noChangeArrowheads="1"/>
          </p:cNvSpPr>
          <p:nvPr/>
        </p:nvSpPr>
        <p:spPr bwMode="auto">
          <a:xfrm>
            <a:off x="822325" y="1143000"/>
            <a:ext cx="9601200" cy="615553"/>
          </a:xfrm>
          <a:prstGeom prst="rect">
            <a:avLst/>
          </a:prstGeom>
          <a:noFill/>
          <a:ln w="9525">
            <a:noFill/>
            <a:miter lim="800000"/>
            <a:headEnd/>
            <a:tailEnd/>
          </a:ln>
        </p:spPr>
        <p:txBody>
          <a:bodyPr wrap="square">
            <a:spAutoFit/>
          </a:bodyPr>
          <a:lstStyle/>
          <a:p>
            <a:pPr>
              <a:spcBef>
                <a:spcPct val="50000"/>
              </a:spcBef>
            </a:pPr>
            <a:r>
              <a:rPr lang="en-US" sz="3400" i="0" dirty="0" smtClean="0">
                <a:solidFill>
                  <a:schemeClr val="tx1"/>
                </a:solidFill>
                <a:latin typeface="Arial" pitchFamily="34" charset="0"/>
              </a:rPr>
              <a:t>c. Hurricane</a:t>
            </a:r>
            <a:endParaRPr lang="en-US" sz="3400" i="0" dirty="0">
              <a:solidFill>
                <a:schemeClr val="tx1"/>
              </a:solidFill>
              <a:latin typeface="Arial" pitchFamily="34" charset="0"/>
            </a:endParaRPr>
          </a:p>
        </p:txBody>
      </p:sp>
      <p:sp>
        <p:nvSpPr>
          <p:cNvPr id="4" name="AutoShape 9">
            <a:hlinkClick r:id="rId3" action="ppaction://hlinksldjump" highlightClick="1"/>
          </p:cNvPr>
          <p:cNvSpPr>
            <a:spLocks noChangeArrowheads="1"/>
          </p:cNvSpPr>
          <p:nvPr/>
        </p:nvSpPr>
        <p:spPr bwMode="auto">
          <a:xfrm>
            <a:off x="9448800" y="5504656"/>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4210"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a:t>
            </a:r>
            <a:r>
              <a:rPr lang="en-US" sz="4400" b="0" i="0" u="sng" dirty="0">
                <a:latin typeface="Arial Rounded MT Bold" pitchFamily="34" charset="0"/>
              </a:rPr>
              <a:t>$100</a:t>
            </a:r>
          </a:p>
        </p:txBody>
      </p:sp>
      <p:sp>
        <p:nvSpPr>
          <p:cNvPr id="94211" name="Text Box 6"/>
          <p:cNvSpPr txBox="1">
            <a:spLocks noChangeArrowheads="1"/>
          </p:cNvSpPr>
          <p:nvPr/>
        </p:nvSpPr>
        <p:spPr bwMode="auto">
          <a:xfrm>
            <a:off x="685800" y="998041"/>
            <a:ext cx="9601200" cy="5032147"/>
          </a:xfrm>
          <a:prstGeom prst="rect">
            <a:avLst/>
          </a:prstGeom>
          <a:noFill/>
          <a:ln w="9525">
            <a:noFill/>
            <a:miter lim="800000"/>
            <a:headEnd/>
            <a:tailEnd/>
          </a:ln>
        </p:spPr>
        <p:txBody>
          <a:bodyPr wrap="square">
            <a:spAutoFit/>
          </a:bodyPr>
          <a:lstStyle/>
          <a:p>
            <a:pPr>
              <a:spcBef>
                <a:spcPct val="50000"/>
              </a:spcBef>
            </a:pPr>
            <a:r>
              <a:rPr lang="en-US" sz="3200" i="0" dirty="0" smtClean="0">
                <a:solidFill>
                  <a:schemeClr val="tx1"/>
                </a:solidFill>
                <a:latin typeface="Arial" pitchFamily="34" charset="0"/>
              </a:rPr>
              <a:t>14. Which of the following is an example of work being done on an object?</a:t>
            </a:r>
          </a:p>
          <a:p>
            <a:pPr marL="914400" indent="-914400">
              <a:spcBef>
                <a:spcPct val="50000"/>
              </a:spcBef>
              <a:buAutoNum type="alphaLcPeriod"/>
            </a:pPr>
            <a:r>
              <a:rPr lang="en-US" sz="3200" i="0" dirty="0" smtClean="0">
                <a:solidFill>
                  <a:schemeClr val="tx1"/>
                </a:solidFill>
                <a:latin typeface="Arial" pitchFamily="34" charset="0"/>
              </a:rPr>
              <a:t>A prism scatters ultraviolet light into visible light.</a:t>
            </a:r>
          </a:p>
          <a:p>
            <a:pPr marL="914400" indent="-914400">
              <a:spcBef>
                <a:spcPct val="50000"/>
              </a:spcBef>
              <a:buAutoNum type="alphaLcPeriod"/>
            </a:pPr>
            <a:r>
              <a:rPr lang="en-US" sz="3200" i="0" dirty="0" smtClean="0">
                <a:solidFill>
                  <a:schemeClr val="tx1"/>
                </a:solidFill>
                <a:latin typeface="Arial" pitchFamily="34" charset="0"/>
              </a:rPr>
              <a:t>A man pushes a couch across the room</a:t>
            </a:r>
            <a:r>
              <a:rPr lang="en-US" sz="5400" i="0" dirty="0" smtClean="0">
                <a:solidFill>
                  <a:schemeClr val="tx1"/>
                </a:solidFill>
                <a:latin typeface="Arial" pitchFamily="34" charset="0"/>
              </a:rPr>
              <a:t>.</a:t>
            </a:r>
          </a:p>
          <a:p>
            <a:pPr marL="914400" indent="-914400">
              <a:spcBef>
                <a:spcPct val="50000"/>
              </a:spcBef>
              <a:buAutoNum type="alphaLcPeriod"/>
            </a:pPr>
            <a:r>
              <a:rPr lang="en-US" sz="3200" i="0" dirty="0" smtClean="0">
                <a:solidFill>
                  <a:schemeClr val="tx1"/>
                </a:solidFill>
                <a:latin typeface="Arial" pitchFamily="34" charset="0"/>
              </a:rPr>
              <a:t>Water in a pot changes into steam.</a:t>
            </a:r>
          </a:p>
          <a:p>
            <a:pPr marL="914400" indent="-914400">
              <a:spcBef>
                <a:spcPct val="50000"/>
              </a:spcBef>
              <a:buAutoNum type="alphaLcPeriod"/>
            </a:pPr>
            <a:r>
              <a:rPr lang="en-US" sz="3200" i="0" dirty="0" smtClean="0">
                <a:solidFill>
                  <a:schemeClr val="tx1"/>
                </a:solidFill>
                <a:latin typeface="Arial" pitchFamily="34" charset="0"/>
              </a:rPr>
              <a:t>A box rests on the floor.</a:t>
            </a:r>
            <a:endParaRPr lang="en-US" sz="32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6258"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6259"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6260" name="Text Box 10"/>
          <p:cNvSpPr txBox="1">
            <a:spLocks noChangeArrowheads="1"/>
          </p:cNvSpPr>
          <p:nvPr/>
        </p:nvSpPr>
        <p:spPr bwMode="auto">
          <a:xfrm>
            <a:off x="1279525" y="838200"/>
            <a:ext cx="8778875" cy="3139321"/>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b. A man pushes a couch across the room.</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8306"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a:t>
            </a:r>
            <a:r>
              <a:rPr lang="en-US" sz="4400" b="0" i="0" u="sng" dirty="0">
                <a:latin typeface="Arial Rounded MT Bold" pitchFamily="34" charset="0"/>
              </a:rPr>
              <a:t>for $200</a:t>
            </a:r>
          </a:p>
        </p:txBody>
      </p:sp>
      <p:sp>
        <p:nvSpPr>
          <p:cNvPr id="98307" name="Text Box 6"/>
          <p:cNvSpPr txBox="1">
            <a:spLocks noChangeArrowheads="1"/>
          </p:cNvSpPr>
          <p:nvPr/>
        </p:nvSpPr>
        <p:spPr bwMode="auto">
          <a:xfrm>
            <a:off x="728133" y="962925"/>
            <a:ext cx="9601200" cy="2308324"/>
          </a:xfrm>
          <a:prstGeom prst="rect">
            <a:avLst/>
          </a:prstGeom>
          <a:noFill/>
          <a:ln w="9525">
            <a:noFill/>
            <a:miter lim="800000"/>
            <a:headEnd/>
            <a:tailEnd/>
          </a:ln>
        </p:spPr>
        <p:txBody>
          <a:bodyPr wrap="square">
            <a:spAutoFit/>
          </a:bodyPr>
          <a:lstStyle/>
          <a:p>
            <a:pPr>
              <a:spcBef>
                <a:spcPct val="50000"/>
              </a:spcBef>
            </a:pPr>
            <a:r>
              <a:rPr lang="en-US" sz="4800" i="0" dirty="0" smtClean="0">
                <a:solidFill>
                  <a:schemeClr val="tx1"/>
                </a:solidFill>
                <a:latin typeface="Arial" pitchFamily="34" charset="0"/>
              </a:rPr>
              <a:t>16. On a weather map, what does the following symbol represent?</a:t>
            </a:r>
            <a:endParaRPr lang="en-US" sz="4800" i="0" dirty="0">
              <a:solidFill>
                <a:schemeClr val="tx1"/>
              </a:solidFill>
              <a:latin typeface="Arial" pitchFamily="34" charset="0"/>
            </a:endParaRPr>
          </a:p>
        </p:txBody>
      </p:sp>
      <p:pic>
        <p:nvPicPr>
          <p:cNvPr id="5" name="Picture 4" descr="https://www14.studyisland.com/userfiles/NC7wmstatfront.gif"/>
          <p:cNvPicPr/>
          <p:nvPr/>
        </p:nvPicPr>
        <p:blipFill>
          <a:blip r:embed="rId3"/>
          <a:srcRect/>
          <a:stretch>
            <a:fillRect/>
          </a:stretch>
        </p:blipFill>
        <p:spPr bwMode="auto">
          <a:xfrm>
            <a:off x="4495800" y="3023558"/>
            <a:ext cx="2222643" cy="2462842"/>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035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035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0356" name="Text Box 9"/>
          <p:cNvSpPr txBox="1">
            <a:spLocks noChangeArrowheads="1"/>
          </p:cNvSpPr>
          <p:nvPr/>
        </p:nvSpPr>
        <p:spPr bwMode="auto">
          <a:xfrm>
            <a:off x="1127125" y="1143000"/>
            <a:ext cx="8778875" cy="830997"/>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cs typeface="Arial" pitchFamily="34" charset="0"/>
              </a:rPr>
              <a:t>Stationary Front</a:t>
            </a:r>
            <a:endParaRPr lang="en-US" sz="48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2402"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a:t>
            </a:r>
            <a:r>
              <a:rPr lang="en-US" sz="4400" b="0" i="0" u="sng" dirty="0">
                <a:latin typeface="Arial Rounded MT Bold" pitchFamily="34" charset="0"/>
              </a:rPr>
              <a:t>$300</a:t>
            </a:r>
          </a:p>
        </p:txBody>
      </p:sp>
      <p:sp>
        <p:nvSpPr>
          <p:cNvPr id="102403" name="Text Box 6"/>
          <p:cNvSpPr txBox="1">
            <a:spLocks noChangeArrowheads="1"/>
          </p:cNvSpPr>
          <p:nvPr/>
        </p:nvSpPr>
        <p:spPr bwMode="auto">
          <a:xfrm>
            <a:off x="822325" y="1219199"/>
            <a:ext cx="9601200" cy="3323987"/>
          </a:xfrm>
          <a:prstGeom prst="rect">
            <a:avLst/>
          </a:prstGeom>
          <a:noFill/>
          <a:ln w="9525">
            <a:noFill/>
            <a:miter lim="800000"/>
            <a:headEnd/>
            <a:tailEnd/>
          </a:ln>
        </p:spPr>
        <p:txBody>
          <a:bodyPr>
            <a:spAutoFit/>
          </a:bodyPr>
          <a:lstStyle/>
          <a:p>
            <a:pPr>
              <a:spcBef>
                <a:spcPct val="50000"/>
              </a:spcBef>
            </a:pPr>
            <a:r>
              <a:rPr lang="en-US" sz="3000" i="0" dirty="0" smtClean="0">
                <a:solidFill>
                  <a:schemeClr val="tx1"/>
                </a:solidFill>
                <a:latin typeface="Arial" pitchFamily="34" charset="0"/>
              </a:rPr>
              <a:t>17. Which of the following is a form of energy?</a:t>
            </a:r>
          </a:p>
          <a:p>
            <a:pPr marL="571500" indent="-571500">
              <a:spcBef>
                <a:spcPct val="50000"/>
              </a:spcBef>
              <a:buAutoNum type="romanUcPeriod"/>
            </a:pPr>
            <a:r>
              <a:rPr lang="en-US" sz="3000" i="0" dirty="0" smtClean="0">
                <a:solidFill>
                  <a:schemeClr val="tx1"/>
                </a:solidFill>
                <a:latin typeface="Arial" pitchFamily="34" charset="0"/>
              </a:rPr>
              <a:t>Kinetic</a:t>
            </a:r>
          </a:p>
          <a:p>
            <a:pPr marL="571500" indent="-571500">
              <a:spcBef>
                <a:spcPct val="50000"/>
              </a:spcBef>
              <a:buAutoNum type="romanUcPeriod"/>
            </a:pPr>
            <a:r>
              <a:rPr lang="en-US" sz="3000" i="0" dirty="0" smtClean="0">
                <a:solidFill>
                  <a:schemeClr val="tx1"/>
                </a:solidFill>
                <a:latin typeface="Arial" pitchFamily="34" charset="0"/>
              </a:rPr>
              <a:t>Heat</a:t>
            </a:r>
          </a:p>
          <a:p>
            <a:pPr marL="571500" indent="-571500">
              <a:spcBef>
                <a:spcPct val="50000"/>
              </a:spcBef>
              <a:buAutoNum type="romanUcPeriod"/>
            </a:pPr>
            <a:r>
              <a:rPr lang="en-US" sz="3000" i="0" dirty="0" smtClean="0">
                <a:solidFill>
                  <a:schemeClr val="tx1"/>
                </a:solidFill>
                <a:latin typeface="Arial" pitchFamily="34" charset="0"/>
              </a:rPr>
              <a:t>Potential</a:t>
            </a:r>
          </a:p>
          <a:p>
            <a:pPr marL="571500" indent="-571500">
              <a:spcBef>
                <a:spcPct val="50000"/>
              </a:spcBef>
              <a:buAutoNum type="romanUcPeriod"/>
            </a:pPr>
            <a:r>
              <a:rPr lang="en-US" sz="3000" i="0" dirty="0" smtClean="0">
                <a:solidFill>
                  <a:schemeClr val="tx1"/>
                </a:solidFill>
                <a:latin typeface="Arial" pitchFamily="34" charset="0"/>
              </a:rPr>
              <a:t>electrical</a:t>
            </a:r>
            <a:endParaRPr lang="en-US" sz="30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4450"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4451"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4452" name="Text Box 9"/>
          <p:cNvSpPr txBox="1">
            <a:spLocks noChangeArrowheads="1"/>
          </p:cNvSpPr>
          <p:nvPr/>
        </p:nvSpPr>
        <p:spPr bwMode="auto">
          <a:xfrm>
            <a:off x="1279525" y="457200"/>
            <a:ext cx="8778875" cy="923330"/>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 </a:t>
            </a:r>
            <a:endParaRPr lang="en-US" sz="5400" b="0" i="0" dirty="0">
              <a:solidFill>
                <a:schemeClr val="tx1"/>
              </a:solidFill>
            </a:endParaRPr>
          </a:p>
        </p:txBody>
      </p:sp>
      <p:sp>
        <p:nvSpPr>
          <p:cNvPr id="2" name="TextBox 1"/>
          <p:cNvSpPr txBox="1"/>
          <p:nvPr/>
        </p:nvSpPr>
        <p:spPr>
          <a:xfrm>
            <a:off x="1279525" y="1066800"/>
            <a:ext cx="8042275" cy="769441"/>
          </a:xfrm>
          <a:prstGeom prst="rect">
            <a:avLst/>
          </a:prstGeom>
          <a:noFill/>
        </p:spPr>
        <p:txBody>
          <a:bodyPr wrap="square" rtlCol="0">
            <a:spAutoFit/>
          </a:bodyPr>
          <a:lstStyle/>
          <a:p>
            <a:r>
              <a:rPr lang="en-US" sz="4400" b="0" i="0" dirty="0" smtClean="0">
                <a:solidFill>
                  <a:schemeClr val="tx1"/>
                </a:solidFill>
              </a:rPr>
              <a:t>All of them</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a:t>
            </a:r>
            <a:r>
              <a:rPr lang="en-US" sz="4400" b="0" i="0" u="sng" dirty="0">
                <a:latin typeface="Arial Rounded MT Bold" pitchFamily="34" charset="0"/>
              </a:rPr>
              <a:t>$400</a:t>
            </a:r>
          </a:p>
        </p:txBody>
      </p:sp>
      <p:sp>
        <p:nvSpPr>
          <p:cNvPr id="121862" name="Text Box 6"/>
          <p:cNvSpPr txBox="1">
            <a:spLocks noChangeArrowheads="1"/>
          </p:cNvSpPr>
          <p:nvPr/>
        </p:nvSpPr>
        <p:spPr bwMode="auto">
          <a:xfrm>
            <a:off x="822325" y="1211759"/>
            <a:ext cx="9601200" cy="2308324"/>
          </a:xfrm>
          <a:prstGeom prst="rect">
            <a:avLst/>
          </a:prstGeom>
          <a:noFill/>
          <a:ln w="9525">
            <a:noFill/>
            <a:miter lim="800000"/>
            <a:headEnd/>
            <a:tailEnd/>
          </a:ln>
        </p:spPr>
        <p:txBody>
          <a:bodyPr wrap="square">
            <a:spAutoFit/>
          </a:bodyPr>
          <a:lstStyle/>
          <a:p>
            <a:pPr>
              <a:spcBef>
                <a:spcPct val="50000"/>
              </a:spcBef>
            </a:pPr>
            <a:r>
              <a:rPr lang="en-US" sz="3200" i="0" dirty="0" smtClean="0">
                <a:solidFill>
                  <a:schemeClr val="tx1"/>
                </a:solidFill>
                <a:latin typeface="Arial" pitchFamily="34" charset="0"/>
              </a:rPr>
              <a:t>18. Examine the diagram below, which shows stages in the water cycle.</a:t>
            </a:r>
          </a:p>
          <a:p>
            <a:pPr>
              <a:spcBef>
                <a:spcPct val="50000"/>
              </a:spcBef>
            </a:pPr>
            <a:r>
              <a:rPr lang="en-US" sz="3200" i="0" dirty="0" smtClean="0">
                <a:solidFill>
                  <a:schemeClr val="tx1"/>
                </a:solidFill>
                <a:latin typeface="Arial" pitchFamily="34" charset="0"/>
              </a:rPr>
              <a:t>Which of the stages of the water cycle is caused when water absorbs heat energy from the Sun?</a:t>
            </a:r>
            <a:endParaRPr lang="en-US" sz="3200" i="0" dirty="0">
              <a:solidFill>
                <a:schemeClr val="tx1"/>
              </a:solidFill>
              <a:latin typeface="Arial" pitchFamily="34" charset="0"/>
            </a:endParaRPr>
          </a:p>
        </p:txBody>
      </p:sp>
      <p:pic>
        <p:nvPicPr>
          <p:cNvPr id="4" name="Picture 3" descr="https://www14.studyisland.com/userfiles/ok8swatercycle.gif"/>
          <p:cNvPicPr/>
          <p:nvPr/>
        </p:nvPicPr>
        <p:blipFill>
          <a:blip r:embed="rId3"/>
          <a:srcRect/>
          <a:stretch>
            <a:fillRect/>
          </a:stretch>
        </p:blipFill>
        <p:spPr bwMode="auto">
          <a:xfrm>
            <a:off x="3040873" y="3520083"/>
            <a:ext cx="5036327" cy="2880717"/>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1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grpSp>
        <p:nvGrpSpPr>
          <p:cNvPr id="108546" name="Group 12"/>
          <p:cNvGrpSpPr>
            <a:grpSpLocks/>
          </p:cNvGrpSpPr>
          <p:nvPr/>
        </p:nvGrpSpPr>
        <p:grpSpPr bwMode="auto">
          <a:xfrm>
            <a:off x="9321800" y="4981575"/>
            <a:ext cx="1644650" cy="1868488"/>
            <a:chOff x="5872" y="3138"/>
            <a:chExt cx="1036" cy="1177"/>
          </a:xfrm>
        </p:grpSpPr>
        <p:sp>
          <p:nvSpPr>
            <p:cNvPr id="108548" name="AutoShape 9">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8549" name="Text Box 10"/>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
        <p:nvSpPr>
          <p:cNvPr id="7" name="Rectangle 6"/>
          <p:cNvSpPr/>
          <p:nvPr/>
        </p:nvSpPr>
        <p:spPr>
          <a:xfrm>
            <a:off x="2560638" y="685800"/>
            <a:ext cx="5486400" cy="769441"/>
          </a:xfrm>
          <a:prstGeom prst="rect">
            <a:avLst/>
          </a:prstGeom>
        </p:spPr>
        <p:txBody>
          <a:bodyPr>
            <a:spAutoFit/>
          </a:bodyPr>
          <a:lstStyle/>
          <a:p>
            <a:r>
              <a:rPr lang="en-US" sz="4400" b="0" i="0" dirty="0" smtClean="0">
                <a:solidFill>
                  <a:schemeClr val="tx1"/>
                </a:solidFill>
                <a:cs typeface="Times New Roman" pitchFamily="18" charset="0"/>
              </a:rPr>
              <a:t>Evaporation</a:t>
            </a:r>
          </a:p>
        </p:txBody>
      </p:sp>
    </p:spTree>
  </p:cSld>
  <p:clrMapOvr>
    <a:masterClrMapping/>
  </p:clrMapOvr>
  <p:transition spd="slow">
    <p:wheel spokes="2"/>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4"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a:t>
            </a:r>
            <a:r>
              <a:rPr lang="en-US" sz="4400" b="0" i="0" u="sng" dirty="0">
                <a:latin typeface="Arial Rounded MT Bold" pitchFamily="34" charset="0"/>
              </a:rPr>
              <a:t>$500</a:t>
            </a:r>
          </a:p>
        </p:txBody>
      </p:sp>
      <p:sp>
        <p:nvSpPr>
          <p:cNvPr id="110595" name="Text Box 6"/>
          <p:cNvSpPr txBox="1">
            <a:spLocks noChangeArrowheads="1"/>
          </p:cNvSpPr>
          <p:nvPr/>
        </p:nvSpPr>
        <p:spPr bwMode="auto">
          <a:xfrm>
            <a:off x="274638" y="1680865"/>
            <a:ext cx="10515600" cy="2585323"/>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19. What type of energy transformation occurs when a light bulb is turned on?</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Forces and Motion </a:t>
            </a:r>
            <a:r>
              <a:rPr lang="en-US" sz="4400" b="0" i="0" u="sng" dirty="0">
                <a:latin typeface="Arial Rounded MT Bold" pitchFamily="34" charset="0"/>
              </a:rPr>
              <a:t>for $200</a:t>
            </a:r>
          </a:p>
        </p:txBody>
      </p:sp>
      <p:sp>
        <p:nvSpPr>
          <p:cNvPr id="6" name="TextBox 5"/>
          <p:cNvSpPr txBox="1"/>
          <p:nvPr/>
        </p:nvSpPr>
        <p:spPr>
          <a:xfrm>
            <a:off x="762000" y="1143000"/>
            <a:ext cx="8915400" cy="2554545"/>
          </a:xfrm>
          <a:prstGeom prst="rect">
            <a:avLst/>
          </a:prstGeom>
          <a:noFill/>
        </p:spPr>
        <p:txBody>
          <a:bodyPr wrap="square" rtlCol="0">
            <a:spAutoFit/>
          </a:bodyPr>
          <a:lstStyle/>
          <a:p>
            <a:r>
              <a:rPr lang="en-US" sz="3200" b="0" i="0" dirty="0" smtClean="0">
                <a:solidFill>
                  <a:schemeClr val="tx1"/>
                </a:solidFill>
                <a:latin typeface="Arial" pitchFamily="34" charset="0"/>
                <a:cs typeface="Arial" pitchFamily="34" charset="0"/>
              </a:rPr>
              <a:t>9. Four weather satellites are orbiting the Earth at a height of 825km. Some characteristics of the satellites are collected in the table below. The Earth’s gravity exerts the greatest force on satellite ________.</a:t>
            </a:r>
          </a:p>
        </p:txBody>
      </p:sp>
      <p:graphicFrame>
        <p:nvGraphicFramePr>
          <p:cNvPr id="4" name="Table 3"/>
          <p:cNvGraphicFramePr>
            <a:graphicFrameLocks noGrp="1"/>
          </p:cNvGraphicFramePr>
          <p:nvPr/>
        </p:nvGraphicFramePr>
        <p:xfrm>
          <a:off x="1600200" y="3697544"/>
          <a:ext cx="7315200" cy="3282804"/>
        </p:xfrm>
        <a:graphic>
          <a:graphicData uri="http://schemas.openxmlformats.org/drawingml/2006/table">
            <a:tbl>
              <a:tblPr/>
              <a:tblGrid>
                <a:gridCol w="1828800"/>
                <a:gridCol w="1828800"/>
                <a:gridCol w="1828800"/>
                <a:gridCol w="1828800"/>
              </a:tblGrid>
              <a:tr h="938892">
                <a:tc>
                  <a:txBody>
                    <a:bodyPr/>
                    <a:lstStyle/>
                    <a:p>
                      <a:pPr marL="0" marR="0" algn="ctr">
                        <a:lnSpc>
                          <a:spcPct val="115000"/>
                        </a:lnSpc>
                        <a:spcBef>
                          <a:spcPts val="0"/>
                        </a:spcBef>
                        <a:spcAft>
                          <a:spcPts val="0"/>
                        </a:spcAft>
                      </a:pPr>
                      <a:r>
                        <a:rPr lang="en-US" sz="2800" b="1">
                          <a:latin typeface="Times New Roman"/>
                          <a:ea typeface="Times New Roman"/>
                          <a:cs typeface="Times New Roman"/>
                        </a:rPr>
                        <a:t>satellite</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Times New Roman"/>
                          <a:ea typeface="Times New Roman"/>
                          <a:cs typeface="Times New Roman"/>
                        </a:rPr>
                        <a:t>length (m)</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smtClean="0">
                          <a:latin typeface="Times New Roman"/>
                          <a:ea typeface="Times New Roman"/>
                          <a:cs typeface="Times New Roman"/>
                        </a:rPr>
                        <a:t>altitude(</a:t>
                      </a:r>
                      <a:r>
                        <a:rPr lang="en-US" sz="1600" b="1" dirty="0" smtClean="0">
                          <a:latin typeface="Times New Roman"/>
                          <a:ea typeface="Times New Roman"/>
                          <a:cs typeface="Times New Roman"/>
                        </a:rPr>
                        <a:t>km</a:t>
                      </a:r>
                      <a:r>
                        <a:rPr lang="en-US" sz="1600" b="1" dirty="0">
                          <a:latin typeface="Times New Roman"/>
                          <a:ea typeface="Times New Roman"/>
                          <a:cs typeface="Times New Roman"/>
                        </a:rPr>
                        <a:t>)</a:t>
                      </a:r>
                      <a:endParaRPr lang="en-US" sz="16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Times New Roman"/>
                          <a:ea typeface="Times New Roman"/>
                          <a:cs typeface="Times New Roman"/>
                        </a:rPr>
                        <a:t>mass (kg)</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498241">
                <a:tc>
                  <a:txBody>
                    <a:bodyPr/>
                    <a:lstStyle/>
                    <a:p>
                      <a:pPr marL="0" marR="0" algn="ctr">
                        <a:lnSpc>
                          <a:spcPct val="115000"/>
                        </a:lnSpc>
                        <a:spcBef>
                          <a:spcPts val="0"/>
                        </a:spcBef>
                        <a:spcAft>
                          <a:spcPts val="0"/>
                        </a:spcAft>
                      </a:pPr>
                      <a:r>
                        <a:rPr lang="en-US" sz="2800">
                          <a:latin typeface="Times New Roman"/>
                          <a:ea typeface="Times New Roman"/>
                          <a:cs typeface="Times New Roman"/>
                        </a:rPr>
                        <a:t>I.</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5.5</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825</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692</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498241">
                <a:tc>
                  <a:txBody>
                    <a:bodyPr/>
                    <a:lstStyle/>
                    <a:p>
                      <a:pPr marL="0" marR="0" algn="ctr">
                        <a:lnSpc>
                          <a:spcPct val="115000"/>
                        </a:lnSpc>
                        <a:spcBef>
                          <a:spcPts val="0"/>
                        </a:spcBef>
                        <a:spcAft>
                          <a:spcPts val="0"/>
                        </a:spcAft>
                      </a:pPr>
                      <a:r>
                        <a:rPr lang="en-US" sz="2800">
                          <a:latin typeface="Times New Roman"/>
                          <a:ea typeface="Times New Roman"/>
                          <a:cs typeface="Times New Roman"/>
                        </a:rPr>
                        <a:t>II.</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9.8</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825</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610</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498241">
                <a:tc>
                  <a:txBody>
                    <a:bodyPr/>
                    <a:lstStyle/>
                    <a:p>
                      <a:pPr marL="0" marR="0" algn="ctr">
                        <a:lnSpc>
                          <a:spcPct val="115000"/>
                        </a:lnSpc>
                        <a:spcBef>
                          <a:spcPts val="0"/>
                        </a:spcBef>
                        <a:spcAft>
                          <a:spcPts val="0"/>
                        </a:spcAft>
                      </a:pPr>
                      <a:r>
                        <a:rPr lang="en-US" sz="2800">
                          <a:latin typeface="Times New Roman"/>
                          <a:ea typeface="Times New Roman"/>
                          <a:cs typeface="Times New Roman"/>
                        </a:rPr>
                        <a:t>III.</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4.4</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825</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840</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498241">
                <a:tc>
                  <a:txBody>
                    <a:bodyPr/>
                    <a:lstStyle/>
                    <a:p>
                      <a:pPr marL="0" marR="0" algn="ctr">
                        <a:lnSpc>
                          <a:spcPct val="115000"/>
                        </a:lnSpc>
                        <a:spcBef>
                          <a:spcPts val="0"/>
                        </a:spcBef>
                        <a:spcAft>
                          <a:spcPts val="0"/>
                        </a:spcAft>
                      </a:pPr>
                      <a:r>
                        <a:rPr lang="en-US" sz="2800">
                          <a:latin typeface="Times New Roman"/>
                          <a:ea typeface="Times New Roman"/>
                          <a:cs typeface="Times New Roman"/>
                        </a:rPr>
                        <a:t>IV.</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5.6</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Times New Roman"/>
                          <a:cs typeface="Times New Roman"/>
                        </a:rPr>
                        <a:t>825</a:t>
                      </a:r>
                      <a:endParaRPr lang="en-US" sz="280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Times New Roman"/>
                          <a:cs typeface="Times New Roman"/>
                        </a:rPr>
                        <a:t>903</a:t>
                      </a:r>
                      <a:endParaRPr lang="en-US" sz="2800" dirty="0">
                        <a:latin typeface="Calibri"/>
                        <a:ea typeface="Calibri"/>
                        <a:cs typeface="Times New Roman"/>
                      </a:endParaRPr>
                    </a:p>
                  </a:txBody>
                  <a:tcPr marL="47625" marR="47625" marT="47625" marB="476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bl>
          </a:graphicData>
        </a:graphic>
      </p:graphicFrame>
    </p:spTree>
  </p:cSld>
  <p:clrMapOvr>
    <a:masterClrMapping/>
  </p:clrMapOvr>
  <p:transition spd="slow">
    <p:comb/>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2642" name="Text Box 10"/>
          <p:cNvSpPr txBox="1">
            <a:spLocks noChangeArrowheads="1"/>
          </p:cNvSpPr>
          <p:nvPr/>
        </p:nvSpPr>
        <p:spPr bwMode="auto">
          <a:xfrm>
            <a:off x="1279525" y="838200"/>
            <a:ext cx="8778875" cy="3139321"/>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mn-lt"/>
              </a:rPr>
              <a:t>Electrical energy is transformed into heat and light.</a:t>
            </a:r>
          </a:p>
        </p:txBody>
      </p:sp>
      <p:grpSp>
        <p:nvGrpSpPr>
          <p:cNvPr id="112643" name="Group 11"/>
          <p:cNvGrpSpPr>
            <a:grpSpLocks/>
          </p:cNvGrpSpPr>
          <p:nvPr/>
        </p:nvGrpSpPr>
        <p:grpSpPr bwMode="auto">
          <a:xfrm>
            <a:off x="9321800" y="4981575"/>
            <a:ext cx="1644650" cy="1868488"/>
            <a:chOff x="5872" y="3138"/>
            <a:chExt cx="1036" cy="1177"/>
          </a:xfrm>
        </p:grpSpPr>
        <p:sp>
          <p:nvSpPr>
            <p:cNvPr id="112644" name="AutoShape 12">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12645" name="Text Box 13"/>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Tree>
  </p:cSld>
  <p:clrMapOvr>
    <a:masterClrMapping/>
  </p:clrMapOvr>
  <p:transition spd="slow">
    <p:wheel spokes="2"/>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4"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$600</a:t>
            </a:r>
            <a:endParaRPr lang="en-US" sz="4400" b="0" i="0" u="sng" dirty="0">
              <a:latin typeface="Arial Rounded MT Bold" pitchFamily="34" charset="0"/>
            </a:endParaRPr>
          </a:p>
        </p:txBody>
      </p:sp>
      <p:sp>
        <p:nvSpPr>
          <p:cNvPr id="110595" name="Text Box 6"/>
          <p:cNvSpPr txBox="1">
            <a:spLocks noChangeArrowheads="1"/>
          </p:cNvSpPr>
          <p:nvPr/>
        </p:nvSpPr>
        <p:spPr bwMode="auto">
          <a:xfrm>
            <a:off x="274638" y="1680865"/>
            <a:ext cx="10515600" cy="3970318"/>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32. Newton’s first law of motion states that an object will keep constant speed and direction unless acted upon by an unbalanced force. To test this statement, Martin rolled a ball on a long, level street. The ball did not bump into any object, but it eventually came to a stop. How is this possible?</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5" name="Text Box 6"/>
          <p:cNvSpPr txBox="1">
            <a:spLocks noChangeArrowheads="1"/>
          </p:cNvSpPr>
          <p:nvPr/>
        </p:nvSpPr>
        <p:spPr bwMode="auto">
          <a:xfrm>
            <a:off x="274638" y="1680865"/>
            <a:ext cx="10515600" cy="2585323"/>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The unbalanced force that caused the ball to stop was friction.</a:t>
            </a:r>
            <a:endParaRPr lang="en-US" sz="5400" i="0" dirty="0">
              <a:solidFill>
                <a:schemeClr val="tx1"/>
              </a:solidFill>
              <a:latin typeface="Arial" pitchFamily="34" charset="0"/>
            </a:endParaRPr>
          </a:p>
        </p:txBody>
      </p:sp>
      <p:sp>
        <p:nvSpPr>
          <p:cNvPr id="5" name="AutoShape 9">
            <a:hlinkClick r:id="rId3" action="ppaction://hlinksldjump" highlightClick="1"/>
          </p:cNvPr>
          <p:cNvSpPr>
            <a:spLocks noChangeArrowheads="1"/>
          </p:cNvSpPr>
          <p:nvPr/>
        </p:nvSpPr>
        <p:spPr bwMode="auto">
          <a:xfrm>
            <a:off x="9448800" y="5504656"/>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4"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$700</a:t>
            </a:r>
            <a:endParaRPr lang="en-US" sz="4400" b="0" i="0" u="sng" dirty="0">
              <a:latin typeface="Arial Rounded MT Bold" pitchFamily="34" charset="0"/>
            </a:endParaRPr>
          </a:p>
        </p:txBody>
      </p:sp>
      <p:sp>
        <p:nvSpPr>
          <p:cNvPr id="110595" name="Text Box 6"/>
          <p:cNvSpPr txBox="1">
            <a:spLocks noChangeArrowheads="1"/>
          </p:cNvSpPr>
          <p:nvPr/>
        </p:nvSpPr>
        <p:spPr bwMode="auto">
          <a:xfrm>
            <a:off x="274638" y="1680865"/>
            <a:ext cx="10515600" cy="3416320"/>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35. A ball is dropped from a tower. From whose reference point is the ball approaching the observer?</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5" name="Text Box 6"/>
          <p:cNvSpPr txBox="1">
            <a:spLocks noChangeArrowheads="1"/>
          </p:cNvSpPr>
          <p:nvPr/>
        </p:nvSpPr>
        <p:spPr bwMode="auto">
          <a:xfrm>
            <a:off x="274638" y="1680865"/>
            <a:ext cx="10515600" cy="1754326"/>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A person standing on the ground beneath the tower.</a:t>
            </a:r>
            <a:endParaRPr lang="en-US" sz="5400" i="0" dirty="0">
              <a:solidFill>
                <a:schemeClr val="tx1"/>
              </a:solidFill>
              <a:latin typeface="Arial" pitchFamily="34" charset="0"/>
            </a:endParaRPr>
          </a:p>
        </p:txBody>
      </p:sp>
      <p:sp>
        <p:nvSpPr>
          <p:cNvPr id="5" name="AutoShape 9">
            <a:hlinkClick r:id="rId3" action="ppaction://hlinksldjump" highlightClick="1"/>
          </p:cNvPr>
          <p:cNvSpPr>
            <a:spLocks noChangeArrowheads="1"/>
          </p:cNvSpPr>
          <p:nvPr/>
        </p:nvSpPr>
        <p:spPr bwMode="auto">
          <a:xfrm>
            <a:off x="9448800" y="5504656"/>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4690" name="WordArt 6"/>
          <p:cNvSpPr>
            <a:spLocks noChangeArrowheads="1" noChangeShapeType="1" noTextEdit="1"/>
          </p:cNvSpPr>
          <p:nvPr/>
        </p:nvSpPr>
        <p:spPr bwMode="auto">
          <a:xfrm>
            <a:off x="908050" y="757238"/>
            <a:ext cx="9328150" cy="3297237"/>
          </a:xfrm>
          <a:prstGeom prst="rect">
            <a:avLst/>
          </a:prstGeom>
        </p:spPr>
        <p:txBody>
          <a:bodyPr wrap="none" fromWordArt="1">
            <a:prstTxWarp prst="textCanUp">
              <a:avLst>
                <a:gd name="adj" fmla="val 85713"/>
              </a:avLst>
            </a:prstTxWarp>
          </a:bodyPr>
          <a:lstStyle/>
          <a:p>
            <a:r>
              <a:rPr lang="en-US" sz="3600" kern="10">
                <a:ln w="12700">
                  <a:solidFill>
                    <a:srgbClr val="000000"/>
                  </a:solidFill>
                  <a:round/>
                  <a:headEnd/>
                  <a:tailEnd/>
                </a:ln>
                <a:solidFill>
                  <a:srgbClr val="000000"/>
                </a:solidFill>
                <a:effectLst>
                  <a:outerShdw dist="180501" dir="18557364" algn="ctr" rotWithShape="0">
                    <a:srgbClr val="F9DC07">
                      <a:alpha val="79999"/>
                    </a:srgbClr>
                  </a:outerShdw>
                </a:effectLst>
                <a:latin typeface="Cooper Black"/>
              </a:rPr>
              <a:t>Final Jeopardy</a:t>
            </a:r>
          </a:p>
        </p:txBody>
      </p:sp>
      <p:sp>
        <p:nvSpPr>
          <p:cNvPr id="114691" name="Text Box 11"/>
          <p:cNvSpPr txBox="1">
            <a:spLocks noChangeArrowheads="1"/>
          </p:cNvSpPr>
          <p:nvPr/>
        </p:nvSpPr>
        <p:spPr bwMode="auto">
          <a:xfrm>
            <a:off x="771525" y="4054475"/>
            <a:ext cx="9601200" cy="2105025"/>
          </a:xfrm>
          <a:prstGeom prst="rect">
            <a:avLst/>
          </a:prstGeom>
          <a:noFill/>
          <a:ln w="34925">
            <a:noFill/>
            <a:miter lim="800000"/>
            <a:headEnd/>
            <a:tailEnd/>
          </a:ln>
          <a:effectLst>
            <a:prstShdw prst="shdw17" dist="17961" dir="13500000">
              <a:srgbClr val="003D99">
                <a:alpha val="74997"/>
              </a:srgbClr>
            </a:prstShdw>
          </a:effectLst>
        </p:spPr>
        <p:txBody>
          <a:bodyPr>
            <a:spAutoFit/>
          </a:bodyPr>
          <a:lstStyle/>
          <a:p>
            <a:r>
              <a:rPr lang="en-US" sz="6600"/>
              <a:t>How many points do </a:t>
            </a:r>
            <a:br>
              <a:rPr lang="en-US" sz="6600"/>
            </a:br>
            <a:r>
              <a:rPr lang="en-US" sz="6600"/>
              <a:t>you want to risk?</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92518" name="Text Box 6"/>
          <p:cNvSpPr txBox="1">
            <a:spLocks noChangeArrowheads="1"/>
          </p:cNvSpPr>
          <p:nvPr/>
        </p:nvSpPr>
        <p:spPr bwMode="auto">
          <a:xfrm>
            <a:off x="549275" y="1981200"/>
            <a:ext cx="9601200" cy="3447098"/>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rPr>
              <a:t>What is it called when hydrogen nuclei join together to make a larger helium nucleus and gives off a huge amount of energy.</a:t>
            </a:r>
            <a:endParaRPr lang="en-US" sz="4400" i="0" dirty="0" smtClean="0">
              <a:solidFill>
                <a:schemeClr val="tx1"/>
              </a:solidFill>
              <a:latin typeface="Arial" pitchFamily="34" charset="0"/>
            </a:endParaRPr>
          </a:p>
          <a:p>
            <a:pPr>
              <a:spcBef>
                <a:spcPct val="50000"/>
              </a:spcBef>
            </a:pPr>
            <a:endParaRPr lang="en-US" sz="2800" i="0" dirty="0">
              <a:solidFill>
                <a:schemeClr val="tx1"/>
              </a:solidFill>
              <a:latin typeface="Arial" pitchFamily="34" charset="0"/>
            </a:endParaRPr>
          </a:p>
        </p:txBody>
      </p:sp>
      <p:sp>
        <p:nvSpPr>
          <p:cNvPr id="116739" name="WordArt 7"/>
          <p:cNvSpPr>
            <a:spLocks noChangeArrowheads="1" noChangeShapeType="1" noTextEdit="1"/>
          </p:cNvSpPr>
          <p:nvPr/>
        </p:nvSpPr>
        <p:spPr bwMode="auto">
          <a:xfrm>
            <a:off x="549275" y="304800"/>
            <a:ext cx="9874250" cy="1447800"/>
          </a:xfrm>
          <a:prstGeom prst="rect">
            <a:avLst/>
          </a:prstGeom>
        </p:spPr>
        <p:txBody>
          <a:bodyPr wrap="none" fromWordArt="1">
            <a:prstTxWarp prst="textPlain">
              <a:avLst>
                <a:gd name="adj" fmla="val 49829"/>
              </a:avLst>
            </a:prstTxWarp>
          </a:bodyPr>
          <a:lstStyle/>
          <a:p>
            <a:r>
              <a:rPr lang="en-US" sz="3600" kern="10" dirty="0">
                <a:ln w="12700">
                  <a:solidFill>
                    <a:srgbClr val="000000"/>
                  </a:solidFill>
                  <a:round/>
                  <a:headEnd/>
                  <a:tailEnd/>
                </a:ln>
                <a:solidFill>
                  <a:srgbClr val="000000"/>
                </a:solidFill>
                <a:effectLst>
                  <a:outerShdw dist="107763" dir="13500000" algn="ctr" rotWithShape="0">
                    <a:schemeClr val="bg1">
                      <a:alpha val="50000"/>
                    </a:schemeClr>
                  </a:outerShdw>
                </a:effectLst>
                <a:latin typeface="Cooper Black"/>
              </a:rPr>
              <a:t>Final Jeopardy</a:t>
            </a:r>
          </a:p>
        </p:txBody>
      </p:sp>
      <p:pic>
        <p:nvPicPr>
          <p:cNvPr id="116740" name="1D9BE238.WAV">
            <a:hlinkClick r:id="" action="ppaction://media"/>
          </p:cNvPr>
          <p:cNvPicPr>
            <a:picLocks noRot="1" noChangeAspect="1" noChangeArrowheads="1"/>
          </p:cNvPicPr>
          <p:nvPr/>
        </p:nvPicPr>
        <p:blipFill>
          <a:blip r:embed="rId3"/>
          <a:srcRect/>
          <a:stretch>
            <a:fillRect/>
          </a:stretch>
        </p:blipFill>
        <p:spPr bwMode="auto">
          <a:xfrm>
            <a:off x="10453688" y="6324600"/>
            <a:ext cx="304800" cy="30480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ext Box 3"/>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8786" name="Text Box 7"/>
          <p:cNvSpPr txBox="1">
            <a:spLocks noChangeArrowheads="1"/>
          </p:cNvSpPr>
          <p:nvPr/>
        </p:nvSpPr>
        <p:spPr bwMode="auto">
          <a:xfrm>
            <a:off x="914400" y="838200"/>
            <a:ext cx="8778875"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Nuclear Fusion</a:t>
            </a:r>
          </a:p>
        </p:txBody>
      </p:sp>
    </p:spTree>
  </p:cSld>
  <p:clrMapOvr>
    <a:masterClrMapping/>
  </p:clrMapOvr>
  <p:transition spd="slow">
    <p:wheel spokes="2"/>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a:xfrm>
            <a:off x="822325" y="381000"/>
            <a:ext cx="9328150" cy="1143000"/>
          </a:xfrm>
        </p:spPr>
        <p:txBody>
          <a:bodyPr/>
          <a:lstStyle/>
          <a:p>
            <a:r>
              <a:rPr lang="en-US" sz="5400" b="1" smtClean="0">
                <a:solidFill>
                  <a:schemeClr val="tx1"/>
                </a:solidFill>
                <a:ea typeface="ＭＳ Ｐゴシック" charset="-128"/>
              </a:rPr>
              <a:t>And the winner is …</a:t>
            </a:r>
          </a:p>
        </p:txBody>
      </p:sp>
      <p:pic>
        <p:nvPicPr>
          <p:cNvPr id="120834" name="Picture 4" descr="C:\Documents and Settings\ttrimpe\Application Data\Microsoft\Media Catalog\Downloaded Clips\cl4b\j0188237.wmf"/>
          <p:cNvPicPr>
            <a:picLocks noChangeAspect="1" noChangeArrowheads="1"/>
          </p:cNvPicPr>
          <p:nvPr/>
        </p:nvPicPr>
        <p:blipFill>
          <a:blip r:embed="rId3"/>
          <a:srcRect/>
          <a:stretch>
            <a:fillRect/>
          </a:stretch>
        </p:blipFill>
        <p:spPr bwMode="auto">
          <a:xfrm>
            <a:off x="3810000" y="1371600"/>
            <a:ext cx="3003550" cy="479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03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8434" name="Text Box 104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8435" name="Text Box 1042"/>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IV</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Forces and Motion </a:t>
            </a:r>
            <a:r>
              <a:rPr lang="en-US" sz="4400" b="0" i="0" u="sng" dirty="0">
                <a:latin typeface="Arial Rounded MT Bold" pitchFamily="34" charset="0"/>
              </a:rPr>
              <a:t>for $300</a:t>
            </a:r>
          </a:p>
        </p:txBody>
      </p:sp>
      <p:sp>
        <p:nvSpPr>
          <p:cNvPr id="13318" name="Text Box 6"/>
          <p:cNvSpPr txBox="1">
            <a:spLocks noChangeArrowheads="1"/>
          </p:cNvSpPr>
          <p:nvPr/>
        </p:nvSpPr>
        <p:spPr bwMode="auto">
          <a:xfrm>
            <a:off x="822325" y="914400"/>
            <a:ext cx="9601200" cy="3477875"/>
          </a:xfrm>
          <a:prstGeom prst="rect">
            <a:avLst/>
          </a:prstGeom>
          <a:noFill/>
          <a:ln w="9525">
            <a:noFill/>
            <a:miter lim="800000"/>
            <a:headEnd/>
            <a:tailEnd/>
          </a:ln>
        </p:spPr>
        <p:txBody>
          <a:bodyPr wrap="square">
            <a:spAutoFit/>
          </a:bodyPr>
          <a:lstStyle/>
          <a:p>
            <a:pPr>
              <a:spcBef>
                <a:spcPct val="50000"/>
              </a:spcBef>
            </a:pPr>
            <a:r>
              <a:rPr lang="en-US" sz="4400" b="0" i="0" dirty="0" smtClean="0">
                <a:solidFill>
                  <a:schemeClr val="tx1"/>
                </a:solidFill>
                <a:latin typeface="Arial" pitchFamily="34" charset="0"/>
              </a:rPr>
              <a:t>11. Look at the rock sitting on the hill in the picture. Gravity should make the rock slide down the hill. What force is acting to balance gravity, keeping the rock in place?</a:t>
            </a:r>
            <a:endParaRPr lang="en-US" sz="4400" b="0" i="0" dirty="0">
              <a:solidFill>
                <a:schemeClr val="tx1"/>
              </a:solidFill>
              <a:latin typeface="Arial" pitchFamily="34" charset="0"/>
            </a:endParaRPr>
          </a:p>
        </p:txBody>
      </p:sp>
      <p:pic>
        <p:nvPicPr>
          <p:cNvPr id="4" name="Picture 3" descr="https://www14.studyisland.com/pics/21636rock.gif"/>
          <p:cNvPicPr/>
          <p:nvPr/>
        </p:nvPicPr>
        <p:blipFill>
          <a:blip r:embed="rId4"/>
          <a:srcRect/>
          <a:stretch>
            <a:fillRect/>
          </a:stretch>
        </p:blipFill>
        <p:spPr bwMode="auto">
          <a:xfrm>
            <a:off x="822325" y="3916392"/>
            <a:ext cx="2454275" cy="240820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500" fill="hold"/>
                                        <p:tgtEl>
                                          <p:spTgt spid="13318"/>
                                        </p:tgtEl>
                                        <p:attrNameLst>
                                          <p:attrName>ppt_w</p:attrName>
                                        </p:attrNameLst>
                                      </p:cBhvr>
                                      <p:tavLst>
                                        <p:tav tm="0">
                                          <p:val>
                                            <p:fltVal val="0"/>
                                          </p:val>
                                        </p:tav>
                                        <p:tav tm="100000">
                                          <p:val>
                                            <p:strVal val="#ppt_w"/>
                                          </p:val>
                                        </p:tav>
                                      </p:tavLst>
                                    </p:anim>
                                    <p:anim calcmode="lin" valueType="num">
                                      <p:cBhvr>
                                        <p:cTn id="8" dur="500" fill="hold"/>
                                        <p:tgtEl>
                                          <p:spTgt spid="133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utoUpdateAnimBg="0"/>
    </p:bldLst>
  </p:timing>
</p:sld>
</file>

<file path=ppt/theme/theme1.xml><?xml version="1.0" encoding="utf-8"?>
<a:theme xmlns:a="http://schemas.openxmlformats.org/drawingml/2006/main" name="jeopardy template">
  <a:themeElements>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eopardy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spDef>
    <a:ln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lnDef>
  </a:objectDefaults>
  <a:extraClrSchemeLst>
    <a:extraClrScheme>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eopardy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eopardy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eopardy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eopardy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eopardy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eopardy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66"/>
    </a:hlink>
    <a:folHlink>
      <a:srgbClr val="003366"/>
    </a:folHlink>
  </a:clrScheme>
</a:themeOverride>
</file>

<file path=ppt/theme/themeOverride2.xml><?xml version="1.0" encoding="utf-8"?>
<a:themeOverride xmlns:a="http://schemas.openxmlformats.org/drawingml/2006/main">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1822</TotalTime>
  <Words>2479</Words>
  <Application>Microsoft Macintosh PowerPoint</Application>
  <PresentationFormat>Custom</PresentationFormat>
  <Paragraphs>346</Paragraphs>
  <Slides>78</Slides>
  <Notes>78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0" baseType="lpstr">
      <vt:lpstr>jeopardy template</vt:lpstr>
      <vt:lpstr>Clip</vt:lpstr>
      <vt:lpstr>Slide 1</vt:lpstr>
      <vt:lpstr>Slide 2</vt:lpstr>
      <vt:lpstr>Although they give answers in the  form of questions on the TV show,  you do not need to do this. You do need to write your answers on your game board!</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And the winner is …</vt:lpstr>
    </vt:vector>
  </TitlesOfParts>
  <Company>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Jeopardy Game Template</dc:title>
  <dc:creator>DTT</dc:creator>
  <cp:keywords>Powerpoint, Jeopardy, Templates</cp:keywords>
  <cp:lastModifiedBy>wrightj</cp:lastModifiedBy>
  <cp:revision>143</cp:revision>
  <dcterms:created xsi:type="dcterms:W3CDTF">2003-11-11T18:45:52Z</dcterms:created>
  <dcterms:modified xsi:type="dcterms:W3CDTF">2013-01-09T13:57:50Z</dcterms:modified>
  <cp:category>Templates</cp:category>
</cp:coreProperties>
</file>